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256" r:id="rId3"/>
    <p:sldId id="257" r:id="rId4"/>
    <p:sldId id="259" r:id="rId5"/>
    <p:sldId id="260" r:id="rId6"/>
    <p:sldId id="262" r:id="rId7"/>
    <p:sldId id="261" r:id="rId8"/>
    <p:sldId id="266" r:id="rId9"/>
    <p:sldId id="267" r:id="rId10"/>
    <p:sldId id="265" r:id="rId11"/>
    <p:sldId id="263" r:id="rId12"/>
    <p:sldId id="264" r:id="rId13"/>
    <p:sldId id="258" r:id="rId14"/>
    <p:sldId id="273" r:id="rId15"/>
    <p:sldId id="268" r:id="rId16"/>
    <p:sldId id="274" r:id="rId17"/>
    <p:sldId id="276" r:id="rId18"/>
    <p:sldId id="27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79857" autoAdjust="0"/>
  </p:normalViewPr>
  <p:slideViewPr>
    <p:cSldViewPr snapToGrid="0">
      <p:cViewPr varScale="1">
        <p:scale>
          <a:sx n="68" d="100"/>
          <a:sy n="68" d="100"/>
        </p:scale>
        <p:origin x="684" y="60"/>
      </p:cViewPr>
      <p:guideLst>
        <p:guide orient="horz" pos="2160"/>
        <p:guide pos="3840"/>
      </p:guideLst>
    </p:cSldViewPr>
  </p:slideViewPr>
  <p:outlineViewPr>
    <p:cViewPr>
      <p:scale>
        <a:sx n="33" d="100"/>
        <a:sy n="33" d="100"/>
      </p:scale>
      <p:origin x="0" y="2048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smtClean="0"/>
              <a:t>Kenya Health Expenditure</a:t>
            </a:r>
            <a:endParaRPr lang="en-GB"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Public</c:v>
                </c:pt>
              </c:strCache>
            </c:strRef>
          </c:tx>
          <c:spPr>
            <a:ln w="28575" cap="rnd">
              <a:solidFill>
                <a:schemeClr val="accent1"/>
              </a:solidFill>
              <a:round/>
            </a:ln>
            <a:effectLst/>
          </c:spPr>
          <c:marker>
            <c:symbol val="none"/>
          </c:marker>
          <c:cat>
            <c:numRef>
              <c:f>Sheet1!$A$2:$A$10</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Sheet1!$B$2:$B$10</c:f>
              <c:numCache>
                <c:formatCode>General</c:formatCode>
                <c:ptCount val="9"/>
                <c:pt idx="0">
                  <c:v>932</c:v>
                </c:pt>
                <c:pt idx="1">
                  <c:v>1000</c:v>
                </c:pt>
                <c:pt idx="2">
                  <c:v>1100</c:v>
                </c:pt>
                <c:pt idx="3">
                  <c:v>1200</c:v>
                </c:pt>
                <c:pt idx="4">
                  <c:v>1400</c:v>
                </c:pt>
                <c:pt idx="5">
                  <c:v>1600</c:v>
                </c:pt>
                <c:pt idx="6">
                  <c:v>1800</c:v>
                </c:pt>
                <c:pt idx="7">
                  <c:v>2000</c:v>
                </c:pt>
                <c:pt idx="8">
                  <c:v>2300</c:v>
                </c:pt>
              </c:numCache>
            </c:numRef>
          </c:val>
          <c:smooth val="0"/>
          <c:extLst>
            <c:ext xmlns:c16="http://schemas.microsoft.com/office/drawing/2014/chart" uri="{C3380CC4-5D6E-409C-BE32-E72D297353CC}">
              <c16:uniqueId val="{00000000-1474-46B7-8799-07EA2CC923B0}"/>
            </c:ext>
          </c:extLst>
        </c:ser>
        <c:ser>
          <c:idx val="1"/>
          <c:order val="1"/>
          <c:tx>
            <c:strRef>
              <c:f>Sheet1!$C$1</c:f>
              <c:strCache>
                <c:ptCount val="1"/>
                <c:pt idx="0">
                  <c:v>Private</c:v>
                </c:pt>
              </c:strCache>
            </c:strRef>
          </c:tx>
          <c:spPr>
            <a:ln w="28575" cap="rnd">
              <a:solidFill>
                <a:schemeClr val="accent2"/>
              </a:solidFill>
              <a:round/>
            </a:ln>
            <a:effectLst/>
          </c:spPr>
          <c:marker>
            <c:symbol val="none"/>
          </c:marker>
          <c:cat>
            <c:numRef>
              <c:f>Sheet1!$A$2:$A$10</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Sheet1!$C$2:$C$10</c:f>
              <c:numCache>
                <c:formatCode>General</c:formatCode>
                <c:ptCount val="9"/>
                <c:pt idx="0">
                  <c:v>1097</c:v>
                </c:pt>
                <c:pt idx="1">
                  <c:v>1200</c:v>
                </c:pt>
                <c:pt idx="2">
                  <c:v>1400</c:v>
                </c:pt>
                <c:pt idx="3">
                  <c:v>1700</c:v>
                </c:pt>
                <c:pt idx="4">
                  <c:v>2000</c:v>
                </c:pt>
                <c:pt idx="5">
                  <c:v>2400</c:v>
                </c:pt>
                <c:pt idx="6">
                  <c:v>2800</c:v>
                </c:pt>
                <c:pt idx="7">
                  <c:v>3400</c:v>
                </c:pt>
                <c:pt idx="8">
                  <c:v>4000</c:v>
                </c:pt>
              </c:numCache>
            </c:numRef>
          </c:val>
          <c:smooth val="0"/>
          <c:extLst>
            <c:ext xmlns:c16="http://schemas.microsoft.com/office/drawing/2014/chart" uri="{C3380CC4-5D6E-409C-BE32-E72D297353CC}">
              <c16:uniqueId val="{00000001-1474-46B7-8799-07EA2CC923B0}"/>
            </c:ext>
          </c:extLst>
        </c:ser>
        <c:ser>
          <c:idx val="2"/>
          <c:order val="2"/>
          <c:tx>
            <c:strRef>
              <c:f>Sheet1!$D$1</c:f>
              <c:strCache>
                <c:ptCount val="1"/>
                <c:pt idx="0">
                  <c:v>Donor</c:v>
                </c:pt>
              </c:strCache>
            </c:strRef>
          </c:tx>
          <c:spPr>
            <a:ln w="28575" cap="rnd">
              <a:solidFill>
                <a:schemeClr val="accent3"/>
              </a:solidFill>
              <a:round/>
            </a:ln>
            <a:effectLst/>
          </c:spPr>
          <c:marker>
            <c:symbol val="none"/>
          </c:marker>
          <c:cat>
            <c:numRef>
              <c:f>Sheet1!$A$2:$A$10</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Sheet1!$D$2:$D$10</c:f>
              <c:numCache>
                <c:formatCode>General</c:formatCode>
                <c:ptCount val="9"/>
                <c:pt idx="0">
                  <c:v>713</c:v>
                </c:pt>
                <c:pt idx="1">
                  <c:v>650</c:v>
                </c:pt>
                <c:pt idx="2">
                  <c:v>600</c:v>
                </c:pt>
                <c:pt idx="3">
                  <c:v>550</c:v>
                </c:pt>
                <c:pt idx="4">
                  <c:v>500</c:v>
                </c:pt>
                <c:pt idx="5">
                  <c:v>450</c:v>
                </c:pt>
                <c:pt idx="6">
                  <c:v>400</c:v>
                </c:pt>
                <c:pt idx="7">
                  <c:v>380</c:v>
                </c:pt>
                <c:pt idx="8">
                  <c:v>350</c:v>
                </c:pt>
              </c:numCache>
            </c:numRef>
          </c:val>
          <c:smooth val="0"/>
          <c:extLst>
            <c:ext xmlns:c16="http://schemas.microsoft.com/office/drawing/2014/chart" uri="{C3380CC4-5D6E-409C-BE32-E72D297353CC}">
              <c16:uniqueId val="{00000002-1474-46B7-8799-07EA2CC923B0}"/>
            </c:ext>
          </c:extLst>
        </c:ser>
        <c:dLbls>
          <c:showLegendKey val="0"/>
          <c:showVal val="0"/>
          <c:showCatName val="0"/>
          <c:showSerName val="0"/>
          <c:showPercent val="0"/>
          <c:showBubbleSize val="0"/>
        </c:dLbls>
        <c:smooth val="0"/>
        <c:axId val="206088064"/>
        <c:axId val="206094336"/>
      </c:lineChart>
      <c:catAx>
        <c:axId val="20608806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smtClean="0"/>
                  <a:t>Year </a:t>
                </a:r>
                <a:endParaRPr lang="en-GB" dirty="0"/>
              </a:p>
            </c:rich>
          </c:tx>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094336"/>
        <c:crosses val="autoZero"/>
        <c:auto val="1"/>
        <c:lblAlgn val="ctr"/>
        <c:lblOffset val="100"/>
        <c:noMultiLvlLbl val="0"/>
      </c:catAx>
      <c:valAx>
        <c:axId val="2060943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smtClean="0"/>
                  <a:t>USD 000</a:t>
                </a:r>
                <a:endParaRPr lang="en-GB" dirty="0"/>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0880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smtClean="0"/>
              <a:t>Kenya Health Financing Sources</a:t>
            </a:r>
            <a:endParaRPr lang="en-GB"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ODA</c:v>
                </c:pt>
              </c:strCache>
            </c:strRef>
          </c:tx>
          <c:spPr>
            <a:ln w="28575" cap="rnd">
              <a:solidFill>
                <a:schemeClr val="accent1"/>
              </a:solidFill>
              <a:round/>
            </a:ln>
            <a:effectLst/>
          </c:spPr>
          <c:marker>
            <c:symbol val="none"/>
          </c:marker>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Sheet1!$B$2:$B$9</c:f>
              <c:numCache>
                <c:formatCode>General</c:formatCode>
                <c:ptCount val="8"/>
                <c:pt idx="0">
                  <c:v>35</c:v>
                </c:pt>
                <c:pt idx="1">
                  <c:v>30</c:v>
                </c:pt>
                <c:pt idx="2">
                  <c:v>25</c:v>
                </c:pt>
                <c:pt idx="3">
                  <c:v>23</c:v>
                </c:pt>
                <c:pt idx="4">
                  <c:v>21</c:v>
                </c:pt>
                <c:pt idx="5">
                  <c:v>19</c:v>
                </c:pt>
                <c:pt idx="6">
                  <c:v>15</c:v>
                </c:pt>
                <c:pt idx="7">
                  <c:v>12</c:v>
                </c:pt>
              </c:numCache>
            </c:numRef>
          </c:val>
          <c:smooth val="0"/>
          <c:extLst>
            <c:ext xmlns:c16="http://schemas.microsoft.com/office/drawing/2014/chart" uri="{C3380CC4-5D6E-409C-BE32-E72D297353CC}">
              <c16:uniqueId val="{00000000-0C2D-4F6B-92CF-F773ECA3063D}"/>
            </c:ext>
          </c:extLst>
        </c:ser>
        <c:ser>
          <c:idx val="1"/>
          <c:order val="1"/>
          <c:tx>
            <c:strRef>
              <c:f>Sheet1!$C$1</c:f>
              <c:strCache>
                <c:ptCount val="1"/>
                <c:pt idx="0">
                  <c:v>OOF</c:v>
                </c:pt>
              </c:strCache>
            </c:strRef>
          </c:tx>
          <c:spPr>
            <a:ln w="28575" cap="rnd">
              <a:solidFill>
                <a:schemeClr val="accent2"/>
              </a:solidFill>
              <a:round/>
            </a:ln>
            <a:effectLst/>
          </c:spPr>
          <c:marker>
            <c:symbol val="none"/>
          </c:marker>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Sheet1!$C$2:$C$9</c:f>
              <c:numCache>
                <c:formatCode>General</c:formatCode>
                <c:ptCount val="8"/>
                <c:pt idx="0">
                  <c:v>15</c:v>
                </c:pt>
                <c:pt idx="1">
                  <c:v>16</c:v>
                </c:pt>
                <c:pt idx="2">
                  <c:v>15</c:v>
                </c:pt>
                <c:pt idx="3">
                  <c:v>13</c:v>
                </c:pt>
                <c:pt idx="4">
                  <c:v>10</c:v>
                </c:pt>
                <c:pt idx="5">
                  <c:v>8</c:v>
                </c:pt>
                <c:pt idx="6">
                  <c:v>6</c:v>
                </c:pt>
                <c:pt idx="7">
                  <c:v>4</c:v>
                </c:pt>
              </c:numCache>
            </c:numRef>
          </c:val>
          <c:smooth val="0"/>
          <c:extLst>
            <c:ext xmlns:c16="http://schemas.microsoft.com/office/drawing/2014/chart" uri="{C3380CC4-5D6E-409C-BE32-E72D297353CC}">
              <c16:uniqueId val="{00000001-0C2D-4F6B-92CF-F773ECA3063D}"/>
            </c:ext>
          </c:extLst>
        </c:ser>
        <c:ser>
          <c:idx val="2"/>
          <c:order val="2"/>
          <c:tx>
            <c:strRef>
              <c:f>Sheet1!$D$1</c:f>
              <c:strCache>
                <c:ptCount val="1"/>
                <c:pt idx="0">
                  <c:v>PPP</c:v>
                </c:pt>
              </c:strCache>
            </c:strRef>
          </c:tx>
          <c:spPr>
            <a:ln w="28575" cap="rnd">
              <a:solidFill>
                <a:schemeClr val="accent3"/>
              </a:solidFill>
              <a:round/>
            </a:ln>
            <a:effectLst/>
          </c:spPr>
          <c:marker>
            <c:symbol val="none"/>
          </c:marker>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Sheet1!$D$2:$D$9</c:f>
              <c:numCache>
                <c:formatCode>General</c:formatCode>
                <c:ptCount val="8"/>
                <c:pt idx="0">
                  <c:v>3</c:v>
                </c:pt>
                <c:pt idx="1">
                  <c:v>4</c:v>
                </c:pt>
                <c:pt idx="2">
                  <c:v>7</c:v>
                </c:pt>
                <c:pt idx="3">
                  <c:v>9</c:v>
                </c:pt>
                <c:pt idx="4">
                  <c:v>11</c:v>
                </c:pt>
                <c:pt idx="5">
                  <c:v>12</c:v>
                </c:pt>
                <c:pt idx="6">
                  <c:v>14</c:v>
                </c:pt>
                <c:pt idx="7">
                  <c:v>17</c:v>
                </c:pt>
              </c:numCache>
            </c:numRef>
          </c:val>
          <c:smooth val="0"/>
          <c:extLst>
            <c:ext xmlns:c16="http://schemas.microsoft.com/office/drawing/2014/chart" uri="{C3380CC4-5D6E-409C-BE32-E72D297353CC}">
              <c16:uniqueId val="{00000002-0C2D-4F6B-92CF-F773ECA3063D}"/>
            </c:ext>
          </c:extLst>
        </c:ser>
        <c:ser>
          <c:idx val="3"/>
          <c:order val="3"/>
          <c:tx>
            <c:strRef>
              <c:f>Sheet1!$E$1</c:f>
              <c:strCache>
                <c:ptCount val="1"/>
                <c:pt idx="0">
                  <c:v>GoK</c:v>
                </c:pt>
              </c:strCache>
            </c:strRef>
          </c:tx>
          <c:spPr>
            <a:ln w="28575" cap="rnd">
              <a:solidFill>
                <a:schemeClr val="accent4"/>
              </a:solidFill>
              <a:round/>
            </a:ln>
            <a:effectLst/>
          </c:spPr>
          <c:marker>
            <c:symbol val="none"/>
          </c:marker>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Sheet1!$E$2:$E$9</c:f>
              <c:numCache>
                <c:formatCode>General</c:formatCode>
                <c:ptCount val="8"/>
                <c:pt idx="0">
                  <c:v>40</c:v>
                </c:pt>
                <c:pt idx="1">
                  <c:v>41</c:v>
                </c:pt>
                <c:pt idx="2">
                  <c:v>42</c:v>
                </c:pt>
                <c:pt idx="3">
                  <c:v>43</c:v>
                </c:pt>
                <c:pt idx="4">
                  <c:v>44</c:v>
                </c:pt>
                <c:pt idx="5">
                  <c:v>45</c:v>
                </c:pt>
                <c:pt idx="6">
                  <c:v>46</c:v>
                </c:pt>
                <c:pt idx="7">
                  <c:v>47</c:v>
                </c:pt>
              </c:numCache>
            </c:numRef>
          </c:val>
          <c:smooth val="0"/>
          <c:extLst>
            <c:ext xmlns:c16="http://schemas.microsoft.com/office/drawing/2014/chart" uri="{C3380CC4-5D6E-409C-BE32-E72D297353CC}">
              <c16:uniqueId val="{00000003-0C2D-4F6B-92CF-F773ECA3063D}"/>
            </c:ext>
          </c:extLst>
        </c:ser>
        <c:ser>
          <c:idx val="4"/>
          <c:order val="4"/>
          <c:tx>
            <c:strRef>
              <c:f>Sheet1!$F$1</c:f>
              <c:strCache>
                <c:ptCount val="1"/>
                <c:pt idx="0">
                  <c:v>Private</c:v>
                </c:pt>
              </c:strCache>
            </c:strRef>
          </c:tx>
          <c:spPr>
            <a:ln w="28575" cap="rnd">
              <a:solidFill>
                <a:schemeClr val="accent5"/>
              </a:solidFill>
              <a:round/>
            </a:ln>
            <a:effectLst/>
          </c:spPr>
          <c:marker>
            <c:symbol val="none"/>
          </c:marker>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Sheet1!$F$2:$F$9</c:f>
              <c:numCache>
                <c:formatCode>General</c:formatCode>
                <c:ptCount val="8"/>
                <c:pt idx="0">
                  <c:v>7</c:v>
                </c:pt>
                <c:pt idx="1">
                  <c:v>9</c:v>
                </c:pt>
                <c:pt idx="2">
                  <c:v>11</c:v>
                </c:pt>
                <c:pt idx="3">
                  <c:v>12</c:v>
                </c:pt>
                <c:pt idx="4">
                  <c:v>14</c:v>
                </c:pt>
                <c:pt idx="5">
                  <c:v>16</c:v>
                </c:pt>
                <c:pt idx="6">
                  <c:v>19</c:v>
                </c:pt>
                <c:pt idx="7">
                  <c:v>20</c:v>
                </c:pt>
              </c:numCache>
            </c:numRef>
          </c:val>
          <c:smooth val="0"/>
          <c:extLst>
            <c:ext xmlns:c16="http://schemas.microsoft.com/office/drawing/2014/chart" uri="{C3380CC4-5D6E-409C-BE32-E72D297353CC}">
              <c16:uniqueId val="{00000004-0C2D-4F6B-92CF-F773ECA3063D}"/>
            </c:ext>
          </c:extLst>
        </c:ser>
        <c:dLbls>
          <c:showLegendKey val="0"/>
          <c:showVal val="0"/>
          <c:showCatName val="0"/>
          <c:showSerName val="0"/>
          <c:showPercent val="0"/>
          <c:showBubbleSize val="0"/>
        </c:dLbls>
        <c:smooth val="0"/>
        <c:axId val="205825536"/>
        <c:axId val="205827456"/>
      </c:lineChart>
      <c:catAx>
        <c:axId val="2058255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smtClean="0"/>
                  <a:t>Year</a:t>
                </a:r>
                <a:endParaRPr lang="en-GB" dirty="0"/>
              </a:p>
            </c:rich>
          </c:tx>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5827456"/>
        <c:crosses val="autoZero"/>
        <c:auto val="1"/>
        <c:lblAlgn val="ctr"/>
        <c:lblOffset val="100"/>
        <c:noMultiLvlLbl val="0"/>
      </c:catAx>
      <c:valAx>
        <c:axId val="2058274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smtClean="0"/>
                  <a:t>Percentage %</a:t>
                </a:r>
                <a:endParaRPr lang="en-GB" dirty="0"/>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582553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jpeg"/></Relationships>
</file>

<file path=ppt/drawings/drawing1.xml><?xml version="1.0" encoding="utf-8"?>
<c:userShapes xmlns:c="http://schemas.openxmlformats.org/drawingml/2006/chart">
  <cdr:relSizeAnchor xmlns:cdr="http://schemas.openxmlformats.org/drawingml/2006/chartDrawing">
    <cdr:from>
      <cdr:x>0.82709</cdr:x>
      <cdr:y>0.8807</cdr:y>
    </cdr:from>
    <cdr:to>
      <cdr:x>1</cdr:x>
      <cdr:y>1</cdr:y>
    </cdr:to>
    <cdr:pic>
      <cdr:nvPicPr>
        <cdr:cNvPr id="2" name="Picture 1"/>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4882732" y="4453188"/>
          <a:ext cx="1020763" cy="603250"/>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3AE963-A31C-4463-B3BD-89C67972DDD8}" type="datetimeFigureOut">
              <a:rPr lang="en-GB" smtClean="0"/>
              <a:pPr/>
              <a:t>13/08/2019</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B469F9-9AF5-4B9D-8CDA-B90A6D45663D}" type="slidenum">
              <a:rPr lang="en-GB" smtClean="0"/>
              <a:pPr/>
              <a:t>‹#›</a:t>
            </a:fld>
            <a:endParaRPr lang="en-GB" dirty="0"/>
          </a:p>
        </p:txBody>
      </p:sp>
    </p:spTree>
    <p:extLst>
      <p:ext uri="{BB962C8B-B14F-4D97-AF65-F5344CB8AC3E}">
        <p14:creationId xmlns:p14="http://schemas.microsoft.com/office/powerpoint/2010/main" val="3366124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2</a:t>
            </a:fld>
            <a:endParaRPr lang="en-GB" dirty="0"/>
          </a:p>
        </p:txBody>
      </p:sp>
    </p:spTree>
    <p:extLst>
      <p:ext uri="{BB962C8B-B14F-4D97-AF65-F5344CB8AC3E}">
        <p14:creationId xmlns:p14="http://schemas.microsoft.com/office/powerpoint/2010/main" val="2628032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i="1" kern="1200" dirty="0" smtClean="0">
                <a:solidFill>
                  <a:schemeClr val="tx1"/>
                </a:solidFill>
                <a:effectLst/>
                <a:latin typeface="+mn-lt"/>
                <a:ea typeface="+mn-ea"/>
                <a:cs typeface="+mn-cs"/>
              </a:rPr>
              <a:t>STRATEGIC OBJECTIVES</a:t>
            </a:r>
            <a:r>
              <a:rPr lang="en-GB" sz="1200" kern="1200" dirty="0" smtClean="0">
                <a:solidFill>
                  <a:schemeClr val="tx1"/>
                </a:solidFill>
                <a:effectLst/>
                <a:latin typeface="+mn-lt"/>
                <a:ea typeface="+mn-ea"/>
                <a:cs typeface="+mn-cs"/>
              </a:rPr>
              <a:t>: Service delivery systems, Health Infrastructure, Health workforce, Health information, Health financing (especially Health stewardship, partnerships,</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coordination and PPPs.</a:t>
            </a:r>
          </a:p>
          <a:p>
            <a:r>
              <a:rPr lang="en-GB" sz="1200" kern="1200" dirty="0" smtClean="0">
                <a:solidFill>
                  <a:schemeClr val="tx1"/>
                </a:solidFill>
                <a:effectLst/>
                <a:latin typeface="+mn-lt"/>
                <a:ea typeface="+mn-ea"/>
                <a:cs typeface="+mn-cs"/>
              </a:rPr>
              <a:t> </a:t>
            </a:r>
          </a:p>
          <a:p>
            <a:pPr lvl="0"/>
            <a:r>
              <a:rPr lang="en-GB" sz="1200" i="1" kern="1200" dirty="0" smtClean="0">
                <a:solidFill>
                  <a:schemeClr val="tx1"/>
                </a:solidFill>
                <a:effectLst/>
                <a:latin typeface="+mn-lt"/>
                <a:ea typeface="+mn-ea"/>
                <a:cs typeface="+mn-cs"/>
              </a:rPr>
              <a:t>INVESTMENT AREAS: </a:t>
            </a:r>
            <a:r>
              <a:rPr lang="en-GB" sz="1200" kern="1200" dirty="0" smtClean="0">
                <a:solidFill>
                  <a:schemeClr val="tx1"/>
                </a:solidFill>
                <a:effectLst/>
                <a:latin typeface="+mn-lt"/>
                <a:ea typeface="+mn-ea"/>
                <a:cs typeface="+mn-cs"/>
              </a:rPr>
              <a:t>Communicable diseases, Non-communicable diseases, Violence and injury protection, Essential health services, Risk factor management, Health related sectors (including water, sanitation and hygiene, nutrition services, pollution control, housing, school health, food fortification, population management, agriculture, roads, infrastructure and transport.)</a:t>
            </a:r>
          </a:p>
          <a:p>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3</a:t>
            </a:fld>
            <a:endParaRPr lang="en-GB" dirty="0"/>
          </a:p>
        </p:txBody>
      </p:sp>
    </p:spTree>
    <p:extLst>
      <p:ext uri="{BB962C8B-B14F-4D97-AF65-F5344CB8AC3E}">
        <p14:creationId xmlns:p14="http://schemas.microsoft.com/office/powerpoint/2010/main" val="3424494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Innovative</a:t>
            </a:r>
            <a:r>
              <a:rPr lang="en-GB" baseline="0" dirty="0" smtClean="0"/>
              <a:t> </a:t>
            </a:r>
            <a:r>
              <a:rPr lang="en-GB" dirty="0" smtClean="0"/>
              <a:t>spending</a:t>
            </a:r>
          </a:p>
          <a:p>
            <a:r>
              <a:rPr lang="en-GB" dirty="0" smtClean="0"/>
              <a:t>Innovative spending instruments to leverage larger private flows to maximise the development impact of scarce public resources.  Guarantees constitute 39% of the amount mobilized between 2000 and 2013, ($36 billion), which reflects the importance of credit enhancement instruments to leverage capital in challenging credit environments. Innovative spending mechanisms shall</a:t>
            </a:r>
            <a:r>
              <a:rPr lang="en-GB" baseline="0" dirty="0" smtClean="0"/>
              <a:t> be used to</a:t>
            </a:r>
            <a:r>
              <a:rPr lang="en-GB" dirty="0" smtClean="0"/>
              <a:t> redistribute risk and increase liquidity as well as to address specific market failures and barriers that hinder investment. By leveraging complementary sources of finance, they shall increase value for money within international development, allowing development partners to achieve more with the same – or fewer – resources.  </a:t>
            </a:r>
          </a:p>
          <a:p>
            <a:r>
              <a:rPr lang="en-GB" dirty="0" smtClean="0"/>
              <a:t>Results</a:t>
            </a:r>
            <a:r>
              <a:rPr lang="en-GB" baseline="0" dirty="0" smtClean="0"/>
              <a:t> </a:t>
            </a:r>
            <a:r>
              <a:rPr lang="en-GB" dirty="0" smtClean="0"/>
              <a:t>based financing and recent innovations such as Advance Market Commitments and debt swaps as well as more established mechanisms such as Awards and Prizes. </a:t>
            </a:r>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4</a:t>
            </a:fld>
            <a:endParaRPr lang="en-GB" dirty="0"/>
          </a:p>
        </p:txBody>
      </p:sp>
    </p:spTree>
    <p:extLst>
      <p:ext uri="{BB962C8B-B14F-4D97-AF65-F5344CB8AC3E}">
        <p14:creationId xmlns:p14="http://schemas.microsoft.com/office/powerpoint/2010/main" val="4104694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1200" kern="1200" dirty="0" smtClean="0">
                <a:solidFill>
                  <a:schemeClr val="tx1"/>
                </a:solidFill>
                <a:effectLst/>
                <a:latin typeface="+mn-lt"/>
                <a:ea typeface="+mn-ea"/>
                <a:cs typeface="+mn-cs"/>
              </a:rPr>
              <a:t>Develop,</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set-up structure and action plan to Implement-Operate-Maintain-Transfer a service offering that supports:</a:t>
            </a:r>
          </a:p>
          <a:p>
            <a:pPr lvl="0"/>
            <a:r>
              <a:rPr lang="en-GB" sz="1200" kern="1200" dirty="0" smtClean="0">
                <a:solidFill>
                  <a:schemeClr val="tx1"/>
                </a:solidFill>
                <a:effectLst/>
                <a:latin typeface="+mn-lt"/>
                <a:ea typeface="+mn-ea"/>
                <a:cs typeface="+mn-cs"/>
              </a:rPr>
              <a:t>1. Alignment – by progressively shifting from funding to finance (and from project to program finance), using extant coordination capacities to align analytical, technical and financial support with county capacities, development objectives and strategies and so hedge against fragmentation from sub-national</a:t>
            </a:r>
            <a:r>
              <a:rPr lang="en-GB" sz="1200" kern="1200" baseline="0" dirty="0" smtClean="0">
                <a:solidFill>
                  <a:schemeClr val="tx1"/>
                </a:solidFill>
                <a:effectLst/>
                <a:latin typeface="+mn-lt"/>
                <a:ea typeface="+mn-ea"/>
                <a:cs typeface="+mn-cs"/>
              </a:rPr>
              <a:t> level</a:t>
            </a:r>
            <a:r>
              <a:rPr lang="en-GB" sz="1200" kern="1200" dirty="0" smtClean="0">
                <a:solidFill>
                  <a:schemeClr val="tx1"/>
                </a:solidFill>
                <a:effectLst/>
                <a:latin typeface="+mn-lt"/>
                <a:ea typeface="+mn-ea"/>
                <a:cs typeface="+mn-cs"/>
              </a:rPr>
              <a:t>;</a:t>
            </a:r>
          </a:p>
          <a:p>
            <a:pPr lvl="0"/>
            <a:r>
              <a:rPr lang="en-GB" sz="1200" kern="1200" dirty="0" smtClean="0">
                <a:solidFill>
                  <a:schemeClr val="tx1"/>
                </a:solidFill>
                <a:effectLst/>
                <a:latin typeface="+mn-lt"/>
                <a:ea typeface="+mn-ea"/>
                <a:cs typeface="+mn-cs"/>
              </a:rPr>
              <a:t>2. Harmonisation –by making informed recommendations that harmonise Health Systems Strengthening</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inputs and resultant key health program support to encourage shared: analytical work, cooperative development, partner technical support, codification of lessons learned, and provide joint training and capacity building. Also, contribute to/develop a harmonised performance assessment frameworks and where feasible, prepare simplified and common arrangements at county and cross-county level for planning, funding, disbursement, monitoring and evaluation, impact assessment and reporting on activities and resource flows ;</a:t>
            </a:r>
          </a:p>
          <a:p>
            <a:pPr lvl="0"/>
            <a:r>
              <a:rPr lang="en-GB" sz="1200" kern="1200" dirty="0" smtClean="0">
                <a:solidFill>
                  <a:schemeClr val="tx1"/>
                </a:solidFill>
                <a:effectLst/>
                <a:latin typeface="+mn-lt"/>
                <a:ea typeface="+mn-ea"/>
                <a:cs typeface="+mn-cs"/>
              </a:rPr>
              <a:t>3. Strengthening county capacity and demand for results-based management, alignment to harmonised performance assessment frameworks that strengthen result oriented reporting and monitoring frameworks including joint problem solving</a:t>
            </a:r>
            <a:r>
              <a:rPr lang="en-GB" sz="1200" kern="1200" baseline="0" dirty="0" smtClean="0">
                <a:solidFill>
                  <a:schemeClr val="tx1"/>
                </a:solidFill>
                <a:effectLst/>
                <a:latin typeface="+mn-lt"/>
                <a:ea typeface="+mn-ea"/>
                <a:cs typeface="+mn-cs"/>
              </a:rPr>
              <a:t> and M&amp;E.</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5</a:t>
            </a:fld>
            <a:endParaRPr lang="en-GB" dirty="0"/>
          </a:p>
        </p:txBody>
      </p:sp>
    </p:spTree>
    <p:extLst>
      <p:ext uri="{BB962C8B-B14F-4D97-AF65-F5344CB8AC3E}">
        <p14:creationId xmlns:p14="http://schemas.microsoft.com/office/powerpoint/2010/main" val="1042772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UN system has been working as a broker, capable of leveraging the huge range of resources globalisation and will continue to generate these for common purposes. The post</a:t>
            </a:r>
            <a:r>
              <a:rPr lang="en-GB" baseline="0" dirty="0" smtClean="0"/>
              <a:t> </a:t>
            </a:r>
            <a:r>
              <a:rPr lang="en-GB" dirty="0" smtClean="0"/>
              <a:t>2015 financing architecture embraces a culture of leveraging, reward the practice of partnerships and devising</a:t>
            </a:r>
            <a:r>
              <a:rPr lang="en-GB" baseline="0" dirty="0" smtClean="0"/>
              <a:t> </a:t>
            </a:r>
            <a:r>
              <a:rPr lang="en-GB" dirty="0" smtClean="0"/>
              <a:t>new ways to measure impact</a:t>
            </a:r>
            <a:endParaRPr lang="en-GB" baseline="0" dirty="0" smtClean="0"/>
          </a:p>
          <a:p>
            <a:endParaRPr lang="en-GB" baseline="0" dirty="0" smtClean="0"/>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9BB469F9-9AF5-4B9D-8CDA-B90A6D45663D}" type="slidenum">
              <a:rPr lang="en-GB" smtClean="0"/>
              <a:pPr/>
              <a:t>6</a:t>
            </a:fld>
            <a:endParaRPr lang="en-GB" dirty="0"/>
          </a:p>
        </p:txBody>
      </p:sp>
    </p:spTree>
    <p:extLst>
      <p:ext uri="{BB962C8B-B14F-4D97-AF65-F5344CB8AC3E}">
        <p14:creationId xmlns:p14="http://schemas.microsoft.com/office/powerpoint/2010/main" val="2803108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Build intergovernmental and private sector capacity for coordination, health finance,</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capital budget planning, theory of change, value for money, results based financing, managing for results, resource mobilisation and partnerships, including PPP</a:t>
            </a:r>
            <a:r>
              <a:rPr lang="en-GB" sz="1200" kern="1200" baseline="0" dirty="0" smtClean="0">
                <a:solidFill>
                  <a:schemeClr val="tx1"/>
                </a:solidFill>
                <a:effectLst/>
                <a:latin typeface="+mn-lt"/>
                <a:ea typeface="+mn-ea"/>
                <a:cs typeface="+mn-cs"/>
              </a:rPr>
              <a:t> design, finance, purchase, and management.</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10</a:t>
            </a:fld>
            <a:endParaRPr lang="en-GB" dirty="0"/>
          </a:p>
        </p:txBody>
      </p:sp>
    </p:spTree>
    <p:extLst>
      <p:ext uri="{BB962C8B-B14F-4D97-AF65-F5344CB8AC3E}">
        <p14:creationId xmlns:p14="http://schemas.microsoft.com/office/powerpoint/2010/main" val="692096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Innovative</a:t>
            </a:r>
            <a:r>
              <a:rPr lang="en-GB" baseline="0" dirty="0" smtClean="0"/>
              <a:t> </a:t>
            </a:r>
            <a:r>
              <a:rPr lang="en-GB" dirty="0" smtClean="0"/>
              <a:t>sourcing</a:t>
            </a:r>
            <a:r>
              <a:rPr lang="en-GB" baseline="0" dirty="0" smtClean="0"/>
              <a:t> </a:t>
            </a:r>
            <a:r>
              <a:rPr lang="en-GB" dirty="0" smtClean="0"/>
              <a:t>in</a:t>
            </a:r>
            <a:r>
              <a:rPr lang="en-GB" baseline="0" dirty="0" smtClean="0"/>
              <a:t> </a:t>
            </a:r>
            <a:r>
              <a:rPr lang="en-GB" dirty="0" smtClean="0"/>
              <a:t>the market</a:t>
            </a:r>
            <a:r>
              <a:rPr lang="en-GB" baseline="0" dirty="0" smtClean="0"/>
              <a:t> </a:t>
            </a:r>
            <a:endParaRPr lang="en-GB" dirty="0" smtClean="0"/>
          </a:p>
          <a:p>
            <a:r>
              <a:rPr lang="en-GB" dirty="0" smtClean="0"/>
              <a:t>Innovative sourcing in the market impacts on incentives, influences investment flows and  creates access to new resources for development purposes. The rationale is that the market enables actors to go to scale and ensure replicability in a way that is more difficult when there is complete dependency on public resources. </a:t>
            </a:r>
          </a:p>
          <a:p>
            <a:r>
              <a:rPr lang="en-GB" dirty="0" smtClean="0"/>
              <a:t>Thematic bonds, which dedicate resources to specific development goals such as low</a:t>
            </a:r>
            <a:r>
              <a:rPr lang="en-GB" baseline="0" dirty="0" smtClean="0"/>
              <a:t> </a:t>
            </a:r>
            <a:r>
              <a:rPr lang="en-GB" dirty="0" smtClean="0"/>
              <a:t>carbon infrastructure, are currently the largest innovative sources of finance ($23 billion in 2013). </a:t>
            </a:r>
          </a:p>
          <a:p>
            <a:r>
              <a:rPr lang="en-GB" dirty="0" smtClean="0"/>
              <a:t>However, thematic bonds account for only a minute share of the $83 trillion bond market. The bond market can provide much of the capital needed for sustainable infrastructure but remains chronically underutilised in financing development. Only 20 middle income countries have the ability to access private capital at the national level, several constraining the public provision of infrastructure.</a:t>
            </a:r>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11</a:t>
            </a:fld>
            <a:endParaRPr lang="en-GB" dirty="0"/>
          </a:p>
        </p:txBody>
      </p:sp>
    </p:spTree>
    <p:extLst>
      <p:ext uri="{BB962C8B-B14F-4D97-AF65-F5344CB8AC3E}">
        <p14:creationId xmlns:p14="http://schemas.microsoft.com/office/powerpoint/2010/main" val="6252742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data shall be provided in a manner that lends itself to making informed decisions that align finance to policy direction and positioning. Within these parameters, two identified challenges shall be addressed.  The first is to review the way data is being reported within the health system.  Data sets need to be looking forward</a:t>
            </a:r>
            <a:r>
              <a:rPr lang="en-GB" baseline="0" dirty="0" smtClean="0"/>
              <a:t> and a</a:t>
            </a:r>
            <a:r>
              <a:rPr lang="en-GB" dirty="0" smtClean="0"/>
              <a:t>nachronisms in the data, that make it harder for policy makers to interpret it, need to be corrected – e.g. by</a:t>
            </a:r>
            <a:r>
              <a:rPr lang="en-GB" baseline="0" dirty="0" smtClean="0"/>
              <a:t> visualisation or enhanced interactive features</a:t>
            </a:r>
            <a:r>
              <a:rPr lang="en-GB" dirty="0" smtClean="0"/>
              <a:t>.</a:t>
            </a:r>
          </a:p>
          <a:p>
            <a:endParaRPr lang="en-GB" dirty="0" smtClean="0"/>
          </a:p>
          <a:p>
            <a:r>
              <a:rPr lang="en-GB" dirty="0" smtClean="0"/>
              <a:t>Secondly, the variety and range of experiences within the system is not broadly shared. A platform for learning from these different instruments shall be useful</a:t>
            </a:r>
            <a:r>
              <a:rPr lang="en-GB" baseline="0" dirty="0" smtClean="0"/>
              <a:t> to this end.</a:t>
            </a:r>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12</a:t>
            </a:fld>
            <a:endParaRPr lang="en-GB" dirty="0"/>
          </a:p>
        </p:txBody>
      </p:sp>
    </p:spTree>
    <p:extLst>
      <p:ext uri="{BB962C8B-B14F-4D97-AF65-F5344CB8AC3E}">
        <p14:creationId xmlns:p14="http://schemas.microsoft.com/office/powerpoint/2010/main" val="1702022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B469F9-9AF5-4B9D-8CDA-B90A6D45663D}" type="slidenum">
              <a:rPr lang="en-GB" smtClean="0"/>
              <a:pPr/>
              <a:t>14</a:t>
            </a:fld>
            <a:endParaRPr lang="en-GB" dirty="0"/>
          </a:p>
        </p:txBody>
      </p:sp>
    </p:spTree>
    <p:extLst>
      <p:ext uri="{BB962C8B-B14F-4D97-AF65-F5344CB8AC3E}">
        <p14:creationId xmlns:p14="http://schemas.microsoft.com/office/powerpoint/2010/main" val="2293088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4036346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734808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797635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948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4888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3856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194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3210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178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32943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354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30227000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07631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767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338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366255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855515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4169750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3895883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906702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419003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A9C4DB6-DC19-4954-A408-AB4D05BEEC10}" type="datetimeFigureOut">
              <a:rPr lang="en-GB" smtClean="0"/>
              <a:pPr/>
              <a:t>13/08/2019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1141886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9C4DB6-DC19-4954-A408-AB4D05BEEC10}" type="datetimeFigureOut">
              <a:rPr lang="en-GB" smtClean="0"/>
              <a:pPr/>
              <a:t>13/08/2019</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FCBCE1-AF4E-492B-A276-17CBB18C53B4}" type="slidenum">
              <a:rPr lang="en-GB" smtClean="0"/>
              <a:pPr/>
              <a:t>‹#›</a:t>
            </a:fld>
            <a:endParaRPr lang="en-GB" dirty="0"/>
          </a:p>
        </p:txBody>
      </p:sp>
    </p:spTree>
    <p:extLst>
      <p:ext uri="{BB962C8B-B14F-4D97-AF65-F5344CB8AC3E}">
        <p14:creationId xmlns:p14="http://schemas.microsoft.com/office/powerpoint/2010/main" val="626838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0D6ACA3-7842-4C40-9D20-AC8F82C28BE9}"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13/08/2019</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760E8E4-2942-4550-9522-AC8E2163E965}"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23823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smtClean="0"/>
              <a:t>The Health Sector Development Partner Forum </a:t>
            </a:r>
            <a:endParaRPr lang="en-GB" dirty="0"/>
          </a:p>
        </p:txBody>
      </p:sp>
      <p:sp>
        <p:nvSpPr>
          <p:cNvPr id="3" name="Subtitle 2"/>
          <p:cNvSpPr>
            <a:spLocks noGrp="1"/>
          </p:cNvSpPr>
          <p:nvPr>
            <p:ph type="subTitle" idx="1"/>
          </p:nvPr>
        </p:nvSpPr>
        <p:spPr>
          <a:xfrm>
            <a:off x="193183" y="3509963"/>
            <a:ext cx="11731844" cy="1361247"/>
          </a:xfrm>
        </p:spPr>
        <p:txBody>
          <a:bodyPr>
            <a:normAutofit/>
          </a:bodyPr>
          <a:lstStyle/>
          <a:p>
            <a:r>
              <a:rPr lang="en-GB" sz="4800" smtClean="0">
                <a:solidFill>
                  <a:srgbClr val="002060"/>
                </a:solidFill>
              </a:rPr>
              <a:t>Logical overview</a:t>
            </a:r>
            <a:endParaRPr lang="en-GB" sz="4800" dirty="0">
              <a:solidFill>
                <a:srgbClr val="002060"/>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23017" y="4219742"/>
            <a:ext cx="1550845" cy="91599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5183" y="521733"/>
            <a:ext cx="2266515" cy="136245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4745" y="4442438"/>
            <a:ext cx="2969107" cy="74528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63" y="4289941"/>
            <a:ext cx="2970154" cy="897779"/>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16802" y="5312026"/>
            <a:ext cx="1196224" cy="1188159"/>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31698" y="5211246"/>
            <a:ext cx="1478714" cy="1478714"/>
          </a:xfrm>
          <a:prstGeom prst="rect">
            <a:avLst/>
          </a:prstGeom>
        </p:spPr>
      </p:pic>
    </p:spTree>
    <p:extLst>
      <p:ext uri="{BB962C8B-B14F-4D97-AF65-F5344CB8AC3E}">
        <p14:creationId xmlns:p14="http://schemas.microsoft.com/office/powerpoint/2010/main" val="16459662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982" y="0"/>
            <a:ext cx="11376339" cy="1325563"/>
          </a:xfrm>
        </p:spPr>
        <p:txBody>
          <a:bodyPr/>
          <a:lstStyle/>
          <a:p>
            <a:r>
              <a:rPr lang="en-GB" b="1" dirty="0" smtClean="0"/>
              <a:t>Output – Building </a:t>
            </a:r>
            <a:r>
              <a:rPr lang="en-GB" altLang="en-US" b="1" dirty="0" smtClean="0"/>
              <a:t>Country </a:t>
            </a:r>
            <a:r>
              <a:rPr lang="en-GB" altLang="en-US" b="1" dirty="0"/>
              <a:t>and county capacity for </a:t>
            </a:r>
            <a:r>
              <a:rPr lang="en-GB" altLang="en-US" b="1" dirty="0" smtClean="0"/>
              <a:t>PPPs</a:t>
            </a:r>
            <a:endParaRPr lang="en-GB" dirty="0"/>
          </a:p>
        </p:txBody>
      </p:sp>
      <p:sp>
        <p:nvSpPr>
          <p:cNvPr id="3" name="Content Placeholder 2"/>
          <p:cNvSpPr>
            <a:spLocks noGrp="1"/>
          </p:cNvSpPr>
          <p:nvPr>
            <p:ph sz="half" idx="1"/>
          </p:nvPr>
        </p:nvSpPr>
        <p:spPr>
          <a:xfrm>
            <a:off x="365759" y="1325563"/>
            <a:ext cx="5666919" cy="4886862"/>
          </a:xfrm>
        </p:spPr>
        <p:txBody>
          <a:bodyPr>
            <a:normAutofit fontScale="77500" lnSpcReduction="20000"/>
          </a:bodyPr>
          <a:lstStyle/>
          <a:p>
            <a:r>
              <a:rPr lang="en-GB" dirty="0" smtClean="0"/>
              <a:t>Introduction </a:t>
            </a:r>
            <a:r>
              <a:rPr lang="en-GB" dirty="0"/>
              <a:t>to Private Public Partnerships</a:t>
            </a:r>
            <a:r>
              <a:rPr lang="en-GB" dirty="0" smtClean="0"/>
              <a:t>.</a:t>
            </a:r>
          </a:p>
          <a:p>
            <a:r>
              <a:rPr lang="en-GB" dirty="0" smtClean="0"/>
              <a:t> </a:t>
            </a:r>
            <a:r>
              <a:rPr lang="en-GB" dirty="0"/>
              <a:t>PPP Node </a:t>
            </a:r>
            <a:r>
              <a:rPr lang="en-GB" dirty="0" smtClean="0"/>
              <a:t>constitution and roles.</a:t>
            </a:r>
            <a:endParaRPr lang="en-GB" dirty="0"/>
          </a:p>
          <a:p>
            <a:pPr lvl="0"/>
            <a:r>
              <a:rPr lang="en-GB" dirty="0"/>
              <a:t>The PPP Life Cycle.</a:t>
            </a:r>
          </a:p>
          <a:p>
            <a:pPr lvl="0"/>
            <a:r>
              <a:rPr lang="en-GB" dirty="0"/>
              <a:t>Types, strategies and approaches to PPP’s.</a:t>
            </a:r>
          </a:p>
          <a:p>
            <a:pPr lvl="0"/>
            <a:r>
              <a:rPr lang="en-GB" dirty="0"/>
              <a:t>Developing and </a:t>
            </a:r>
            <a:r>
              <a:rPr lang="en-GB" dirty="0" smtClean="0"/>
              <a:t>analysing </a:t>
            </a:r>
            <a:r>
              <a:rPr lang="en-GB" dirty="0"/>
              <a:t>PPP financial models.</a:t>
            </a:r>
          </a:p>
          <a:p>
            <a:pPr lvl="0"/>
            <a:r>
              <a:rPr lang="en-GB" dirty="0"/>
              <a:t>Project finance and analysis.</a:t>
            </a:r>
          </a:p>
          <a:p>
            <a:pPr lvl="0"/>
            <a:r>
              <a:rPr lang="en-GB" dirty="0"/>
              <a:t>Project valuation, rates and subsidies.</a:t>
            </a:r>
          </a:p>
          <a:p>
            <a:pPr lvl="0"/>
            <a:r>
              <a:rPr lang="en-GB" dirty="0"/>
              <a:t>Negotiation skills.</a:t>
            </a:r>
          </a:p>
          <a:p>
            <a:pPr lvl="0"/>
            <a:r>
              <a:rPr lang="en-GB" dirty="0"/>
              <a:t>Contingent liability and risk management.</a:t>
            </a:r>
          </a:p>
          <a:p>
            <a:pPr lvl="0"/>
            <a:r>
              <a:rPr lang="en-GB" dirty="0"/>
              <a:t>Monitoring, Evaluation and Quality assurance.</a:t>
            </a:r>
          </a:p>
          <a:p>
            <a:pPr lvl="0"/>
            <a:r>
              <a:rPr lang="en-GB" dirty="0"/>
              <a:t>Needs and impact analyses.</a:t>
            </a:r>
          </a:p>
          <a:p>
            <a:pPr lvl="0"/>
            <a:r>
              <a:rPr lang="en-GB" dirty="0"/>
              <a:t> Corporate finance management.</a:t>
            </a:r>
          </a:p>
          <a:p>
            <a:endParaRPr lang="en-GB" dirty="0"/>
          </a:p>
          <a:p>
            <a:endParaRPr lang="en-GB" dirty="0"/>
          </a:p>
        </p:txBody>
      </p:sp>
      <p:sp>
        <p:nvSpPr>
          <p:cNvPr id="4" name="Content Placeholder 3"/>
          <p:cNvSpPr>
            <a:spLocks noGrp="1"/>
          </p:cNvSpPr>
          <p:nvPr>
            <p:ph sz="half" idx="2"/>
          </p:nvPr>
        </p:nvSpPr>
        <p:spPr>
          <a:xfrm>
            <a:off x="6172200" y="1325563"/>
            <a:ext cx="5181600" cy="4851400"/>
          </a:xfrm>
        </p:spPr>
        <p:txBody>
          <a:bodyPr>
            <a:normAutofit fontScale="77500" lnSpcReduction="20000"/>
          </a:bodyPr>
          <a:lstStyle/>
          <a:p>
            <a:pPr lvl="0"/>
            <a:r>
              <a:rPr lang="en-GB" dirty="0" smtClean="0"/>
              <a:t>PPP </a:t>
            </a:r>
            <a:r>
              <a:rPr lang="en-GB" dirty="0"/>
              <a:t>legal and regulatory frameworks.</a:t>
            </a:r>
          </a:p>
          <a:p>
            <a:pPr lvl="0"/>
            <a:r>
              <a:rPr lang="en-GB" dirty="0"/>
              <a:t>Project legal services in drafting and documentation.</a:t>
            </a:r>
          </a:p>
          <a:p>
            <a:pPr lvl="0"/>
            <a:r>
              <a:rPr lang="en-GB" dirty="0"/>
              <a:t>Consumer rights protection and affordability.</a:t>
            </a:r>
          </a:p>
          <a:p>
            <a:pPr lvl="0"/>
            <a:r>
              <a:rPr lang="en-GB" dirty="0"/>
              <a:t>Investor profiling.</a:t>
            </a:r>
          </a:p>
          <a:p>
            <a:pPr lvl="0"/>
            <a:r>
              <a:rPr lang="en-GB" dirty="0"/>
              <a:t>Tariff design.</a:t>
            </a:r>
          </a:p>
          <a:p>
            <a:pPr lvl="0"/>
            <a:r>
              <a:rPr lang="en-GB" dirty="0"/>
              <a:t>Environmental and Social Management Framework.</a:t>
            </a:r>
          </a:p>
          <a:p>
            <a:pPr lvl="0"/>
            <a:r>
              <a:rPr lang="en-GB" dirty="0"/>
              <a:t>Corporate governance and social responsibility strategies.</a:t>
            </a:r>
          </a:p>
          <a:p>
            <a:pPr lvl="0"/>
            <a:r>
              <a:rPr lang="en-GB" dirty="0"/>
              <a:t>Creating county regulatory frameworks to promote private sector investment.</a:t>
            </a:r>
          </a:p>
          <a:p>
            <a:pPr lvl="0"/>
            <a:r>
              <a:rPr lang="en-GB" dirty="0"/>
              <a:t>Special Purpose Vehicles – early stage project development.</a:t>
            </a:r>
          </a:p>
          <a:p>
            <a:endParaRPr lang="en-GB"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2558" y="5875338"/>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83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Effect transition="in" filter="fade">
                                      <p:cBhvr>
                                        <p:cTn id="70" dur="1000"/>
                                        <p:tgtEl>
                                          <p:spTgt spid="3">
                                            <p:txEl>
                                              <p:pRg st="8" end="8"/>
                                            </p:txEl>
                                          </p:spTgt>
                                        </p:tgtEl>
                                      </p:cBhvr>
                                    </p:animEffect>
                                    <p:anim calcmode="lin" valueType="num">
                                      <p:cBhvr>
                                        <p:cTn id="7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9" end="9"/>
                                            </p:txEl>
                                          </p:spTgt>
                                        </p:tgtEl>
                                        <p:attrNameLst>
                                          <p:attrName>style.visibility</p:attrName>
                                        </p:attrNameLst>
                                      </p:cBhvr>
                                      <p:to>
                                        <p:strVal val="visible"/>
                                      </p:to>
                                    </p:set>
                                    <p:animEffect transition="in" filter="fade">
                                      <p:cBhvr>
                                        <p:cTn id="77" dur="1000"/>
                                        <p:tgtEl>
                                          <p:spTgt spid="3">
                                            <p:txEl>
                                              <p:pRg st="9" end="9"/>
                                            </p:txEl>
                                          </p:spTgt>
                                        </p:tgtEl>
                                      </p:cBhvr>
                                    </p:animEffect>
                                    <p:anim calcmode="lin" valueType="num">
                                      <p:cBhvr>
                                        <p:cTn id="7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0" end="10"/>
                                            </p:txEl>
                                          </p:spTgt>
                                        </p:tgtEl>
                                        <p:attrNameLst>
                                          <p:attrName>style.visibility</p:attrName>
                                        </p:attrNameLst>
                                      </p:cBhvr>
                                      <p:to>
                                        <p:strVal val="visible"/>
                                      </p:to>
                                    </p:set>
                                    <p:animEffect transition="in" filter="fade">
                                      <p:cBhvr>
                                        <p:cTn id="84" dur="1000"/>
                                        <p:tgtEl>
                                          <p:spTgt spid="3">
                                            <p:txEl>
                                              <p:pRg st="10" end="10"/>
                                            </p:txEl>
                                          </p:spTgt>
                                        </p:tgtEl>
                                      </p:cBhvr>
                                    </p:animEffect>
                                    <p:anim calcmode="lin" valueType="num">
                                      <p:cBhvr>
                                        <p:cTn id="8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1" end="11"/>
                                            </p:txEl>
                                          </p:spTgt>
                                        </p:tgtEl>
                                        <p:attrNameLst>
                                          <p:attrName>style.visibility</p:attrName>
                                        </p:attrNameLst>
                                      </p:cBhvr>
                                      <p:to>
                                        <p:strVal val="visible"/>
                                      </p:to>
                                    </p:set>
                                    <p:animEffect transition="in" filter="fade">
                                      <p:cBhvr>
                                        <p:cTn id="91" dur="1000"/>
                                        <p:tgtEl>
                                          <p:spTgt spid="3">
                                            <p:txEl>
                                              <p:pRg st="11" end="11"/>
                                            </p:txEl>
                                          </p:spTgt>
                                        </p:tgtEl>
                                      </p:cBhvr>
                                    </p:animEffect>
                                    <p:anim calcmode="lin" valueType="num">
                                      <p:cBhvr>
                                        <p:cTn id="92"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
                                            <p:txEl>
                                              <p:pRg st="0" end="0"/>
                                            </p:txEl>
                                          </p:spTgt>
                                        </p:tgtEl>
                                        <p:attrNameLst>
                                          <p:attrName>style.visibility</p:attrName>
                                        </p:attrNameLst>
                                      </p:cBhvr>
                                      <p:to>
                                        <p:strVal val="visible"/>
                                      </p:to>
                                    </p:set>
                                    <p:animEffect transition="in" filter="fade">
                                      <p:cBhvr>
                                        <p:cTn id="98" dur="1000"/>
                                        <p:tgtEl>
                                          <p:spTgt spid="4">
                                            <p:txEl>
                                              <p:pRg st="0" end="0"/>
                                            </p:txEl>
                                          </p:spTgt>
                                        </p:tgtEl>
                                      </p:cBhvr>
                                    </p:animEffect>
                                    <p:anim calcmode="lin" valueType="num">
                                      <p:cBhvr>
                                        <p:cTn id="9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0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
                                            <p:txEl>
                                              <p:pRg st="1" end="1"/>
                                            </p:txEl>
                                          </p:spTgt>
                                        </p:tgtEl>
                                        <p:attrNameLst>
                                          <p:attrName>style.visibility</p:attrName>
                                        </p:attrNameLst>
                                      </p:cBhvr>
                                      <p:to>
                                        <p:strVal val="visible"/>
                                      </p:to>
                                    </p:set>
                                    <p:animEffect transition="in" filter="fade">
                                      <p:cBhvr>
                                        <p:cTn id="105" dur="1000"/>
                                        <p:tgtEl>
                                          <p:spTgt spid="4">
                                            <p:txEl>
                                              <p:pRg st="1" end="1"/>
                                            </p:txEl>
                                          </p:spTgt>
                                        </p:tgtEl>
                                      </p:cBhvr>
                                    </p:animEffect>
                                    <p:anim calcmode="lin" valueType="num">
                                      <p:cBhvr>
                                        <p:cTn id="10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07"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4">
                                            <p:txEl>
                                              <p:pRg st="2" end="2"/>
                                            </p:txEl>
                                          </p:spTgt>
                                        </p:tgtEl>
                                        <p:attrNameLst>
                                          <p:attrName>style.visibility</p:attrName>
                                        </p:attrNameLst>
                                      </p:cBhvr>
                                      <p:to>
                                        <p:strVal val="visible"/>
                                      </p:to>
                                    </p:set>
                                    <p:animEffect transition="in" filter="fade">
                                      <p:cBhvr>
                                        <p:cTn id="112" dur="1000"/>
                                        <p:tgtEl>
                                          <p:spTgt spid="4">
                                            <p:txEl>
                                              <p:pRg st="2" end="2"/>
                                            </p:txEl>
                                          </p:spTgt>
                                        </p:tgtEl>
                                      </p:cBhvr>
                                    </p:animEffect>
                                    <p:anim calcmode="lin" valueType="num">
                                      <p:cBhvr>
                                        <p:cTn id="1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1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4">
                                            <p:txEl>
                                              <p:pRg st="3" end="3"/>
                                            </p:txEl>
                                          </p:spTgt>
                                        </p:tgtEl>
                                        <p:attrNameLst>
                                          <p:attrName>style.visibility</p:attrName>
                                        </p:attrNameLst>
                                      </p:cBhvr>
                                      <p:to>
                                        <p:strVal val="visible"/>
                                      </p:to>
                                    </p:set>
                                    <p:animEffect transition="in" filter="fade">
                                      <p:cBhvr>
                                        <p:cTn id="119" dur="1000"/>
                                        <p:tgtEl>
                                          <p:spTgt spid="4">
                                            <p:txEl>
                                              <p:pRg st="3" end="3"/>
                                            </p:txEl>
                                          </p:spTgt>
                                        </p:tgtEl>
                                      </p:cBhvr>
                                    </p:animEffect>
                                    <p:anim calcmode="lin" valueType="num">
                                      <p:cBhvr>
                                        <p:cTn id="12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21"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grpId="0" nodeType="clickEffect">
                                  <p:stCondLst>
                                    <p:cond delay="0"/>
                                  </p:stCondLst>
                                  <p:childTnLst>
                                    <p:set>
                                      <p:cBhvr>
                                        <p:cTn id="125" dur="1" fill="hold">
                                          <p:stCondLst>
                                            <p:cond delay="0"/>
                                          </p:stCondLst>
                                        </p:cTn>
                                        <p:tgtEl>
                                          <p:spTgt spid="4">
                                            <p:txEl>
                                              <p:pRg st="4" end="4"/>
                                            </p:txEl>
                                          </p:spTgt>
                                        </p:tgtEl>
                                        <p:attrNameLst>
                                          <p:attrName>style.visibility</p:attrName>
                                        </p:attrNameLst>
                                      </p:cBhvr>
                                      <p:to>
                                        <p:strVal val="visible"/>
                                      </p:to>
                                    </p:set>
                                    <p:animEffect transition="in" filter="fade">
                                      <p:cBhvr>
                                        <p:cTn id="126" dur="1000"/>
                                        <p:tgtEl>
                                          <p:spTgt spid="4">
                                            <p:txEl>
                                              <p:pRg st="4" end="4"/>
                                            </p:txEl>
                                          </p:spTgt>
                                        </p:tgtEl>
                                      </p:cBhvr>
                                    </p:animEffect>
                                    <p:anim calcmode="lin" valueType="num">
                                      <p:cBhvr>
                                        <p:cTn id="127"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28"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4">
                                            <p:txEl>
                                              <p:pRg st="5" end="5"/>
                                            </p:txEl>
                                          </p:spTgt>
                                        </p:tgtEl>
                                        <p:attrNameLst>
                                          <p:attrName>style.visibility</p:attrName>
                                        </p:attrNameLst>
                                      </p:cBhvr>
                                      <p:to>
                                        <p:strVal val="visible"/>
                                      </p:to>
                                    </p:set>
                                    <p:animEffect transition="in" filter="fade">
                                      <p:cBhvr>
                                        <p:cTn id="133" dur="1000"/>
                                        <p:tgtEl>
                                          <p:spTgt spid="4">
                                            <p:txEl>
                                              <p:pRg st="5" end="5"/>
                                            </p:txEl>
                                          </p:spTgt>
                                        </p:tgtEl>
                                      </p:cBhvr>
                                    </p:animEffect>
                                    <p:anim calcmode="lin" valueType="num">
                                      <p:cBhvr>
                                        <p:cTn id="134"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35"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4">
                                            <p:txEl>
                                              <p:pRg st="6" end="6"/>
                                            </p:txEl>
                                          </p:spTgt>
                                        </p:tgtEl>
                                        <p:attrNameLst>
                                          <p:attrName>style.visibility</p:attrName>
                                        </p:attrNameLst>
                                      </p:cBhvr>
                                      <p:to>
                                        <p:strVal val="visible"/>
                                      </p:to>
                                    </p:set>
                                    <p:animEffect transition="in" filter="fade">
                                      <p:cBhvr>
                                        <p:cTn id="140" dur="1000"/>
                                        <p:tgtEl>
                                          <p:spTgt spid="4">
                                            <p:txEl>
                                              <p:pRg st="6" end="6"/>
                                            </p:txEl>
                                          </p:spTgt>
                                        </p:tgtEl>
                                      </p:cBhvr>
                                    </p:animEffect>
                                    <p:anim calcmode="lin" valueType="num">
                                      <p:cBhvr>
                                        <p:cTn id="141"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42"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4">
                                            <p:txEl>
                                              <p:pRg st="7" end="7"/>
                                            </p:txEl>
                                          </p:spTgt>
                                        </p:tgtEl>
                                        <p:attrNameLst>
                                          <p:attrName>style.visibility</p:attrName>
                                        </p:attrNameLst>
                                      </p:cBhvr>
                                      <p:to>
                                        <p:strVal val="visible"/>
                                      </p:to>
                                    </p:set>
                                    <p:animEffect transition="in" filter="fade">
                                      <p:cBhvr>
                                        <p:cTn id="147" dur="1000"/>
                                        <p:tgtEl>
                                          <p:spTgt spid="4">
                                            <p:txEl>
                                              <p:pRg st="7" end="7"/>
                                            </p:txEl>
                                          </p:spTgt>
                                        </p:tgtEl>
                                      </p:cBhvr>
                                    </p:animEffect>
                                    <p:anim calcmode="lin" valueType="num">
                                      <p:cBhvr>
                                        <p:cTn id="148"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149"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42" presetClass="entr" presetSubtype="0" fill="hold" grpId="0" nodeType="clickEffect">
                                  <p:stCondLst>
                                    <p:cond delay="0"/>
                                  </p:stCondLst>
                                  <p:childTnLst>
                                    <p:set>
                                      <p:cBhvr>
                                        <p:cTn id="153" dur="1" fill="hold">
                                          <p:stCondLst>
                                            <p:cond delay="0"/>
                                          </p:stCondLst>
                                        </p:cTn>
                                        <p:tgtEl>
                                          <p:spTgt spid="4">
                                            <p:txEl>
                                              <p:pRg st="8" end="8"/>
                                            </p:txEl>
                                          </p:spTgt>
                                        </p:tgtEl>
                                        <p:attrNameLst>
                                          <p:attrName>style.visibility</p:attrName>
                                        </p:attrNameLst>
                                      </p:cBhvr>
                                      <p:to>
                                        <p:strVal val="visible"/>
                                      </p:to>
                                    </p:set>
                                    <p:animEffect transition="in" filter="fade">
                                      <p:cBhvr>
                                        <p:cTn id="154" dur="1000"/>
                                        <p:tgtEl>
                                          <p:spTgt spid="4">
                                            <p:txEl>
                                              <p:pRg st="8" end="8"/>
                                            </p:txEl>
                                          </p:spTgt>
                                        </p:tgtEl>
                                      </p:cBhvr>
                                    </p:animEffect>
                                    <p:anim calcmode="lin" valueType="num">
                                      <p:cBhvr>
                                        <p:cTn id="155"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156"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9" y="169817"/>
            <a:ext cx="11769633" cy="1155746"/>
          </a:xfrm>
        </p:spPr>
        <p:txBody>
          <a:bodyPr>
            <a:normAutofit fontScale="90000"/>
          </a:bodyPr>
          <a:lstStyle/>
          <a:p>
            <a:r>
              <a:rPr lang="en-GB" b="1" dirty="0" smtClean="0"/>
              <a:t>Output – Country and county capacity for domestic resource mobilisation</a:t>
            </a:r>
            <a:endParaRPr lang="en-GB" b="1" dirty="0"/>
          </a:p>
        </p:txBody>
      </p:sp>
      <p:sp>
        <p:nvSpPr>
          <p:cNvPr id="3" name="Content Placeholder 2"/>
          <p:cNvSpPr>
            <a:spLocks noGrp="1"/>
          </p:cNvSpPr>
          <p:nvPr>
            <p:ph sz="half" idx="1"/>
          </p:nvPr>
        </p:nvSpPr>
        <p:spPr>
          <a:xfrm>
            <a:off x="130629" y="1325563"/>
            <a:ext cx="5889171" cy="5218928"/>
          </a:xfrm>
        </p:spPr>
        <p:txBody>
          <a:bodyPr/>
          <a:lstStyle/>
          <a:p>
            <a:r>
              <a:rPr lang="en-GB" dirty="0" smtClean="0"/>
              <a:t>Value for Money;</a:t>
            </a:r>
          </a:p>
          <a:p>
            <a:r>
              <a:rPr lang="en-GB" dirty="0" smtClean="0"/>
              <a:t>RBF;</a:t>
            </a:r>
          </a:p>
          <a:p>
            <a:r>
              <a:rPr lang="en-GB" dirty="0" smtClean="0"/>
              <a:t>PPP;</a:t>
            </a:r>
          </a:p>
          <a:p>
            <a:r>
              <a:rPr lang="en-GB" dirty="0" smtClean="0"/>
              <a:t>Managing for results;</a:t>
            </a:r>
          </a:p>
          <a:p>
            <a:r>
              <a:rPr lang="en-GB" dirty="0" smtClean="0"/>
              <a:t>Theory of change;</a:t>
            </a:r>
          </a:p>
          <a:p>
            <a:r>
              <a:rPr lang="en-GB" dirty="0" smtClean="0"/>
              <a:t>Sub-national (Counties and Autonomous / semi-autonomous Government Agencies) Funding Diversification and Resource Mobilisation strategies;</a:t>
            </a:r>
          </a:p>
          <a:p>
            <a:endParaRPr lang="en-GB" dirty="0"/>
          </a:p>
        </p:txBody>
      </p:sp>
      <p:sp>
        <p:nvSpPr>
          <p:cNvPr id="4" name="Content Placeholder 3"/>
          <p:cNvSpPr>
            <a:spLocks noGrp="1"/>
          </p:cNvSpPr>
          <p:nvPr>
            <p:ph sz="half" idx="2"/>
          </p:nvPr>
        </p:nvSpPr>
        <p:spPr>
          <a:xfrm>
            <a:off x="5441431" y="1325563"/>
            <a:ext cx="6589460" cy="5218928"/>
          </a:xfrm>
        </p:spPr>
        <p:txBody>
          <a:bodyPr/>
          <a:lstStyle/>
          <a:p>
            <a:r>
              <a:rPr lang="en-GB" dirty="0" smtClean="0"/>
              <a:t>Innovative Sourcing;</a:t>
            </a:r>
          </a:p>
          <a:p>
            <a:r>
              <a:rPr lang="en-GB" dirty="0" smtClean="0"/>
              <a:t>Allocative efficiencies;</a:t>
            </a:r>
          </a:p>
          <a:p>
            <a:r>
              <a:rPr lang="en-GB" dirty="0" smtClean="0"/>
              <a:t>Capital budget planning;</a:t>
            </a:r>
          </a:p>
          <a:p>
            <a:r>
              <a:rPr lang="en-GB" dirty="0" smtClean="0"/>
              <a:t>Public health financing;</a:t>
            </a:r>
          </a:p>
          <a:p>
            <a:r>
              <a:rPr lang="en-GB" dirty="0" smtClean="0"/>
              <a:t>NHIF Pooling;</a:t>
            </a:r>
          </a:p>
          <a:p>
            <a:r>
              <a:rPr lang="en-GB" dirty="0" smtClean="0"/>
              <a:t>Mobilised technologies and innovations(IT, new approaches, knowledge, networks, financial models etc;</a:t>
            </a:r>
          </a:p>
          <a:p>
            <a:endParaRPr lang="en-GB"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0220" y="5941241"/>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1062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00" y="101600"/>
            <a:ext cx="10515600" cy="954088"/>
          </a:xfrm>
        </p:spPr>
        <p:txBody>
          <a:bodyPr>
            <a:normAutofit/>
          </a:bodyPr>
          <a:lstStyle/>
          <a:p>
            <a:r>
              <a:rPr lang="en-GB" dirty="0" smtClean="0"/>
              <a:t>Outputs - Evidence Bases and DDM</a:t>
            </a:r>
            <a:endParaRPr lang="en-GB" dirty="0"/>
          </a:p>
        </p:txBody>
      </p:sp>
      <p:sp>
        <p:nvSpPr>
          <p:cNvPr id="3" name="Content Placeholder 2"/>
          <p:cNvSpPr>
            <a:spLocks noGrp="1"/>
          </p:cNvSpPr>
          <p:nvPr>
            <p:ph sz="half" idx="1"/>
          </p:nvPr>
        </p:nvSpPr>
        <p:spPr>
          <a:xfrm>
            <a:off x="279400" y="1055688"/>
            <a:ext cx="5765800" cy="5121275"/>
          </a:xfrm>
        </p:spPr>
        <p:txBody>
          <a:bodyPr>
            <a:normAutofit fontScale="77500" lnSpcReduction="20000"/>
          </a:bodyPr>
          <a:lstStyle/>
          <a:p>
            <a:r>
              <a:rPr lang="en-GB" b="1" dirty="0" smtClean="0">
                <a:solidFill>
                  <a:schemeClr val="accent1">
                    <a:lumMod val="50000"/>
                  </a:schemeClr>
                </a:solidFill>
              </a:rPr>
              <a:t>Transactional data </a:t>
            </a:r>
            <a:r>
              <a:rPr lang="en-GB" dirty="0" smtClean="0"/>
              <a:t>- track financial flows. Where from, where to, what on. </a:t>
            </a:r>
          </a:p>
          <a:p>
            <a:pPr marL="0" indent="0">
              <a:buNone/>
            </a:pPr>
            <a:r>
              <a:rPr lang="en-GB" dirty="0"/>
              <a:t>	</a:t>
            </a:r>
            <a:r>
              <a:rPr lang="en-GB" dirty="0" smtClean="0"/>
              <a:t>- Efficient grantmaking and transparency;</a:t>
            </a:r>
          </a:p>
          <a:p>
            <a:r>
              <a:rPr lang="en-GB" b="1" dirty="0" smtClean="0">
                <a:solidFill>
                  <a:schemeClr val="accent1">
                    <a:lumMod val="50000"/>
                  </a:schemeClr>
                </a:solidFill>
              </a:rPr>
              <a:t>Outcome data </a:t>
            </a:r>
            <a:r>
              <a:rPr lang="en-GB" dirty="0" smtClean="0"/>
              <a:t>– Track development progress and measure program impact. New indicators, new data, new data </a:t>
            </a:r>
            <a:r>
              <a:rPr lang="en-GB" sz="2600" dirty="0" smtClean="0"/>
              <a:t>(sets, tools, types, sources, new collection methods, visualisations);</a:t>
            </a:r>
          </a:p>
          <a:p>
            <a:pPr marL="0" indent="0">
              <a:buNone/>
            </a:pPr>
            <a:r>
              <a:rPr lang="en-GB" dirty="0" smtClean="0"/>
              <a:t>	- Aid strategic partnering &amp; funding 	decisions;</a:t>
            </a:r>
          </a:p>
          <a:p>
            <a:pPr marL="0" indent="0">
              <a:buNone/>
            </a:pPr>
            <a:r>
              <a:rPr lang="en-GB" dirty="0"/>
              <a:t>	</a:t>
            </a:r>
            <a:r>
              <a:rPr lang="en-GB" dirty="0" smtClean="0"/>
              <a:t>- Triangulated impact assessments.</a:t>
            </a:r>
          </a:p>
          <a:p>
            <a:r>
              <a:rPr lang="en-GB" b="1" dirty="0" smtClean="0">
                <a:solidFill>
                  <a:schemeClr val="accent1">
                    <a:lumMod val="50000"/>
                  </a:schemeClr>
                </a:solidFill>
              </a:rPr>
              <a:t>Qualitative data </a:t>
            </a:r>
            <a:r>
              <a:rPr lang="en-GB" dirty="0" smtClean="0"/>
              <a:t>- Share </a:t>
            </a:r>
            <a:r>
              <a:rPr lang="en-GB" dirty="0"/>
              <a:t>knowledge, data, </a:t>
            </a:r>
            <a:r>
              <a:rPr lang="en-GB" dirty="0" smtClean="0"/>
              <a:t>stories, lessons learned </a:t>
            </a:r>
            <a:r>
              <a:rPr lang="en-GB" dirty="0"/>
              <a:t>and beneficiary level feedback;</a:t>
            </a:r>
          </a:p>
          <a:p>
            <a:pPr marL="0" indent="0">
              <a:buNone/>
            </a:pPr>
            <a:r>
              <a:rPr lang="en-GB" dirty="0"/>
              <a:t>	</a:t>
            </a:r>
            <a:r>
              <a:rPr lang="en-GB" dirty="0" smtClean="0"/>
              <a:t>-Foster </a:t>
            </a:r>
            <a:r>
              <a:rPr lang="en-GB" dirty="0"/>
              <a:t>adoption of universal set of </a:t>
            </a:r>
            <a:r>
              <a:rPr lang="en-GB" dirty="0" smtClean="0"/>
              <a:t>	cross-sectoral </a:t>
            </a:r>
            <a:r>
              <a:rPr lang="en-GB" dirty="0"/>
              <a:t>indicators;</a:t>
            </a:r>
          </a:p>
          <a:p>
            <a:pPr marL="0" indent="0">
              <a:buNone/>
            </a:pPr>
            <a:r>
              <a:rPr lang="en-GB" dirty="0" smtClean="0"/>
              <a:t>	-Plug </a:t>
            </a:r>
            <a:r>
              <a:rPr lang="en-GB" dirty="0"/>
              <a:t>in development finance </a:t>
            </a:r>
            <a:r>
              <a:rPr lang="en-GB" dirty="0" smtClean="0"/>
              <a:t>	landscape </a:t>
            </a:r>
            <a:r>
              <a:rPr lang="en-GB" dirty="0"/>
              <a:t>into glocal data processes</a:t>
            </a:r>
            <a:r>
              <a:rPr lang="en-GB" dirty="0" smtClean="0"/>
              <a:t>.</a:t>
            </a:r>
          </a:p>
          <a:p>
            <a:endParaRPr lang="en-GB" dirty="0"/>
          </a:p>
        </p:txBody>
      </p:sp>
      <p:sp>
        <p:nvSpPr>
          <p:cNvPr id="4" name="Content Placeholder 3"/>
          <p:cNvSpPr>
            <a:spLocks noGrp="1"/>
          </p:cNvSpPr>
          <p:nvPr>
            <p:ph sz="half" idx="2"/>
          </p:nvPr>
        </p:nvSpPr>
        <p:spPr>
          <a:xfrm>
            <a:off x="6045200" y="1055688"/>
            <a:ext cx="5676900" cy="5121275"/>
          </a:xfrm>
        </p:spPr>
        <p:txBody>
          <a:bodyPr>
            <a:normAutofit fontScale="77500" lnSpcReduction="20000"/>
          </a:bodyPr>
          <a:lstStyle/>
          <a:p>
            <a:r>
              <a:rPr lang="en-GB" b="1" dirty="0">
                <a:solidFill>
                  <a:schemeClr val="accent1">
                    <a:lumMod val="50000"/>
                  </a:schemeClr>
                </a:solidFill>
              </a:rPr>
              <a:t>Program data </a:t>
            </a:r>
            <a:r>
              <a:rPr lang="en-GB" dirty="0"/>
              <a:t>– </a:t>
            </a:r>
            <a:r>
              <a:rPr lang="en-GB" dirty="0" smtClean="0"/>
              <a:t>4Ws (Who is doing What When &amp; Where) Coordinate </a:t>
            </a:r>
            <a:r>
              <a:rPr lang="en-GB" dirty="0"/>
              <a:t>partnerships and effective development outcomes;</a:t>
            </a:r>
          </a:p>
          <a:p>
            <a:pPr marL="0" indent="0">
              <a:buNone/>
            </a:pPr>
            <a:r>
              <a:rPr lang="en-GB" dirty="0"/>
              <a:t>	-Foster cohesion in development 	</a:t>
            </a:r>
            <a:r>
              <a:rPr lang="en-GB" dirty="0" smtClean="0"/>
              <a:t>landscape</a:t>
            </a:r>
          </a:p>
          <a:p>
            <a:pPr marL="0" indent="0">
              <a:buNone/>
            </a:pPr>
            <a:r>
              <a:rPr lang="en-GB" dirty="0" smtClean="0"/>
              <a:t>	-Develop understanding of national 	and county data contexts;</a:t>
            </a:r>
          </a:p>
          <a:p>
            <a:pPr marL="0" indent="0">
              <a:buNone/>
            </a:pPr>
            <a:r>
              <a:rPr lang="en-GB" dirty="0" smtClean="0"/>
              <a:t>	- Provide a platform to develop 	sustainable in-country and in-county 	capacity and technical skills;</a:t>
            </a:r>
          </a:p>
          <a:p>
            <a:pPr marL="0" indent="0">
              <a:buNone/>
            </a:pPr>
            <a:r>
              <a:rPr lang="en-GB" dirty="0"/>
              <a:t>	</a:t>
            </a:r>
            <a:r>
              <a:rPr lang="en-GB" dirty="0" smtClean="0"/>
              <a:t>- Implement data collection systems 	relevant to development contexts;</a:t>
            </a:r>
          </a:p>
          <a:p>
            <a:pPr marL="0" indent="0">
              <a:buNone/>
            </a:pPr>
            <a:r>
              <a:rPr lang="en-GB" dirty="0"/>
              <a:t>	</a:t>
            </a:r>
            <a:r>
              <a:rPr lang="en-GB" dirty="0" smtClean="0"/>
              <a:t>- Build capacity for where there are data 	gaps / where there data do not exist.</a:t>
            </a:r>
          </a:p>
          <a:p>
            <a:pPr marL="0" indent="0">
              <a:buNone/>
            </a:pPr>
            <a:r>
              <a:rPr lang="en-GB" dirty="0" smtClean="0"/>
              <a:t>Move health system closer to convergence </a:t>
            </a:r>
          </a:p>
          <a:p>
            <a:endParaRPr lang="en-GB"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0237" y="5875338"/>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44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
                                            <p:txEl>
                                              <p:pRg st="0" end="0"/>
                                            </p:txEl>
                                          </p:spTgt>
                                        </p:tgtEl>
                                        <p:attrNameLst>
                                          <p:attrName>style.visibility</p:attrName>
                                        </p:attrNameLst>
                                      </p:cBhvr>
                                      <p:to>
                                        <p:strVal val="visible"/>
                                      </p:to>
                                    </p:set>
                                    <p:animEffect transition="in" filter="fade">
                                      <p:cBhvr>
                                        <p:cTn id="63" dur="1000"/>
                                        <p:tgtEl>
                                          <p:spTgt spid="4">
                                            <p:txEl>
                                              <p:pRg st="0" end="0"/>
                                            </p:txEl>
                                          </p:spTgt>
                                        </p:tgtEl>
                                      </p:cBhvr>
                                    </p:animEffect>
                                    <p:anim calcmode="lin" valueType="num">
                                      <p:cBhvr>
                                        <p:cTn id="6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
                                            <p:txEl>
                                              <p:pRg st="1" end="1"/>
                                            </p:txEl>
                                          </p:spTgt>
                                        </p:tgtEl>
                                        <p:attrNameLst>
                                          <p:attrName>style.visibility</p:attrName>
                                        </p:attrNameLst>
                                      </p:cBhvr>
                                      <p:to>
                                        <p:strVal val="visible"/>
                                      </p:to>
                                    </p:set>
                                    <p:animEffect transition="in" filter="fade">
                                      <p:cBhvr>
                                        <p:cTn id="70" dur="1000"/>
                                        <p:tgtEl>
                                          <p:spTgt spid="4">
                                            <p:txEl>
                                              <p:pRg st="1" end="1"/>
                                            </p:txEl>
                                          </p:spTgt>
                                        </p:tgtEl>
                                      </p:cBhvr>
                                    </p:animEffect>
                                    <p:anim calcmode="lin" valueType="num">
                                      <p:cBhvr>
                                        <p:cTn id="7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
                                            <p:txEl>
                                              <p:pRg st="2" end="2"/>
                                            </p:txEl>
                                          </p:spTgt>
                                        </p:tgtEl>
                                        <p:attrNameLst>
                                          <p:attrName>style.visibility</p:attrName>
                                        </p:attrNameLst>
                                      </p:cBhvr>
                                      <p:to>
                                        <p:strVal val="visible"/>
                                      </p:to>
                                    </p:set>
                                    <p:animEffect transition="in" filter="fade">
                                      <p:cBhvr>
                                        <p:cTn id="77" dur="1000"/>
                                        <p:tgtEl>
                                          <p:spTgt spid="4">
                                            <p:txEl>
                                              <p:pRg st="2" end="2"/>
                                            </p:txEl>
                                          </p:spTgt>
                                        </p:tgtEl>
                                      </p:cBhvr>
                                    </p:animEffect>
                                    <p:anim calcmode="lin" valueType="num">
                                      <p:cBhvr>
                                        <p:cTn id="7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4">
                                            <p:txEl>
                                              <p:pRg st="3" end="3"/>
                                            </p:txEl>
                                          </p:spTgt>
                                        </p:tgtEl>
                                        <p:attrNameLst>
                                          <p:attrName>style.visibility</p:attrName>
                                        </p:attrNameLst>
                                      </p:cBhvr>
                                      <p:to>
                                        <p:strVal val="visible"/>
                                      </p:to>
                                    </p:set>
                                    <p:animEffect transition="in" filter="fade">
                                      <p:cBhvr>
                                        <p:cTn id="84" dur="1000"/>
                                        <p:tgtEl>
                                          <p:spTgt spid="4">
                                            <p:txEl>
                                              <p:pRg st="3" end="3"/>
                                            </p:txEl>
                                          </p:spTgt>
                                        </p:tgtEl>
                                      </p:cBhvr>
                                    </p:animEffect>
                                    <p:anim calcmode="lin" valueType="num">
                                      <p:cBhvr>
                                        <p:cTn id="8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
                                            <p:txEl>
                                              <p:pRg st="4" end="4"/>
                                            </p:txEl>
                                          </p:spTgt>
                                        </p:tgtEl>
                                        <p:attrNameLst>
                                          <p:attrName>style.visibility</p:attrName>
                                        </p:attrNameLst>
                                      </p:cBhvr>
                                      <p:to>
                                        <p:strVal val="visible"/>
                                      </p:to>
                                    </p:set>
                                    <p:animEffect transition="in" filter="fade">
                                      <p:cBhvr>
                                        <p:cTn id="91" dur="1000"/>
                                        <p:tgtEl>
                                          <p:spTgt spid="4">
                                            <p:txEl>
                                              <p:pRg st="4" end="4"/>
                                            </p:txEl>
                                          </p:spTgt>
                                        </p:tgtEl>
                                      </p:cBhvr>
                                    </p:animEffect>
                                    <p:anim calcmode="lin" valueType="num">
                                      <p:cBhvr>
                                        <p:cTn id="9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9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
                                            <p:txEl>
                                              <p:pRg st="5" end="5"/>
                                            </p:txEl>
                                          </p:spTgt>
                                        </p:tgtEl>
                                        <p:attrNameLst>
                                          <p:attrName>style.visibility</p:attrName>
                                        </p:attrNameLst>
                                      </p:cBhvr>
                                      <p:to>
                                        <p:strVal val="visible"/>
                                      </p:to>
                                    </p:set>
                                    <p:animEffect transition="in" filter="fade">
                                      <p:cBhvr>
                                        <p:cTn id="98" dur="1000"/>
                                        <p:tgtEl>
                                          <p:spTgt spid="4">
                                            <p:txEl>
                                              <p:pRg st="5" end="5"/>
                                            </p:txEl>
                                          </p:spTgt>
                                        </p:tgtEl>
                                      </p:cBhvr>
                                    </p:animEffect>
                                    <p:anim calcmode="lin" valueType="num">
                                      <p:cBhvr>
                                        <p:cTn id="99"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00"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
                                            <p:txEl>
                                              <p:pRg st="6" end="6"/>
                                            </p:txEl>
                                          </p:spTgt>
                                        </p:tgtEl>
                                        <p:attrNameLst>
                                          <p:attrName>style.visibility</p:attrName>
                                        </p:attrNameLst>
                                      </p:cBhvr>
                                      <p:to>
                                        <p:strVal val="visible"/>
                                      </p:to>
                                    </p:set>
                                    <p:animEffect transition="in" filter="fade">
                                      <p:cBhvr>
                                        <p:cTn id="105" dur="1000"/>
                                        <p:tgtEl>
                                          <p:spTgt spid="4">
                                            <p:txEl>
                                              <p:pRg st="6" end="6"/>
                                            </p:txEl>
                                          </p:spTgt>
                                        </p:tgtEl>
                                      </p:cBhvr>
                                    </p:animEffect>
                                    <p:anim calcmode="lin" valueType="num">
                                      <p:cBhvr>
                                        <p:cTn id="106"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07"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Systems Approach </a:t>
            </a:r>
            <a:endParaRPr lang="en-GB" dirty="0"/>
          </a:p>
        </p:txBody>
      </p:sp>
      <p:sp>
        <p:nvSpPr>
          <p:cNvPr id="3" name="Content Placeholder 2"/>
          <p:cNvSpPr>
            <a:spLocks noGrp="1"/>
          </p:cNvSpPr>
          <p:nvPr>
            <p:ph sz="half" idx="1"/>
          </p:nvPr>
        </p:nvSpPr>
        <p:spPr/>
        <p:txBody>
          <a:bodyPr/>
          <a:lstStyle/>
          <a:p>
            <a:r>
              <a:rPr lang="en-GB" dirty="0" smtClean="0"/>
              <a:t>Health Infrastructure</a:t>
            </a:r>
          </a:p>
          <a:p>
            <a:pPr>
              <a:buFontTx/>
              <a:buChar char="-"/>
            </a:pPr>
            <a:r>
              <a:rPr lang="en-GB" dirty="0" smtClean="0"/>
              <a:t>Water and electricity;</a:t>
            </a:r>
          </a:p>
          <a:p>
            <a:pPr>
              <a:buFontTx/>
              <a:buChar char="-"/>
            </a:pPr>
            <a:r>
              <a:rPr lang="en-GB" dirty="0" smtClean="0"/>
              <a:t>Ambulances;</a:t>
            </a:r>
          </a:p>
          <a:p>
            <a:pPr>
              <a:buFontTx/>
              <a:buChar char="-"/>
            </a:pPr>
            <a:r>
              <a:rPr lang="en-GB" dirty="0" smtClean="0"/>
              <a:t>Structures;</a:t>
            </a:r>
          </a:p>
          <a:p>
            <a:pPr>
              <a:buFontTx/>
              <a:buChar char="-"/>
            </a:pPr>
            <a:r>
              <a:rPr lang="en-GB" dirty="0" smtClean="0"/>
              <a:t>Roads.</a:t>
            </a:r>
          </a:p>
          <a:p>
            <a:pPr marL="0" indent="0">
              <a:buNone/>
            </a:pPr>
            <a:endParaRPr lang="en-GB" dirty="0" smtClean="0"/>
          </a:p>
          <a:p>
            <a:pPr marL="0" indent="0">
              <a:buNone/>
            </a:pPr>
            <a:endParaRPr lang="en-GB" dirty="0"/>
          </a:p>
        </p:txBody>
      </p:sp>
      <p:sp>
        <p:nvSpPr>
          <p:cNvPr id="4" name="Content Placeholder 3"/>
          <p:cNvSpPr>
            <a:spLocks noGrp="1"/>
          </p:cNvSpPr>
          <p:nvPr>
            <p:ph sz="half" idx="2"/>
          </p:nvPr>
        </p:nvSpPr>
        <p:spPr>
          <a:xfrm>
            <a:off x="5809957" y="1825625"/>
            <a:ext cx="6161649" cy="4351338"/>
          </a:xfrm>
        </p:spPr>
        <p:txBody>
          <a:bodyPr/>
          <a:lstStyle/>
          <a:p>
            <a:r>
              <a:rPr lang="en-GB" dirty="0" smtClean="0"/>
              <a:t>Health service delivery:</a:t>
            </a:r>
          </a:p>
          <a:p>
            <a:pPr marL="0" indent="0">
              <a:buNone/>
            </a:pPr>
            <a:r>
              <a:rPr lang="en-GB" dirty="0" smtClean="0"/>
              <a:t>- Telemedicine and Remote  diagnostics;</a:t>
            </a:r>
          </a:p>
          <a:p>
            <a:r>
              <a:rPr lang="en-GB" dirty="0" smtClean="0"/>
              <a:t>HRH outreaches;</a:t>
            </a:r>
          </a:p>
          <a:p>
            <a:r>
              <a:rPr lang="en-GB" dirty="0" smtClean="0"/>
              <a:t>HRH training;</a:t>
            </a:r>
          </a:p>
          <a:p>
            <a:endParaRPr lang="en-GB" dirty="0" smtClean="0"/>
          </a:p>
          <a:p>
            <a:endParaRPr lang="en-GB" dirty="0"/>
          </a:p>
        </p:txBody>
      </p:sp>
    </p:spTree>
    <p:extLst>
      <p:ext uri="{BB962C8B-B14F-4D97-AF65-F5344CB8AC3E}">
        <p14:creationId xmlns:p14="http://schemas.microsoft.com/office/powerpoint/2010/main" val="18127026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89" y="368968"/>
            <a:ext cx="11726779" cy="1321720"/>
          </a:xfrm>
        </p:spPr>
        <p:txBody>
          <a:bodyPr/>
          <a:lstStyle/>
          <a:p>
            <a:r>
              <a:rPr lang="en-GB" dirty="0" smtClean="0"/>
              <a:t>Projected Impact of HSDPF on Health expenditure and financing sources</a:t>
            </a:r>
            <a:endParaRPr lang="en-GB" dirty="0"/>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2447179892"/>
              </p:ext>
            </p:extLst>
          </p:nvPr>
        </p:nvGraphicFramePr>
        <p:xfrm>
          <a:off x="-1" y="1552909"/>
          <a:ext cx="5903495" cy="50564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ontent Placeholder 11"/>
          <p:cNvGraphicFramePr>
            <a:graphicFrameLocks noGrp="1"/>
          </p:cNvGraphicFramePr>
          <p:nvPr>
            <p:ph sz="half" idx="2"/>
            <p:extLst>
              <p:ext uri="{D42A27DB-BD31-4B8C-83A1-F6EECF244321}">
                <p14:modId xmlns:p14="http://schemas.microsoft.com/office/powerpoint/2010/main" val="135736251"/>
              </p:ext>
            </p:extLst>
          </p:nvPr>
        </p:nvGraphicFramePr>
        <p:xfrm>
          <a:off x="6087978" y="1552909"/>
          <a:ext cx="5622759" cy="49120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412215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Systems Approach </a:t>
            </a:r>
            <a:endParaRPr lang="en-GB" dirty="0"/>
          </a:p>
        </p:txBody>
      </p:sp>
      <p:sp>
        <p:nvSpPr>
          <p:cNvPr id="3" name="Content Placeholder 2"/>
          <p:cNvSpPr>
            <a:spLocks noGrp="1"/>
          </p:cNvSpPr>
          <p:nvPr>
            <p:ph sz="half" idx="1"/>
          </p:nvPr>
        </p:nvSpPr>
        <p:spPr/>
        <p:txBody>
          <a:bodyPr/>
          <a:lstStyle/>
          <a:p>
            <a:r>
              <a:rPr lang="en-GB" dirty="0" smtClean="0"/>
              <a:t>Health workforce</a:t>
            </a:r>
          </a:p>
          <a:p>
            <a:pPr>
              <a:buFontTx/>
              <a:buChar char="-"/>
            </a:pPr>
            <a:r>
              <a:rPr lang="en-GB" dirty="0" smtClean="0"/>
              <a:t>HRH database and recruitment services;</a:t>
            </a:r>
          </a:p>
          <a:p>
            <a:pPr>
              <a:buFontTx/>
              <a:buChar char="-"/>
            </a:pPr>
            <a:r>
              <a:rPr lang="en-GB" dirty="0" smtClean="0"/>
              <a:t>HRH rotational distribution;</a:t>
            </a:r>
          </a:p>
          <a:p>
            <a:pPr>
              <a:buFontTx/>
              <a:buChar char="-"/>
            </a:pPr>
            <a:r>
              <a:rPr lang="en-GB" dirty="0" smtClean="0"/>
              <a:t>Cross county HRH sharing;</a:t>
            </a:r>
          </a:p>
          <a:p>
            <a:pPr>
              <a:buFontTx/>
              <a:buChar char="-"/>
            </a:pPr>
            <a:r>
              <a:rPr lang="en-GB" dirty="0" smtClean="0"/>
              <a:t>HRH training and study support;</a:t>
            </a:r>
            <a:endParaRPr lang="en-GB" dirty="0"/>
          </a:p>
        </p:txBody>
      </p:sp>
      <p:sp>
        <p:nvSpPr>
          <p:cNvPr id="4" name="Content Placeholder 3"/>
          <p:cNvSpPr>
            <a:spLocks noGrp="1"/>
          </p:cNvSpPr>
          <p:nvPr>
            <p:ph sz="half" idx="2"/>
          </p:nvPr>
        </p:nvSpPr>
        <p:spPr/>
        <p:txBody>
          <a:bodyPr/>
          <a:lstStyle/>
          <a:p>
            <a:r>
              <a:rPr lang="en-GB" dirty="0" smtClean="0"/>
              <a:t>Health financing</a:t>
            </a:r>
          </a:p>
          <a:p>
            <a:pPr>
              <a:buFontTx/>
              <a:buChar char="-"/>
            </a:pPr>
            <a:r>
              <a:rPr lang="en-GB" dirty="0" smtClean="0"/>
              <a:t>Crowding-in finance for health;</a:t>
            </a:r>
          </a:p>
          <a:p>
            <a:pPr>
              <a:buFontTx/>
              <a:buChar char="-"/>
            </a:pPr>
            <a:r>
              <a:rPr lang="en-GB" dirty="0" smtClean="0"/>
              <a:t>PPP financing and advisory services;</a:t>
            </a:r>
          </a:p>
          <a:p>
            <a:pPr>
              <a:buFontTx/>
              <a:buChar char="-"/>
            </a:pPr>
            <a:r>
              <a:rPr lang="en-GB" dirty="0" smtClean="0"/>
              <a:t>Domestic resource mobilisation</a:t>
            </a:r>
          </a:p>
          <a:p>
            <a:pPr>
              <a:buFontTx/>
              <a:buChar char="-"/>
            </a:pPr>
            <a:endParaRPr lang="en-GB" dirty="0"/>
          </a:p>
        </p:txBody>
      </p:sp>
    </p:spTree>
    <p:extLst>
      <p:ext uri="{BB962C8B-B14F-4D97-AF65-F5344CB8AC3E}">
        <p14:creationId xmlns:p14="http://schemas.microsoft.com/office/powerpoint/2010/main" val="32123981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Systems Approach </a:t>
            </a:r>
            <a:endParaRPr lang="en-GB" dirty="0"/>
          </a:p>
        </p:txBody>
      </p:sp>
      <p:sp>
        <p:nvSpPr>
          <p:cNvPr id="3" name="Content Placeholder 2"/>
          <p:cNvSpPr>
            <a:spLocks noGrp="1"/>
          </p:cNvSpPr>
          <p:nvPr>
            <p:ph sz="half" idx="1"/>
          </p:nvPr>
        </p:nvSpPr>
        <p:spPr>
          <a:xfrm>
            <a:off x="323558" y="1825625"/>
            <a:ext cx="5486400" cy="4351338"/>
          </a:xfrm>
        </p:spPr>
        <p:txBody>
          <a:bodyPr/>
          <a:lstStyle/>
          <a:p>
            <a:r>
              <a:rPr lang="en-GB" dirty="0" smtClean="0"/>
              <a:t>Health leadership Governance</a:t>
            </a:r>
          </a:p>
          <a:p>
            <a:pPr>
              <a:buFontTx/>
              <a:buChar char="-"/>
            </a:pPr>
            <a:r>
              <a:rPr lang="en-GB" dirty="0" smtClean="0"/>
              <a:t>Advocacy;</a:t>
            </a:r>
          </a:p>
          <a:p>
            <a:pPr>
              <a:buFontTx/>
              <a:buChar char="-"/>
            </a:pPr>
            <a:r>
              <a:rPr lang="en-GB" dirty="0" smtClean="0"/>
              <a:t>Policy dialogue and translation to practice;</a:t>
            </a:r>
          </a:p>
          <a:p>
            <a:pPr>
              <a:buFontTx/>
              <a:buChar char="-"/>
            </a:pPr>
            <a:r>
              <a:rPr lang="en-GB" dirty="0" smtClean="0"/>
              <a:t>Patient centred care;</a:t>
            </a:r>
          </a:p>
          <a:p>
            <a:pPr>
              <a:buFontTx/>
              <a:buChar char="-"/>
            </a:pPr>
            <a:endParaRPr lang="en-GB" dirty="0"/>
          </a:p>
        </p:txBody>
      </p:sp>
      <p:sp>
        <p:nvSpPr>
          <p:cNvPr id="4" name="Content Placeholder 3"/>
          <p:cNvSpPr>
            <a:spLocks noGrp="1"/>
          </p:cNvSpPr>
          <p:nvPr>
            <p:ph sz="half" idx="2"/>
          </p:nvPr>
        </p:nvSpPr>
        <p:spPr>
          <a:xfrm>
            <a:off x="6019800" y="1825625"/>
            <a:ext cx="5965874" cy="4351338"/>
          </a:xfrm>
        </p:spPr>
        <p:txBody>
          <a:bodyPr/>
          <a:lstStyle/>
          <a:p>
            <a:r>
              <a:rPr lang="en-GB" dirty="0" smtClean="0"/>
              <a:t>Health technologies and commodities</a:t>
            </a:r>
          </a:p>
          <a:p>
            <a:pPr>
              <a:buFontTx/>
              <a:buChar char="-"/>
            </a:pPr>
            <a:r>
              <a:rPr lang="en-GB" dirty="0" smtClean="0"/>
              <a:t>Remote diagnostics;</a:t>
            </a:r>
          </a:p>
          <a:p>
            <a:pPr>
              <a:buFontTx/>
              <a:buChar char="-"/>
            </a:pPr>
            <a:r>
              <a:rPr lang="en-GB" dirty="0" smtClean="0"/>
              <a:t>PHC innovations;</a:t>
            </a:r>
          </a:p>
          <a:p>
            <a:pPr>
              <a:buFontTx/>
              <a:buChar char="-"/>
            </a:pPr>
            <a:r>
              <a:rPr lang="en-GB" dirty="0" smtClean="0"/>
              <a:t>Scheduled / regular and reparative maintenance;</a:t>
            </a:r>
          </a:p>
        </p:txBody>
      </p:sp>
    </p:spTree>
    <p:extLst>
      <p:ext uri="{BB962C8B-B14F-4D97-AF65-F5344CB8AC3E}">
        <p14:creationId xmlns:p14="http://schemas.microsoft.com/office/powerpoint/2010/main" val="14933853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Systems Approach </a:t>
            </a:r>
            <a:endParaRPr lang="en-GB" dirty="0"/>
          </a:p>
        </p:txBody>
      </p:sp>
      <p:sp>
        <p:nvSpPr>
          <p:cNvPr id="3" name="Content Placeholder 2"/>
          <p:cNvSpPr>
            <a:spLocks noGrp="1"/>
          </p:cNvSpPr>
          <p:nvPr>
            <p:ph sz="half" idx="1"/>
          </p:nvPr>
        </p:nvSpPr>
        <p:spPr/>
        <p:txBody>
          <a:bodyPr/>
          <a:lstStyle/>
          <a:p>
            <a:r>
              <a:rPr lang="en-GB" dirty="0" smtClean="0"/>
              <a:t>Health Information and research</a:t>
            </a:r>
          </a:p>
          <a:p>
            <a:pPr>
              <a:buFontTx/>
              <a:buChar char="-"/>
            </a:pPr>
            <a:r>
              <a:rPr lang="en-GB" dirty="0" smtClean="0"/>
              <a:t>Data mobilisation;</a:t>
            </a:r>
          </a:p>
          <a:p>
            <a:pPr>
              <a:buFontTx/>
              <a:buChar char="-"/>
            </a:pPr>
            <a:r>
              <a:rPr lang="en-GB" dirty="0" smtClean="0"/>
              <a:t>PPP readiness index;</a:t>
            </a:r>
          </a:p>
          <a:p>
            <a:pPr>
              <a:buFontTx/>
              <a:buChar char="-"/>
            </a:pPr>
            <a:r>
              <a:rPr lang="en-GB" dirty="0" smtClean="0"/>
              <a:t>DHIS II data collection support;</a:t>
            </a:r>
          </a:p>
          <a:p>
            <a:pPr>
              <a:buFontTx/>
              <a:buChar char="-"/>
            </a:pPr>
            <a:r>
              <a:rPr lang="en-GB" dirty="0" smtClean="0"/>
              <a:t>SDG indicator reporting;</a:t>
            </a:r>
          </a:p>
          <a:p>
            <a:pPr>
              <a:buFontTx/>
              <a:buChar char="-"/>
            </a:pPr>
            <a:r>
              <a:rPr lang="en-GB" dirty="0" smtClean="0"/>
              <a:t>DDM; </a:t>
            </a:r>
            <a:endParaRPr lang="en-GB" dirty="0"/>
          </a:p>
        </p:txBody>
      </p:sp>
    </p:spTree>
    <p:extLst>
      <p:ext uri="{BB962C8B-B14F-4D97-AF65-F5344CB8AC3E}">
        <p14:creationId xmlns:p14="http://schemas.microsoft.com/office/powerpoint/2010/main" val="3238774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1" name="Text Box 4"/>
          <p:cNvSpPr txBox="1">
            <a:spLocks noChangeArrowheads="1"/>
          </p:cNvSpPr>
          <p:nvPr/>
        </p:nvSpPr>
        <p:spPr bwMode="auto">
          <a:xfrm>
            <a:off x="2698639" y="64144"/>
            <a:ext cx="559480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t>The Development Partner Forum Results Chain - logic </a:t>
            </a:r>
            <a:r>
              <a:rPr lang="en-GB" altLang="en-US" sz="1400" b="1" dirty="0"/>
              <a:t>overview</a:t>
            </a:r>
          </a:p>
        </p:txBody>
      </p:sp>
      <p:sp>
        <p:nvSpPr>
          <p:cNvPr id="13322" name="Text Box 5"/>
          <p:cNvSpPr txBox="1">
            <a:spLocks noChangeArrowheads="1"/>
          </p:cNvSpPr>
          <p:nvPr/>
        </p:nvSpPr>
        <p:spPr bwMode="auto">
          <a:xfrm>
            <a:off x="135676" y="294893"/>
            <a:ext cx="72006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a:solidFill>
                  <a:srgbClr val="002060"/>
                </a:solidFill>
              </a:rPr>
              <a:t>Inputs</a:t>
            </a:r>
          </a:p>
        </p:txBody>
      </p:sp>
      <p:sp>
        <p:nvSpPr>
          <p:cNvPr id="13323" name="Text Box 6"/>
          <p:cNvSpPr txBox="1">
            <a:spLocks noChangeArrowheads="1"/>
          </p:cNvSpPr>
          <p:nvPr/>
        </p:nvSpPr>
        <p:spPr bwMode="auto">
          <a:xfrm>
            <a:off x="1805446" y="300930"/>
            <a:ext cx="97975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a:solidFill>
                  <a:srgbClr val="002060"/>
                </a:solidFill>
              </a:rPr>
              <a:t>Activities</a:t>
            </a:r>
          </a:p>
        </p:txBody>
      </p:sp>
      <p:sp>
        <p:nvSpPr>
          <p:cNvPr id="13324" name="Text Box 7"/>
          <p:cNvSpPr txBox="1">
            <a:spLocks noChangeArrowheads="1"/>
          </p:cNvSpPr>
          <p:nvPr/>
        </p:nvSpPr>
        <p:spPr bwMode="auto">
          <a:xfrm>
            <a:off x="5278283" y="314280"/>
            <a:ext cx="86914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solidFill>
                  <a:srgbClr val="002060"/>
                </a:solidFill>
              </a:rPr>
              <a:t>Outputs</a:t>
            </a:r>
            <a:endParaRPr lang="en-GB" altLang="en-US" sz="1400" b="1" dirty="0">
              <a:solidFill>
                <a:srgbClr val="002060"/>
              </a:solidFill>
            </a:endParaRPr>
          </a:p>
        </p:txBody>
      </p:sp>
      <p:sp>
        <p:nvSpPr>
          <p:cNvPr id="13325" name="Text Box 8"/>
          <p:cNvSpPr txBox="1">
            <a:spLocks noChangeArrowheads="1"/>
          </p:cNvSpPr>
          <p:nvPr/>
        </p:nvSpPr>
        <p:spPr bwMode="auto">
          <a:xfrm>
            <a:off x="7890866" y="357301"/>
            <a:ext cx="192552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solidFill>
                  <a:srgbClr val="002060"/>
                </a:solidFill>
              </a:rPr>
              <a:t>Outcomes</a:t>
            </a:r>
            <a:r>
              <a:rPr lang="en-GB" altLang="en-US" sz="1400" dirty="0" smtClean="0">
                <a:solidFill>
                  <a:srgbClr val="002060"/>
                </a:solidFill>
              </a:rPr>
              <a:t> / </a:t>
            </a:r>
            <a:r>
              <a:rPr lang="en-GB" altLang="en-US" sz="1400" b="1" dirty="0" smtClean="0">
                <a:solidFill>
                  <a:srgbClr val="002060"/>
                </a:solidFill>
              </a:rPr>
              <a:t>Purpose</a:t>
            </a:r>
            <a:endParaRPr lang="en-GB" altLang="en-US" sz="1400" b="1" dirty="0">
              <a:solidFill>
                <a:srgbClr val="002060"/>
              </a:solidFill>
            </a:endParaRPr>
          </a:p>
        </p:txBody>
      </p:sp>
      <p:sp>
        <p:nvSpPr>
          <p:cNvPr id="13326" name="Text Box 9"/>
          <p:cNvSpPr txBox="1">
            <a:spLocks noChangeArrowheads="1"/>
          </p:cNvSpPr>
          <p:nvPr/>
        </p:nvSpPr>
        <p:spPr bwMode="auto">
          <a:xfrm>
            <a:off x="11070627" y="292274"/>
            <a:ext cx="81144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solidFill>
                  <a:srgbClr val="002060"/>
                </a:solidFill>
              </a:rPr>
              <a:t>Impact</a:t>
            </a:r>
            <a:r>
              <a:rPr lang="en-GB" altLang="en-US" sz="1400" dirty="0" smtClean="0">
                <a:solidFill>
                  <a:srgbClr val="002060"/>
                </a:solidFill>
              </a:rPr>
              <a:t> </a:t>
            </a:r>
            <a:endParaRPr lang="en-GB" altLang="en-US" sz="1400" dirty="0">
              <a:solidFill>
                <a:srgbClr val="002060"/>
              </a:solidFill>
            </a:endParaRPr>
          </a:p>
        </p:txBody>
      </p:sp>
      <p:sp>
        <p:nvSpPr>
          <p:cNvPr id="13329" name="Text Box 21"/>
          <p:cNvSpPr txBox="1">
            <a:spLocks noChangeArrowheads="1"/>
          </p:cNvSpPr>
          <p:nvPr/>
        </p:nvSpPr>
        <p:spPr bwMode="auto">
          <a:xfrm>
            <a:off x="72711" y="1870152"/>
            <a:ext cx="1157288" cy="738664"/>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a:t>Knowledge and know-how</a:t>
            </a:r>
          </a:p>
        </p:txBody>
      </p:sp>
      <p:sp>
        <p:nvSpPr>
          <p:cNvPr id="13330" name="Text Box 22"/>
          <p:cNvSpPr txBox="1">
            <a:spLocks noChangeArrowheads="1"/>
          </p:cNvSpPr>
          <p:nvPr/>
        </p:nvSpPr>
        <p:spPr bwMode="auto">
          <a:xfrm>
            <a:off x="109333" y="3416605"/>
            <a:ext cx="1162050" cy="523220"/>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a:t>Project budget</a:t>
            </a:r>
          </a:p>
        </p:txBody>
      </p:sp>
      <p:sp>
        <p:nvSpPr>
          <p:cNvPr id="13331" name="Text Box 23"/>
          <p:cNvSpPr txBox="1">
            <a:spLocks noChangeArrowheads="1"/>
          </p:cNvSpPr>
          <p:nvPr/>
        </p:nvSpPr>
        <p:spPr bwMode="auto">
          <a:xfrm>
            <a:off x="1538170" y="1706122"/>
            <a:ext cx="2308536" cy="738664"/>
          </a:xfrm>
          <a:prstGeom prst="rect">
            <a:avLst/>
          </a:prstGeom>
          <a:solidFill>
            <a:schemeClr val="accent1">
              <a:lumMod val="60000"/>
              <a:lumOff val="40000"/>
            </a:schemeClr>
          </a:solidFill>
          <a:ln w="15875">
            <a:solidFill>
              <a:schemeClr val="tx1"/>
            </a:solidFill>
            <a:miter lim="800000"/>
            <a:headEnd/>
            <a:tailEnd/>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The 3</a:t>
            </a:r>
            <a:r>
              <a:rPr lang="en-GB" altLang="en-US" sz="1400" b="1" baseline="30000" dirty="0" smtClean="0"/>
              <a:t>rd</a:t>
            </a:r>
            <a:r>
              <a:rPr lang="en-GB" altLang="en-US" sz="1400" b="1" dirty="0" smtClean="0"/>
              <a:t> Health Sector Development Partner Forum.</a:t>
            </a:r>
          </a:p>
        </p:txBody>
      </p:sp>
      <p:sp>
        <p:nvSpPr>
          <p:cNvPr id="13332" name="Text Box 24"/>
          <p:cNvSpPr txBox="1">
            <a:spLocks noChangeArrowheads="1"/>
          </p:cNvSpPr>
          <p:nvPr/>
        </p:nvSpPr>
        <p:spPr bwMode="auto">
          <a:xfrm>
            <a:off x="1603559" y="2699207"/>
            <a:ext cx="2328236" cy="738664"/>
          </a:xfrm>
          <a:prstGeom prst="rect">
            <a:avLst/>
          </a:prstGeom>
          <a:solidFill>
            <a:schemeClr val="accent1">
              <a:lumMod val="40000"/>
              <a:lumOff val="60000"/>
            </a:schemeClr>
          </a:solidFill>
          <a:ln w="15875">
            <a:solidFill>
              <a:schemeClr val="tx1"/>
            </a:solidFill>
            <a:miter lim="800000"/>
            <a:headEnd/>
            <a:tailEnd/>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a:t>Set-up </a:t>
            </a:r>
            <a:r>
              <a:rPr lang="en-GB" altLang="en-US" sz="1400" b="1" dirty="0" smtClean="0"/>
              <a:t>coordination and domestic resource mobilisation mechanism.</a:t>
            </a:r>
            <a:endParaRPr lang="en-GB" altLang="en-US" sz="1400" b="1" dirty="0"/>
          </a:p>
        </p:txBody>
      </p:sp>
      <p:sp>
        <p:nvSpPr>
          <p:cNvPr id="13333" name="Text Box 25"/>
          <p:cNvSpPr txBox="1">
            <a:spLocks noChangeArrowheads="1"/>
          </p:cNvSpPr>
          <p:nvPr/>
        </p:nvSpPr>
        <p:spPr bwMode="auto">
          <a:xfrm>
            <a:off x="1602657" y="3738509"/>
            <a:ext cx="2365088" cy="954107"/>
          </a:xfrm>
          <a:prstGeom prst="rect">
            <a:avLst/>
          </a:prstGeom>
          <a:solidFill>
            <a:schemeClr val="accent1">
              <a:lumMod val="40000"/>
              <a:lumOff val="60000"/>
            </a:schemeClr>
          </a:solidFill>
          <a:ln w="15875">
            <a:solidFill>
              <a:schemeClr val="tx1"/>
            </a:solidFill>
            <a:miter lim="800000"/>
            <a:headEnd/>
            <a:tailEnd/>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i="1" dirty="0" smtClean="0"/>
              <a:t>Crowd </a:t>
            </a:r>
            <a:r>
              <a:rPr lang="en-GB" altLang="en-US" sz="1400" b="1" i="1" dirty="0"/>
              <a:t>in </a:t>
            </a:r>
            <a:r>
              <a:rPr lang="en-GB" altLang="en-US" sz="1400" b="1" i="1" dirty="0" smtClean="0"/>
              <a:t>finance</a:t>
            </a:r>
            <a:r>
              <a:rPr lang="en-GB" altLang="en-US" sz="1400" i="1" dirty="0" smtClean="0"/>
              <a:t> </a:t>
            </a:r>
            <a:r>
              <a:rPr lang="en-GB" altLang="en-US" sz="1400" b="1" i="1" dirty="0" smtClean="0"/>
              <a:t>from</a:t>
            </a:r>
            <a:r>
              <a:rPr lang="en-GB" altLang="en-US" sz="1400" b="1" i="1" dirty="0"/>
              <a:t> </a:t>
            </a:r>
            <a:r>
              <a:rPr lang="en-GB" altLang="en-US" sz="1400" b="1" i="1" dirty="0" smtClean="0"/>
              <a:t>local and international, public and private sources</a:t>
            </a:r>
            <a:r>
              <a:rPr lang="en-GB" altLang="en-US" sz="1400" i="1" dirty="0" smtClean="0"/>
              <a:t>.</a:t>
            </a:r>
            <a:endParaRPr lang="en-GB" altLang="en-US" sz="1400" b="1" i="1" dirty="0"/>
          </a:p>
        </p:txBody>
      </p:sp>
      <p:sp>
        <p:nvSpPr>
          <p:cNvPr id="13334" name="Text Box 26"/>
          <p:cNvSpPr txBox="1">
            <a:spLocks noChangeArrowheads="1"/>
          </p:cNvSpPr>
          <p:nvPr/>
        </p:nvSpPr>
        <p:spPr bwMode="auto">
          <a:xfrm>
            <a:off x="4301631" y="4851604"/>
            <a:ext cx="3762379" cy="523220"/>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Contracting Authority capacity for PPPs and Domestic Resource Mobilisation.</a:t>
            </a:r>
            <a:endParaRPr lang="en-GB" altLang="en-US" sz="1400" b="1" dirty="0"/>
          </a:p>
        </p:txBody>
      </p:sp>
      <p:sp>
        <p:nvSpPr>
          <p:cNvPr id="13335" name="Text Box 27"/>
          <p:cNvSpPr txBox="1">
            <a:spLocks noChangeArrowheads="1"/>
          </p:cNvSpPr>
          <p:nvPr/>
        </p:nvSpPr>
        <p:spPr bwMode="auto">
          <a:xfrm>
            <a:off x="1489959" y="739164"/>
            <a:ext cx="2337753" cy="523220"/>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Resource mapping, research and surveys.</a:t>
            </a:r>
            <a:endParaRPr lang="en-GB" altLang="en-US" sz="1400" b="1" dirty="0"/>
          </a:p>
        </p:txBody>
      </p:sp>
      <p:sp>
        <p:nvSpPr>
          <p:cNvPr id="13336" name="Text Box 28"/>
          <p:cNvSpPr txBox="1">
            <a:spLocks noChangeArrowheads="1"/>
          </p:cNvSpPr>
          <p:nvPr/>
        </p:nvSpPr>
        <p:spPr bwMode="auto">
          <a:xfrm>
            <a:off x="4261491" y="1589604"/>
            <a:ext cx="3639964" cy="954107"/>
          </a:xfrm>
          <a:prstGeom prst="rect">
            <a:avLst/>
          </a:prstGeom>
          <a:solidFill>
            <a:schemeClr val="accent1">
              <a:lumMod val="60000"/>
              <a:lumOff val="40000"/>
            </a:schemeClr>
          </a:solidFill>
          <a:ln w="15875">
            <a:solidFill>
              <a:schemeClr val="tx1"/>
            </a:solidFill>
            <a:miter lim="800000"/>
            <a:headEnd/>
            <a:tailEnd/>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Partnerships</a:t>
            </a:r>
          </a:p>
          <a:p>
            <a:pPr algn="ctr" eaLnBrk="1" hangingPunct="1"/>
            <a:r>
              <a:rPr lang="en-GB" altLang="en-US" sz="1400" dirty="0" smtClean="0"/>
              <a:t>PPP Pipeline;</a:t>
            </a:r>
            <a:r>
              <a:rPr lang="en-GB" altLang="en-US" sz="1400" dirty="0"/>
              <a:t> </a:t>
            </a:r>
            <a:r>
              <a:rPr lang="en-GB" altLang="en-US" sz="1400" dirty="0" smtClean="0"/>
              <a:t>Service &amp; other  partnership agreements; Innovative sourcing &amp; </a:t>
            </a:r>
            <a:r>
              <a:rPr lang="en-GB" altLang="en-US" sz="1400" smtClean="0"/>
              <a:t>spending,.</a:t>
            </a:r>
            <a:endParaRPr lang="en-GB" altLang="en-US" sz="1400" dirty="0" smtClean="0"/>
          </a:p>
        </p:txBody>
      </p:sp>
      <p:sp>
        <p:nvSpPr>
          <p:cNvPr id="13337" name="Text Box 29"/>
          <p:cNvSpPr txBox="1">
            <a:spLocks noChangeArrowheads="1"/>
          </p:cNvSpPr>
          <p:nvPr/>
        </p:nvSpPr>
        <p:spPr bwMode="auto">
          <a:xfrm>
            <a:off x="8907180" y="4198324"/>
            <a:ext cx="1620837" cy="1169551"/>
          </a:xfrm>
          <a:prstGeom prst="rect">
            <a:avLst/>
          </a:prstGeom>
          <a:solidFill>
            <a:schemeClr val="accent1">
              <a:lumMod val="60000"/>
              <a:lumOff val="40000"/>
            </a:schemeClr>
          </a:solidFill>
          <a:ln w="15875">
            <a:solidFill>
              <a:schemeClr val="accent1"/>
            </a:solidFill>
            <a:miter lim="800000"/>
            <a:headEnd/>
            <a:tailEnd/>
          </a:ln>
          <a:effectLs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PPPs and Other public and Private Partnerships for Health;</a:t>
            </a:r>
          </a:p>
        </p:txBody>
      </p:sp>
      <p:sp>
        <p:nvSpPr>
          <p:cNvPr id="13338" name="Text Box 30"/>
          <p:cNvSpPr txBox="1">
            <a:spLocks noChangeArrowheads="1"/>
          </p:cNvSpPr>
          <p:nvPr/>
        </p:nvSpPr>
        <p:spPr bwMode="auto">
          <a:xfrm>
            <a:off x="8877024" y="936865"/>
            <a:ext cx="1620837" cy="1169551"/>
          </a:xfrm>
          <a:prstGeom prst="rect">
            <a:avLst/>
          </a:prstGeom>
          <a:solidFill>
            <a:schemeClr val="accent1">
              <a:lumMod val="60000"/>
              <a:lumOff val="40000"/>
            </a:schemeClr>
          </a:solidFill>
          <a:ln w="15875">
            <a:solidFill>
              <a:schemeClr val="tx1"/>
            </a:solidFill>
            <a:miter lim="800000"/>
            <a:headEnd/>
            <a:tailEnd/>
          </a:ln>
          <a:effectLs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Coordinated, cohesive and coherent Health Systems Strengthening</a:t>
            </a:r>
            <a:endParaRPr lang="en-GB" altLang="en-US" sz="1400" b="1" dirty="0"/>
          </a:p>
        </p:txBody>
      </p:sp>
      <p:sp>
        <p:nvSpPr>
          <p:cNvPr id="13341" name="Text Box 33"/>
          <p:cNvSpPr txBox="1">
            <a:spLocks noChangeArrowheads="1"/>
          </p:cNvSpPr>
          <p:nvPr/>
        </p:nvSpPr>
        <p:spPr bwMode="auto">
          <a:xfrm>
            <a:off x="10959814" y="2578899"/>
            <a:ext cx="1186694" cy="1169551"/>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Sustainable, Domestic Health Financing and UHC</a:t>
            </a:r>
            <a:endParaRPr lang="en-GB" altLang="en-US" sz="1400" b="1" dirty="0"/>
          </a:p>
        </p:txBody>
      </p:sp>
      <p:sp>
        <p:nvSpPr>
          <p:cNvPr id="13343" name="AutoShape 35"/>
          <p:cNvSpPr>
            <a:spLocks/>
          </p:cNvSpPr>
          <p:nvPr/>
        </p:nvSpPr>
        <p:spPr bwMode="auto">
          <a:xfrm>
            <a:off x="10563693" y="757388"/>
            <a:ext cx="383384" cy="5166228"/>
          </a:xfrm>
          <a:prstGeom prst="rightBrace">
            <a:avLst>
              <a:gd name="adj1" fmla="val 119167"/>
              <a:gd name="adj2" fmla="val 50000"/>
            </a:avLst>
          </a:prstGeom>
          <a:noFill/>
          <a:ln w="158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dirty="0"/>
          </a:p>
        </p:txBody>
      </p:sp>
      <p:sp>
        <p:nvSpPr>
          <p:cNvPr id="13346" name="AutoShape 38"/>
          <p:cNvSpPr>
            <a:spLocks/>
          </p:cNvSpPr>
          <p:nvPr/>
        </p:nvSpPr>
        <p:spPr bwMode="auto">
          <a:xfrm>
            <a:off x="1236361" y="757388"/>
            <a:ext cx="295447" cy="5185777"/>
          </a:xfrm>
          <a:prstGeom prst="rightBrace">
            <a:avLst>
              <a:gd name="adj1" fmla="val 49907"/>
              <a:gd name="adj2" fmla="val 50000"/>
            </a:avLst>
          </a:prstGeom>
          <a:noFill/>
          <a:ln w="158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dirty="0"/>
          </a:p>
        </p:txBody>
      </p:sp>
      <p:sp>
        <p:nvSpPr>
          <p:cNvPr id="13347" name="AutoShape 39"/>
          <p:cNvSpPr>
            <a:spLocks/>
          </p:cNvSpPr>
          <p:nvPr/>
        </p:nvSpPr>
        <p:spPr bwMode="auto">
          <a:xfrm rot="5400000">
            <a:off x="9200900" y="3943166"/>
            <a:ext cx="180975" cy="5005388"/>
          </a:xfrm>
          <a:prstGeom prst="rightBrace">
            <a:avLst>
              <a:gd name="adj1" fmla="val 230482"/>
              <a:gd name="adj2" fmla="val 50000"/>
            </a:avLst>
          </a:prstGeom>
          <a:noFill/>
          <a:ln w="1587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dirty="0"/>
          </a:p>
        </p:txBody>
      </p:sp>
      <p:sp>
        <p:nvSpPr>
          <p:cNvPr id="33" name="Text Box 28"/>
          <p:cNvSpPr txBox="1">
            <a:spLocks noChangeArrowheads="1"/>
          </p:cNvSpPr>
          <p:nvPr/>
        </p:nvSpPr>
        <p:spPr bwMode="auto">
          <a:xfrm>
            <a:off x="4256132" y="3759080"/>
            <a:ext cx="3843553" cy="954107"/>
          </a:xfrm>
          <a:prstGeom prst="rect">
            <a:avLst/>
          </a:prstGeom>
          <a:solidFill>
            <a:schemeClr val="accent1">
              <a:lumMod val="40000"/>
              <a:lumOff val="60000"/>
            </a:schemeClr>
          </a:solidFill>
          <a:ln w="15875">
            <a:solidFill>
              <a:schemeClr val="tx1"/>
            </a:solidFill>
            <a:miter lim="800000"/>
            <a:headEnd/>
            <a:tailEnd/>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Financing instruments &amp; resource mobilisation strategy </a:t>
            </a:r>
          </a:p>
          <a:p>
            <a:pPr algn="ctr" eaLnBrk="1" hangingPunct="1"/>
            <a:r>
              <a:rPr lang="en-GB" altLang="en-US" sz="1400" b="1" dirty="0" smtClean="0"/>
              <a:t> </a:t>
            </a:r>
            <a:r>
              <a:rPr lang="en-GB" altLang="en-US" sz="1400" dirty="0" smtClean="0"/>
              <a:t>Products, stakeholders, capital flow redirections, Collective mechanism</a:t>
            </a:r>
            <a:endParaRPr lang="en-GB" altLang="en-US" sz="1400" i="1" dirty="0"/>
          </a:p>
        </p:txBody>
      </p:sp>
      <p:sp>
        <p:nvSpPr>
          <p:cNvPr id="34" name="Text Box 28"/>
          <p:cNvSpPr txBox="1">
            <a:spLocks noChangeArrowheads="1"/>
          </p:cNvSpPr>
          <p:nvPr/>
        </p:nvSpPr>
        <p:spPr bwMode="auto">
          <a:xfrm>
            <a:off x="4308995" y="637327"/>
            <a:ext cx="3581871" cy="738664"/>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Resource map (4wS) </a:t>
            </a:r>
          </a:p>
          <a:p>
            <a:pPr algn="ctr" eaLnBrk="1" hangingPunct="1"/>
            <a:r>
              <a:rPr lang="en-GB" altLang="en-US" sz="1400" dirty="0" smtClean="0"/>
              <a:t>Investment areas; Programs</a:t>
            </a:r>
            <a:r>
              <a:rPr lang="en-GB" altLang="en-US" sz="1400" dirty="0"/>
              <a:t>; </a:t>
            </a:r>
            <a:r>
              <a:rPr lang="en-GB" altLang="en-US" sz="1400" dirty="0" smtClean="0"/>
              <a:t>Coverage; Partners; Strategic objectives;</a:t>
            </a:r>
          </a:p>
        </p:txBody>
      </p:sp>
      <p:sp>
        <p:nvSpPr>
          <p:cNvPr id="35" name="Text Box 28"/>
          <p:cNvSpPr txBox="1">
            <a:spLocks noChangeArrowheads="1"/>
          </p:cNvSpPr>
          <p:nvPr/>
        </p:nvSpPr>
        <p:spPr bwMode="auto">
          <a:xfrm>
            <a:off x="4284543" y="2629075"/>
            <a:ext cx="3653112" cy="954107"/>
          </a:xfrm>
          <a:prstGeom prst="rect">
            <a:avLst/>
          </a:prstGeom>
          <a:solidFill>
            <a:schemeClr val="accent1">
              <a:lumMod val="60000"/>
              <a:lumOff val="40000"/>
            </a:schemeClr>
          </a:solidFill>
          <a:ln w="15875">
            <a:solidFill>
              <a:schemeClr val="tx1"/>
            </a:solidFill>
            <a:miter lim="800000"/>
            <a:headEnd/>
            <a:tailEnd/>
          </a:ln>
          <a:effectLs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Health sector coordination mechanism</a:t>
            </a:r>
          </a:p>
          <a:p>
            <a:pPr algn="ctr" eaLnBrk="1" hangingPunct="1"/>
            <a:r>
              <a:rPr lang="en-GB" altLang="en-US" sz="1400" dirty="0" smtClean="0"/>
              <a:t>Joint advocacy &amp; policy dialogue, Triangulated impact assessment, collective action. Joint DRM led projects. </a:t>
            </a:r>
            <a:endParaRPr lang="en-GB" altLang="en-US" sz="1400" dirty="0"/>
          </a:p>
        </p:txBody>
      </p:sp>
      <p:cxnSp>
        <p:nvCxnSpPr>
          <p:cNvPr id="3" name="Straight Arrow Connector 2"/>
          <p:cNvCxnSpPr>
            <a:stCxn id="13331" idx="3"/>
            <a:endCxn id="13336" idx="1"/>
          </p:cNvCxnSpPr>
          <p:nvPr/>
        </p:nvCxnSpPr>
        <p:spPr>
          <a:xfrm flipV="1">
            <a:off x="3846706" y="2066658"/>
            <a:ext cx="414785" cy="8796"/>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a:stCxn id="13332" idx="3"/>
            <a:endCxn id="35" idx="1"/>
          </p:cNvCxnSpPr>
          <p:nvPr/>
        </p:nvCxnSpPr>
        <p:spPr>
          <a:xfrm>
            <a:off x="3931795" y="3068539"/>
            <a:ext cx="352748" cy="3759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13335" idx="3"/>
            <a:endCxn id="34" idx="1"/>
          </p:cNvCxnSpPr>
          <p:nvPr/>
        </p:nvCxnSpPr>
        <p:spPr>
          <a:xfrm>
            <a:off x="3827712" y="1000774"/>
            <a:ext cx="481283" cy="5885"/>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3333" idx="3"/>
            <a:endCxn id="33" idx="1"/>
          </p:cNvCxnSpPr>
          <p:nvPr/>
        </p:nvCxnSpPr>
        <p:spPr>
          <a:xfrm>
            <a:off x="3967745" y="4215563"/>
            <a:ext cx="288387" cy="20571"/>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3336" idx="3"/>
            <a:endCxn id="13337" idx="1"/>
          </p:cNvCxnSpPr>
          <p:nvPr/>
        </p:nvCxnSpPr>
        <p:spPr>
          <a:xfrm>
            <a:off x="7901455" y="2066658"/>
            <a:ext cx="1005725" cy="2716442"/>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33" idx="3"/>
            <a:endCxn id="13337" idx="1"/>
          </p:cNvCxnSpPr>
          <p:nvPr/>
        </p:nvCxnSpPr>
        <p:spPr>
          <a:xfrm>
            <a:off x="8099685" y="4236134"/>
            <a:ext cx="807495" cy="546966"/>
          </a:xfrm>
          <a:prstGeom prst="straightConnector1">
            <a:avLst/>
          </a:prstGeom>
          <a:ln w="28575">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34" idx="3"/>
            <a:endCxn id="13338" idx="1"/>
          </p:cNvCxnSpPr>
          <p:nvPr/>
        </p:nvCxnSpPr>
        <p:spPr>
          <a:xfrm>
            <a:off x="7890866" y="1006659"/>
            <a:ext cx="986158" cy="514982"/>
          </a:xfrm>
          <a:prstGeom prst="straightConnector1">
            <a:avLst/>
          </a:prstGeom>
          <a:ln w="28575">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35" idx="3"/>
            <a:endCxn id="13337" idx="1"/>
          </p:cNvCxnSpPr>
          <p:nvPr/>
        </p:nvCxnSpPr>
        <p:spPr>
          <a:xfrm>
            <a:off x="7937655" y="3106129"/>
            <a:ext cx="969525" cy="1676971"/>
          </a:xfrm>
          <a:prstGeom prst="straightConnector1">
            <a:avLst/>
          </a:prstGeom>
          <a:ln w="28575">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61" name="AutoShape 39"/>
          <p:cNvSpPr>
            <a:spLocks/>
          </p:cNvSpPr>
          <p:nvPr/>
        </p:nvSpPr>
        <p:spPr bwMode="auto">
          <a:xfrm rot="5400000">
            <a:off x="620224" y="3651777"/>
            <a:ext cx="153541" cy="1148776"/>
          </a:xfrm>
          <a:prstGeom prst="rightBrace">
            <a:avLst>
              <a:gd name="adj1" fmla="val 230482"/>
              <a:gd name="adj2" fmla="val 50000"/>
            </a:avLst>
          </a:prstGeom>
          <a:noFill/>
          <a:ln w="1587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b="1" dirty="0">
              <a:latin typeface="Calibri" panose="020F0502020204030204" pitchFamily="34" charset="0"/>
            </a:endParaRPr>
          </a:p>
        </p:txBody>
      </p:sp>
      <p:sp>
        <p:nvSpPr>
          <p:cNvPr id="62" name="Text Box 40"/>
          <p:cNvSpPr txBox="1">
            <a:spLocks noChangeArrowheads="1"/>
          </p:cNvSpPr>
          <p:nvPr/>
        </p:nvSpPr>
        <p:spPr bwMode="auto">
          <a:xfrm>
            <a:off x="193944" y="4374551"/>
            <a:ext cx="1141659"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solidFill>
                  <a:srgbClr val="002060"/>
                </a:solidFill>
                <a:latin typeface="Calibri" panose="020F0502020204030204" pitchFamily="34" charset="0"/>
              </a:rPr>
              <a:t>Economical , Optimal application of inputs</a:t>
            </a:r>
            <a:endParaRPr lang="en-GB" altLang="en-US" sz="1400" b="1" dirty="0">
              <a:solidFill>
                <a:srgbClr val="002060"/>
              </a:solidFill>
              <a:latin typeface="Calibri" panose="020F0502020204030204" pitchFamily="34" charset="0"/>
            </a:endParaRPr>
          </a:p>
        </p:txBody>
      </p:sp>
      <p:sp>
        <p:nvSpPr>
          <p:cNvPr id="63" name="AutoShape 39"/>
          <p:cNvSpPr>
            <a:spLocks/>
          </p:cNvSpPr>
          <p:nvPr/>
        </p:nvSpPr>
        <p:spPr bwMode="auto">
          <a:xfrm rot="5400000">
            <a:off x="3345248" y="3373277"/>
            <a:ext cx="246221" cy="6095763"/>
          </a:xfrm>
          <a:prstGeom prst="rightBrace">
            <a:avLst>
              <a:gd name="adj1" fmla="val 230482"/>
              <a:gd name="adj2" fmla="val 50000"/>
            </a:avLst>
          </a:prstGeom>
          <a:noFill/>
          <a:ln w="1587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b="1" dirty="0">
              <a:latin typeface="Calibri" panose="020F0502020204030204" pitchFamily="34" charset="0"/>
            </a:endParaRPr>
          </a:p>
        </p:txBody>
      </p:sp>
      <p:sp>
        <p:nvSpPr>
          <p:cNvPr id="64" name="Text Box 40"/>
          <p:cNvSpPr txBox="1">
            <a:spLocks noChangeArrowheads="1"/>
          </p:cNvSpPr>
          <p:nvPr/>
        </p:nvSpPr>
        <p:spPr bwMode="auto">
          <a:xfrm>
            <a:off x="109333" y="6537130"/>
            <a:ext cx="667935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solidFill>
                  <a:srgbClr val="002060"/>
                </a:solidFill>
                <a:latin typeface="Calibri" panose="020F0502020204030204" pitchFamily="34" charset="0"/>
              </a:rPr>
              <a:t>Efficient processes conversion to outputs and translating SDG3 to action  on the ground </a:t>
            </a:r>
            <a:endParaRPr lang="en-GB" altLang="en-US" sz="1400" b="1" dirty="0">
              <a:solidFill>
                <a:srgbClr val="002060"/>
              </a:solidFill>
              <a:latin typeface="Calibri" panose="020F0502020204030204" pitchFamily="34" charset="0"/>
            </a:endParaRPr>
          </a:p>
        </p:txBody>
      </p:sp>
      <p:sp>
        <p:nvSpPr>
          <p:cNvPr id="65" name="Text Box 40"/>
          <p:cNvSpPr txBox="1">
            <a:spLocks noChangeArrowheads="1"/>
          </p:cNvSpPr>
          <p:nvPr/>
        </p:nvSpPr>
        <p:spPr bwMode="auto">
          <a:xfrm>
            <a:off x="6678060" y="6520172"/>
            <a:ext cx="540330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smtClean="0">
                <a:solidFill>
                  <a:srgbClr val="002060"/>
                </a:solidFill>
                <a:latin typeface="Calibri" panose="020F0502020204030204" pitchFamily="34" charset="0"/>
              </a:rPr>
              <a:t>Effective outputs conversion through  high impact weighted outcomes.</a:t>
            </a:r>
            <a:endParaRPr lang="en-GB" altLang="en-US" sz="1400" b="1" dirty="0">
              <a:solidFill>
                <a:srgbClr val="002060"/>
              </a:solidFill>
              <a:latin typeface="Calibri" panose="020F0502020204030204" pitchFamily="34" charset="0"/>
            </a:endParaRPr>
          </a:p>
        </p:txBody>
      </p:sp>
      <p:sp>
        <p:nvSpPr>
          <p:cNvPr id="58" name="Text Box 26"/>
          <p:cNvSpPr txBox="1">
            <a:spLocks noChangeArrowheads="1"/>
          </p:cNvSpPr>
          <p:nvPr/>
        </p:nvSpPr>
        <p:spPr bwMode="auto">
          <a:xfrm>
            <a:off x="1590948" y="5662006"/>
            <a:ext cx="2213765" cy="523220"/>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M &amp; E and Knowledge management</a:t>
            </a:r>
            <a:endParaRPr lang="en-GB" altLang="en-US" sz="1400" b="1" dirty="0"/>
          </a:p>
        </p:txBody>
      </p:sp>
      <p:sp>
        <p:nvSpPr>
          <p:cNvPr id="60" name="Text Box 26"/>
          <p:cNvSpPr txBox="1">
            <a:spLocks noChangeArrowheads="1"/>
          </p:cNvSpPr>
          <p:nvPr/>
        </p:nvSpPr>
        <p:spPr bwMode="auto">
          <a:xfrm>
            <a:off x="1590948" y="4834685"/>
            <a:ext cx="2215381" cy="523220"/>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Training and capacity building.</a:t>
            </a:r>
            <a:endParaRPr lang="en-GB" altLang="en-US" sz="1400" b="1" dirty="0"/>
          </a:p>
        </p:txBody>
      </p:sp>
      <p:cxnSp>
        <p:nvCxnSpPr>
          <p:cNvPr id="103" name="Straight Arrow Connector 102"/>
          <p:cNvCxnSpPr>
            <a:stCxn id="13336" idx="3"/>
            <a:endCxn id="13338" idx="1"/>
          </p:cNvCxnSpPr>
          <p:nvPr/>
        </p:nvCxnSpPr>
        <p:spPr>
          <a:xfrm flipV="1">
            <a:off x="7901455" y="1521641"/>
            <a:ext cx="975569" cy="545017"/>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a:stCxn id="35" idx="3"/>
            <a:endCxn id="13338" idx="1"/>
          </p:cNvCxnSpPr>
          <p:nvPr/>
        </p:nvCxnSpPr>
        <p:spPr>
          <a:xfrm flipV="1">
            <a:off x="7937655" y="1521641"/>
            <a:ext cx="939369" cy="1584488"/>
          </a:xfrm>
          <a:prstGeom prst="straightConnector1">
            <a:avLst/>
          </a:prstGeom>
          <a:ln w="28575">
            <a:solidFill>
              <a:srgbClr val="00B05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96" name="Straight Arrow Connector 195"/>
          <p:cNvCxnSpPr>
            <a:stCxn id="13334" idx="3"/>
            <a:endCxn id="13337" idx="1"/>
          </p:cNvCxnSpPr>
          <p:nvPr/>
        </p:nvCxnSpPr>
        <p:spPr>
          <a:xfrm flipV="1">
            <a:off x="8064010" y="4783100"/>
            <a:ext cx="843170" cy="330114"/>
          </a:xfrm>
          <a:prstGeom prst="straightConnector1">
            <a:avLst/>
          </a:prstGeom>
          <a:ln w="28575">
            <a:solidFill>
              <a:srgbClr val="0070C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stCxn id="60" idx="3"/>
            <a:endCxn id="13334" idx="1"/>
          </p:cNvCxnSpPr>
          <p:nvPr/>
        </p:nvCxnSpPr>
        <p:spPr>
          <a:xfrm>
            <a:off x="3806329" y="5096295"/>
            <a:ext cx="495302" cy="16919"/>
          </a:xfrm>
          <a:prstGeom prst="straightConnector1">
            <a:avLst/>
          </a:prstGeom>
          <a:ln w="2857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9" name="Text Box 26"/>
          <p:cNvSpPr txBox="1">
            <a:spLocks noChangeArrowheads="1"/>
          </p:cNvSpPr>
          <p:nvPr/>
        </p:nvSpPr>
        <p:spPr bwMode="auto">
          <a:xfrm>
            <a:off x="4308995" y="5561473"/>
            <a:ext cx="3790691" cy="738664"/>
          </a:xfrm>
          <a:prstGeom prst="rect">
            <a:avLst/>
          </a:prstGeom>
          <a:solidFill>
            <a:schemeClr val="bg1"/>
          </a:solidFill>
          <a:ln w="158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a:t>Triangulated impact </a:t>
            </a:r>
            <a:r>
              <a:rPr lang="en-GB" altLang="en-US" sz="1400" b="1" dirty="0" smtClean="0"/>
              <a:t>assessment, Evidence bases &amp; data for policy, decision making</a:t>
            </a:r>
            <a:endParaRPr lang="en-GB" altLang="en-US" sz="1400" b="1" dirty="0"/>
          </a:p>
        </p:txBody>
      </p:sp>
      <p:cxnSp>
        <p:nvCxnSpPr>
          <p:cNvPr id="80" name="Straight Arrow Connector 79"/>
          <p:cNvCxnSpPr>
            <a:stCxn id="58" idx="3"/>
            <a:endCxn id="79" idx="1"/>
          </p:cNvCxnSpPr>
          <p:nvPr/>
        </p:nvCxnSpPr>
        <p:spPr>
          <a:xfrm>
            <a:off x="3804713" y="5923616"/>
            <a:ext cx="504282" cy="7189"/>
          </a:xfrm>
          <a:prstGeom prst="straightConnector1">
            <a:avLst/>
          </a:prstGeom>
          <a:ln w="28575">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p:cNvCxnSpPr>
            <a:stCxn id="33" idx="3"/>
            <a:endCxn id="13338" idx="1"/>
          </p:cNvCxnSpPr>
          <p:nvPr/>
        </p:nvCxnSpPr>
        <p:spPr>
          <a:xfrm flipV="1">
            <a:off x="8099685" y="1521641"/>
            <a:ext cx="777339" cy="2714493"/>
          </a:xfrm>
          <a:prstGeom prst="straightConnector1">
            <a:avLst/>
          </a:prstGeom>
          <a:ln w="28575">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4" name="Straight Arrow Connector 133"/>
          <p:cNvCxnSpPr>
            <a:stCxn id="79" idx="3"/>
            <a:endCxn id="13338" idx="1"/>
          </p:cNvCxnSpPr>
          <p:nvPr/>
        </p:nvCxnSpPr>
        <p:spPr>
          <a:xfrm flipV="1">
            <a:off x="8099686" y="1521641"/>
            <a:ext cx="777338" cy="4409164"/>
          </a:xfrm>
          <a:prstGeom prst="straightConnector1">
            <a:avLst/>
          </a:prstGeom>
          <a:ln w="28575">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a:stCxn id="79" idx="3"/>
            <a:endCxn id="13337" idx="1"/>
          </p:cNvCxnSpPr>
          <p:nvPr/>
        </p:nvCxnSpPr>
        <p:spPr>
          <a:xfrm flipV="1">
            <a:off x="8099686" y="4783100"/>
            <a:ext cx="807494" cy="1147705"/>
          </a:xfrm>
          <a:prstGeom prst="straightConnector1">
            <a:avLst/>
          </a:prstGeom>
          <a:ln w="28575">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7214" name="Picture 72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82753" y="5622916"/>
            <a:ext cx="1163755" cy="687364"/>
          </a:xfrm>
          <a:prstGeom prst="rect">
            <a:avLst/>
          </a:prstGeom>
        </p:spPr>
      </p:pic>
      <p:sp>
        <p:nvSpPr>
          <p:cNvPr id="4" name="Down Arrow 3"/>
          <p:cNvSpPr/>
          <p:nvPr/>
        </p:nvSpPr>
        <p:spPr>
          <a:xfrm>
            <a:off x="3686066" y="2388393"/>
            <a:ext cx="309567" cy="331734"/>
          </a:xfrm>
          <a:prstGeom prst="downArrow">
            <a:avLst/>
          </a:prstGeom>
          <a:solidFill>
            <a:schemeClr val="accent2">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Down Arrow 51"/>
          <p:cNvSpPr/>
          <p:nvPr/>
        </p:nvSpPr>
        <p:spPr>
          <a:xfrm>
            <a:off x="3723381" y="3416716"/>
            <a:ext cx="309567" cy="331734"/>
          </a:xfrm>
          <a:prstGeom prst="downArrow">
            <a:avLst/>
          </a:prstGeom>
          <a:solidFill>
            <a:schemeClr val="accent2">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 name="Text Box 29"/>
          <p:cNvSpPr txBox="1">
            <a:spLocks noChangeArrowheads="1"/>
          </p:cNvSpPr>
          <p:nvPr/>
        </p:nvSpPr>
        <p:spPr bwMode="auto">
          <a:xfrm>
            <a:off x="8912700" y="2570175"/>
            <a:ext cx="1620837" cy="1169551"/>
          </a:xfrm>
          <a:prstGeom prst="rect">
            <a:avLst/>
          </a:prstGeom>
          <a:solidFill>
            <a:schemeClr val="accent1">
              <a:lumMod val="60000"/>
              <a:lumOff val="40000"/>
            </a:schemeClr>
          </a:solidFill>
          <a:ln w="15875">
            <a:solidFill>
              <a:schemeClr val="accent1"/>
            </a:solidFill>
            <a:miter lim="800000"/>
            <a:headEnd/>
            <a:tailEnd/>
          </a:ln>
          <a:effectLs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b="1" dirty="0" smtClean="0"/>
              <a:t>Increased community and Primary Health   Financing and innovations;</a:t>
            </a:r>
          </a:p>
        </p:txBody>
      </p:sp>
      <p:cxnSp>
        <p:nvCxnSpPr>
          <p:cNvPr id="138" name="Straight Arrow Connector 137"/>
          <p:cNvCxnSpPr>
            <a:stCxn id="13336" idx="3"/>
            <a:endCxn id="120" idx="1"/>
          </p:cNvCxnSpPr>
          <p:nvPr/>
        </p:nvCxnSpPr>
        <p:spPr>
          <a:xfrm>
            <a:off x="7901455" y="2066658"/>
            <a:ext cx="1011245" cy="1088293"/>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a:stCxn id="33" idx="3"/>
            <a:endCxn id="120" idx="1"/>
          </p:cNvCxnSpPr>
          <p:nvPr/>
        </p:nvCxnSpPr>
        <p:spPr>
          <a:xfrm flipV="1">
            <a:off x="8099685" y="3154951"/>
            <a:ext cx="813015" cy="1081183"/>
          </a:xfrm>
          <a:prstGeom prst="straightConnector1">
            <a:avLst/>
          </a:prstGeom>
          <a:ln w="28575">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a:stCxn id="13334" idx="3"/>
            <a:endCxn id="120" idx="1"/>
          </p:cNvCxnSpPr>
          <p:nvPr/>
        </p:nvCxnSpPr>
        <p:spPr>
          <a:xfrm flipV="1">
            <a:off x="8064010" y="3154951"/>
            <a:ext cx="848690" cy="1958263"/>
          </a:xfrm>
          <a:prstGeom prst="straightConnector1">
            <a:avLst/>
          </a:prstGeom>
          <a:ln w="28575">
            <a:solidFill>
              <a:srgbClr val="0070C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218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21"/>
                                        </p:tgtEl>
                                        <p:attrNameLst>
                                          <p:attrName>style.visibility</p:attrName>
                                        </p:attrNameLst>
                                      </p:cBhvr>
                                      <p:to>
                                        <p:strVal val="visible"/>
                                      </p:to>
                                    </p:set>
                                    <p:anim calcmode="lin" valueType="num">
                                      <p:cBhvr additive="base">
                                        <p:cTn id="7" dur="500" fill="hold"/>
                                        <p:tgtEl>
                                          <p:spTgt spid="13321"/>
                                        </p:tgtEl>
                                        <p:attrNameLst>
                                          <p:attrName>ppt_x</p:attrName>
                                        </p:attrNameLst>
                                      </p:cBhvr>
                                      <p:tavLst>
                                        <p:tav tm="0">
                                          <p:val>
                                            <p:strVal val="#ppt_x"/>
                                          </p:val>
                                        </p:tav>
                                        <p:tav tm="100000">
                                          <p:val>
                                            <p:strVal val="#ppt_x"/>
                                          </p:val>
                                        </p:tav>
                                      </p:tavLst>
                                    </p:anim>
                                    <p:anim calcmode="lin" valueType="num">
                                      <p:cBhvr additive="base">
                                        <p:cTn id="8" dur="500" fill="hold"/>
                                        <p:tgtEl>
                                          <p:spTgt spid="133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3322"/>
                                        </p:tgtEl>
                                        <p:attrNameLst>
                                          <p:attrName>style.visibility</p:attrName>
                                        </p:attrNameLst>
                                      </p:cBhvr>
                                      <p:to>
                                        <p:strVal val="visible"/>
                                      </p:to>
                                    </p:set>
                                    <p:animEffect transition="in" filter="fade">
                                      <p:cBhvr>
                                        <p:cTn id="13" dur="1000"/>
                                        <p:tgtEl>
                                          <p:spTgt spid="13322"/>
                                        </p:tgtEl>
                                      </p:cBhvr>
                                    </p:animEffect>
                                    <p:anim calcmode="lin" valueType="num">
                                      <p:cBhvr>
                                        <p:cTn id="14" dur="1000" fill="hold"/>
                                        <p:tgtEl>
                                          <p:spTgt spid="13322"/>
                                        </p:tgtEl>
                                        <p:attrNameLst>
                                          <p:attrName>ppt_x</p:attrName>
                                        </p:attrNameLst>
                                      </p:cBhvr>
                                      <p:tavLst>
                                        <p:tav tm="0">
                                          <p:val>
                                            <p:strVal val="#ppt_x"/>
                                          </p:val>
                                        </p:tav>
                                        <p:tav tm="100000">
                                          <p:val>
                                            <p:strVal val="#ppt_x"/>
                                          </p:val>
                                        </p:tav>
                                      </p:tavLst>
                                    </p:anim>
                                    <p:anim calcmode="lin" valueType="num">
                                      <p:cBhvr>
                                        <p:cTn id="15" dur="1000" fill="hold"/>
                                        <p:tgtEl>
                                          <p:spTgt spid="1332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3323"/>
                                        </p:tgtEl>
                                        <p:attrNameLst>
                                          <p:attrName>style.visibility</p:attrName>
                                        </p:attrNameLst>
                                      </p:cBhvr>
                                      <p:to>
                                        <p:strVal val="visible"/>
                                      </p:to>
                                    </p:set>
                                    <p:animEffect transition="in" filter="fade">
                                      <p:cBhvr>
                                        <p:cTn id="20" dur="1000"/>
                                        <p:tgtEl>
                                          <p:spTgt spid="13323"/>
                                        </p:tgtEl>
                                      </p:cBhvr>
                                    </p:animEffect>
                                    <p:anim calcmode="lin" valueType="num">
                                      <p:cBhvr>
                                        <p:cTn id="21" dur="1000" fill="hold"/>
                                        <p:tgtEl>
                                          <p:spTgt spid="13323"/>
                                        </p:tgtEl>
                                        <p:attrNameLst>
                                          <p:attrName>ppt_x</p:attrName>
                                        </p:attrNameLst>
                                      </p:cBhvr>
                                      <p:tavLst>
                                        <p:tav tm="0">
                                          <p:val>
                                            <p:strVal val="#ppt_x"/>
                                          </p:val>
                                        </p:tav>
                                        <p:tav tm="100000">
                                          <p:val>
                                            <p:strVal val="#ppt_x"/>
                                          </p:val>
                                        </p:tav>
                                      </p:tavLst>
                                    </p:anim>
                                    <p:anim calcmode="lin" valueType="num">
                                      <p:cBhvr>
                                        <p:cTn id="22" dur="1000" fill="hold"/>
                                        <p:tgtEl>
                                          <p:spTgt spid="1332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3324"/>
                                        </p:tgtEl>
                                        <p:attrNameLst>
                                          <p:attrName>style.visibility</p:attrName>
                                        </p:attrNameLst>
                                      </p:cBhvr>
                                      <p:to>
                                        <p:strVal val="visible"/>
                                      </p:to>
                                    </p:set>
                                    <p:animEffect transition="in" filter="fade">
                                      <p:cBhvr>
                                        <p:cTn id="27" dur="1000"/>
                                        <p:tgtEl>
                                          <p:spTgt spid="13324"/>
                                        </p:tgtEl>
                                      </p:cBhvr>
                                    </p:animEffect>
                                    <p:anim calcmode="lin" valueType="num">
                                      <p:cBhvr>
                                        <p:cTn id="28" dur="1000" fill="hold"/>
                                        <p:tgtEl>
                                          <p:spTgt spid="13324"/>
                                        </p:tgtEl>
                                        <p:attrNameLst>
                                          <p:attrName>ppt_x</p:attrName>
                                        </p:attrNameLst>
                                      </p:cBhvr>
                                      <p:tavLst>
                                        <p:tav tm="0">
                                          <p:val>
                                            <p:strVal val="#ppt_x"/>
                                          </p:val>
                                        </p:tav>
                                        <p:tav tm="100000">
                                          <p:val>
                                            <p:strVal val="#ppt_x"/>
                                          </p:val>
                                        </p:tav>
                                      </p:tavLst>
                                    </p:anim>
                                    <p:anim calcmode="lin" valueType="num">
                                      <p:cBhvr>
                                        <p:cTn id="29" dur="1000" fill="hold"/>
                                        <p:tgtEl>
                                          <p:spTgt spid="1332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3325"/>
                                        </p:tgtEl>
                                        <p:attrNameLst>
                                          <p:attrName>style.visibility</p:attrName>
                                        </p:attrNameLst>
                                      </p:cBhvr>
                                      <p:to>
                                        <p:strVal val="visible"/>
                                      </p:to>
                                    </p:set>
                                    <p:animEffect transition="in" filter="fade">
                                      <p:cBhvr>
                                        <p:cTn id="34" dur="1000"/>
                                        <p:tgtEl>
                                          <p:spTgt spid="13325"/>
                                        </p:tgtEl>
                                      </p:cBhvr>
                                    </p:animEffect>
                                    <p:anim calcmode="lin" valueType="num">
                                      <p:cBhvr>
                                        <p:cTn id="35" dur="1000" fill="hold"/>
                                        <p:tgtEl>
                                          <p:spTgt spid="13325"/>
                                        </p:tgtEl>
                                        <p:attrNameLst>
                                          <p:attrName>ppt_x</p:attrName>
                                        </p:attrNameLst>
                                      </p:cBhvr>
                                      <p:tavLst>
                                        <p:tav tm="0">
                                          <p:val>
                                            <p:strVal val="#ppt_x"/>
                                          </p:val>
                                        </p:tav>
                                        <p:tav tm="100000">
                                          <p:val>
                                            <p:strVal val="#ppt_x"/>
                                          </p:val>
                                        </p:tav>
                                      </p:tavLst>
                                    </p:anim>
                                    <p:anim calcmode="lin" valueType="num">
                                      <p:cBhvr>
                                        <p:cTn id="36" dur="1000" fill="hold"/>
                                        <p:tgtEl>
                                          <p:spTgt spid="133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3326"/>
                                        </p:tgtEl>
                                        <p:attrNameLst>
                                          <p:attrName>style.visibility</p:attrName>
                                        </p:attrNameLst>
                                      </p:cBhvr>
                                      <p:to>
                                        <p:strVal val="visible"/>
                                      </p:to>
                                    </p:set>
                                    <p:animEffect transition="in" filter="fade">
                                      <p:cBhvr>
                                        <p:cTn id="41" dur="1000"/>
                                        <p:tgtEl>
                                          <p:spTgt spid="13326"/>
                                        </p:tgtEl>
                                      </p:cBhvr>
                                    </p:animEffect>
                                    <p:anim calcmode="lin" valueType="num">
                                      <p:cBhvr>
                                        <p:cTn id="42" dur="1000" fill="hold"/>
                                        <p:tgtEl>
                                          <p:spTgt spid="13326"/>
                                        </p:tgtEl>
                                        <p:attrNameLst>
                                          <p:attrName>ppt_x</p:attrName>
                                        </p:attrNameLst>
                                      </p:cBhvr>
                                      <p:tavLst>
                                        <p:tav tm="0">
                                          <p:val>
                                            <p:strVal val="#ppt_x"/>
                                          </p:val>
                                        </p:tav>
                                        <p:tav tm="100000">
                                          <p:val>
                                            <p:strVal val="#ppt_x"/>
                                          </p:val>
                                        </p:tav>
                                      </p:tavLst>
                                    </p:anim>
                                    <p:anim calcmode="lin" valueType="num">
                                      <p:cBhvr>
                                        <p:cTn id="43" dur="1000" fill="hold"/>
                                        <p:tgtEl>
                                          <p:spTgt spid="1332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3329"/>
                                        </p:tgtEl>
                                        <p:attrNameLst>
                                          <p:attrName>style.visibility</p:attrName>
                                        </p:attrNameLst>
                                      </p:cBhvr>
                                      <p:to>
                                        <p:strVal val="visible"/>
                                      </p:to>
                                    </p:set>
                                    <p:anim calcmode="lin" valueType="num">
                                      <p:cBhvr additive="base">
                                        <p:cTn id="48" dur="500" fill="hold"/>
                                        <p:tgtEl>
                                          <p:spTgt spid="13329"/>
                                        </p:tgtEl>
                                        <p:attrNameLst>
                                          <p:attrName>ppt_x</p:attrName>
                                        </p:attrNameLst>
                                      </p:cBhvr>
                                      <p:tavLst>
                                        <p:tav tm="0">
                                          <p:val>
                                            <p:strVal val="#ppt_x"/>
                                          </p:val>
                                        </p:tav>
                                        <p:tav tm="100000">
                                          <p:val>
                                            <p:strVal val="#ppt_x"/>
                                          </p:val>
                                        </p:tav>
                                      </p:tavLst>
                                    </p:anim>
                                    <p:anim calcmode="lin" valueType="num">
                                      <p:cBhvr additive="base">
                                        <p:cTn id="49" dur="500" fill="hold"/>
                                        <p:tgtEl>
                                          <p:spTgt spid="13329"/>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3330"/>
                                        </p:tgtEl>
                                        <p:attrNameLst>
                                          <p:attrName>style.visibility</p:attrName>
                                        </p:attrNameLst>
                                      </p:cBhvr>
                                      <p:to>
                                        <p:strVal val="visible"/>
                                      </p:to>
                                    </p:set>
                                    <p:animEffect transition="in" filter="fade">
                                      <p:cBhvr>
                                        <p:cTn id="54" dur="1000"/>
                                        <p:tgtEl>
                                          <p:spTgt spid="13330"/>
                                        </p:tgtEl>
                                      </p:cBhvr>
                                    </p:animEffect>
                                    <p:anim calcmode="lin" valueType="num">
                                      <p:cBhvr>
                                        <p:cTn id="55" dur="1000" fill="hold"/>
                                        <p:tgtEl>
                                          <p:spTgt spid="13330"/>
                                        </p:tgtEl>
                                        <p:attrNameLst>
                                          <p:attrName>ppt_x</p:attrName>
                                        </p:attrNameLst>
                                      </p:cBhvr>
                                      <p:tavLst>
                                        <p:tav tm="0">
                                          <p:val>
                                            <p:strVal val="#ppt_x"/>
                                          </p:val>
                                        </p:tav>
                                        <p:tav tm="100000">
                                          <p:val>
                                            <p:strVal val="#ppt_x"/>
                                          </p:val>
                                        </p:tav>
                                      </p:tavLst>
                                    </p:anim>
                                    <p:anim calcmode="lin" valueType="num">
                                      <p:cBhvr>
                                        <p:cTn id="56" dur="1000" fill="hold"/>
                                        <p:tgtEl>
                                          <p:spTgt spid="13330"/>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61"/>
                                        </p:tgtEl>
                                        <p:attrNameLst>
                                          <p:attrName>style.visibility</p:attrName>
                                        </p:attrNameLst>
                                      </p:cBhvr>
                                      <p:to>
                                        <p:strVal val="visible"/>
                                      </p:to>
                                    </p:set>
                                    <p:animEffect transition="in" filter="fade">
                                      <p:cBhvr>
                                        <p:cTn id="61" dur="1000"/>
                                        <p:tgtEl>
                                          <p:spTgt spid="61"/>
                                        </p:tgtEl>
                                      </p:cBhvr>
                                    </p:animEffect>
                                    <p:anim calcmode="lin" valueType="num">
                                      <p:cBhvr>
                                        <p:cTn id="62" dur="1000" fill="hold"/>
                                        <p:tgtEl>
                                          <p:spTgt spid="61"/>
                                        </p:tgtEl>
                                        <p:attrNameLst>
                                          <p:attrName>ppt_x</p:attrName>
                                        </p:attrNameLst>
                                      </p:cBhvr>
                                      <p:tavLst>
                                        <p:tav tm="0">
                                          <p:val>
                                            <p:strVal val="#ppt_x"/>
                                          </p:val>
                                        </p:tav>
                                        <p:tav tm="100000">
                                          <p:val>
                                            <p:strVal val="#ppt_x"/>
                                          </p:val>
                                        </p:tav>
                                      </p:tavLst>
                                    </p:anim>
                                    <p:anim calcmode="lin" valueType="num">
                                      <p:cBhvr>
                                        <p:cTn id="63"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62"/>
                                        </p:tgtEl>
                                        <p:attrNameLst>
                                          <p:attrName>style.visibility</p:attrName>
                                        </p:attrNameLst>
                                      </p:cBhvr>
                                      <p:to>
                                        <p:strVal val="visible"/>
                                      </p:to>
                                    </p:set>
                                    <p:animEffect transition="in" filter="fade">
                                      <p:cBhvr>
                                        <p:cTn id="68" dur="1000"/>
                                        <p:tgtEl>
                                          <p:spTgt spid="62"/>
                                        </p:tgtEl>
                                      </p:cBhvr>
                                    </p:animEffect>
                                    <p:anim calcmode="lin" valueType="num">
                                      <p:cBhvr>
                                        <p:cTn id="69" dur="1000" fill="hold"/>
                                        <p:tgtEl>
                                          <p:spTgt spid="62"/>
                                        </p:tgtEl>
                                        <p:attrNameLst>
                                          <p:attrName>ppt_x</p:attrName>
                                        </p:attrNameLst>
                                      </p:cBhvr>
                                      <p:tavLst>
                                        <p:tav tm="0">
                                          <p:val>
                                            <p:strVal val="#ppt_x"/>
                                          </p:val>
                                        </p:tav>
                                        <p:tav tm="100000">
                                          <p:val>
                                            <p:strVal val="#ppt_x"/>
                                          </p:val>
                                        </p:tav>
                                      </p:tavLst>
                                    </p:anim>
                                    <p:anim calcmode="lin" valueType="num">
                                      <p:cBhvr>
                                        <p:cTn id="70"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3346"/>
                                        </p:tgtEl>
                                        <p:attrNameLst>
                                          <p:attrName>style.visibility</p:attrName>
                                        </p:attrNameLst>
                                      </p:cBhvr>
                                      <p:to>
                                        <p:strVal val="visible"/>
                                      </p:to>
                                    </p:set>
                                    <p:animEffect transition="in" filter="fade">
                                      <p:cBhvr>
                                        <p:cTn id="75" dur="1000"/>
                                        <p:tgtEl>
                                          <p:spTgt spid="13346"/>
                                        </p:tgtEl>
                                      </p:cBhvr>
                                    </p:animEffect>
                                    <p:anim calcmode="lin" valueType="num">
                                      <p:cBhvr>
                                        <p:cTn id="76" dur="1000" fill="hold"/>
                                        <p:tgtEl>
                                          <p:spTgt spid="13346"/>
                                        </p:tgtEl>
                                        <p:attrNameLst>
                                          <p:attrName>ppt_x</p:attrName>
                                        </p:attrNameLst>
                                      </p:cBhvr>
                                      <p:tavLst>
                                        <p:tav tm="0">
                                          <p:val>
                                            <p:strVal val="#ppt_x"/>
                                          </p:val>
                                        </p:tav>
                                        <p:tav tm="100000">
                                          <p:val>
                                            <p:strVal val="#ppt_x"/>
                                          </p:val>
                                        </p:tav>
                                      </p:tavLst>
                                    </p:anim>
                                    <p:anim calcmode="lin" valueType="num">
                                      <p:cBhvr>
                                        <p:cTn id="77" dur="1000" fill="hold"/>
                                        <p:tgtEl>
                                          <p:spTgt spid="13346"/>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13335"/>
                                        </p:tgtEl>
                                        <p:attrNameLst>
                                          <p:attrName>style.visibility</p:attrName>
                                        </p:attrNameLst>
                                      </p:cBhvr>
                                      <p:to>
                                        <p:strVal val="visible"/>
                                      </p:to>
                                    </p:set>
                                    <p:animEffect transition="in" filter="fade">
                                      <p:cBhvr>
                                        <p:cTn id="82" dur="1000"/>
                                        <p:tgtEl>
                                          <p:spTgt spid="13335"/>
                                        </p:tgtEl>
                                      </p:cBhvr>
                                    </p:animEffect>
                                    <p:anim calcmode="lin" valueType="num">
                                      <p:cBhvr>
                                        <p:cTn id="83" dur="1000" fill="hold"/>
                                        <p:tgtEl>
                                          <p:spTgt spid="13335"/>
                                        </p:tgtEl>
                                        <p:attrNameLst>
                                          <p:attrName>ppt_x</p:attrName>
                                        </p:attrNameLst>
                                      </p:cBhvr>
                                      <p:tavLst>
                                        <p:tav tm="0">
                                          <p:val>
                                            <p:strVal val="#ppt_x"/>
                                          </p:val>
                                        </p:tav>
                                        <p:tav tm="100000">
                                          <p:val>
                                            <p:strVal val="#ppt_x"/>
                                          </p:val>
                                        </p:tav>
                                      </p:tavLst>
                                    </p:anim>
                                    <p:anim calcmode="lin" valueType="num">
                                      <p:cBhvr>
                                        <p:cTn id="84" dur="1000" fill="hold"/>
                                        <p:tgtEl>
                                          <p:spTgt spid="13335"/>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13331"/>
                                        </p:tgtEl>
                                        <p:attrNameLst>
                                          <p:attrName>style.visibility</p:attrName>
                                        </p:attrNameLst>
                                      </p:cBhvr>
                                      <p:to>
                                        <p:strVal val="visible"/>
                                      </p:to>
                                    </p:set>
                                    <p:animEffect transition="in" filter="fade">
                                      <p:cBhvr>
                                        <p:cTn id="89" dur="1000"/>
                                        <p:tgtEl>
                                          <p:spTgt spid="13331"/>
                                        </p:tgtEl>
                                      </p:cBhvr>
                                    </p:animEffect>
                                    <p:anim calcmode="lin" valueType="num">
                                      <p:cBhvr>
                                        <p:cTn id="90" dur="1000" fill="hold"/>
                                        <p:tgtEl>
                                          <p:spTgt spid="13331"/>
                                        </p:tgtEl>
                                        <p:attrNameLst>
                                          <p:attrName>ppt_x</p:attrName>
                                        </p:attrNameLst>
                                      </p:cBhvr>
                                      <p:tavLst>
                                        <p:tav tm="0">
                                          <p:val>
                                            <p:strVal val="#ppt_x"/>
                                          </p:val>
                                        </p:tav>
                                        <p:tav tm="100000">
                                          <p:val>
                                            <p:strVal val="#ppt_x"/>
                                          </p:val>
                                        </p:tav>
                                      </p:tavLst>
                                    </p:anim>
                                    <p:anim calcmode="lin" valueType="num">
                                      <p:cBhvr>
                                        <p:cTn id="91" dur="1000" fill="hold"/>
                                        <p:tgtEl>
                                          <p:spTgt spid="13331"/>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4"/>
                                        </p:tgtEl>
                                        <p:attrNameLst>
                                          <p:attrName>style.visibility</p:attrName>
                                        </p:attrNameLst>
                                      </p:cBhvr>
                                      <p:to>
                                        <p:strVal val="visible"/>
                                      </p:to>
                                    </p:set>
                                    <p:animEffect transition="in" filter="fade">
                                      <p:cBhvr>
                                        <p:cTn id="96" dur="1000"/>
                                        <p:tgtEl>
                                          <p:spTgt spid="4"/>
                                        </p:tgtEl>
                                      </p:cBhvr>
                                    </p:animEffect>
                                    <p:anim calcmode="lin" valueType="num">
                                      <p:cBhvr>
                                        <p:cTn id="97" dur="1000" fill="hold"/>
                                        <p:tgtEl>
                                          <p:spTgt spid="4"/>
                                        </p:tgtEl>
                                        <p:attrNameLst>
                                          <p:attrName>ppt_x</p:attrName>
                                        </p:attrNameLst>
                                      </p:cBhvr>
                                      <p:tavLst>
                                        <p:tav tm="0">
                                          <p:val>
                                            <p:strVal val="#ppt_x"/>
                                          </p:val>
                                        </p:tav>
                                        <p:tav tm="100000">
                                          <p:val>
                                            <p:strVal val="#ppt_x"/>
                                          </p:val>
                                        </p:tav>
                                      </p:tavLst>
                                    </p:anim>
                                    <p:anim calcmode="lin" valueType="num">
                                      <p:cBhvr>
                                        <p:cTn id="9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13332"/>
                                        </p:tgtEl>
                                        <p:attrNameLst>
                                          <p:attrName>style.visibility</p:attrName>
                                        </p:attrNameLst>
                                      </p:cBhvr>
                                      <p:to>
                                        <p:strVal val="visible"/>
                                      </p:to>
                                    </p:set>
                                    <p:animEffect transition="in" filter="fade">
                                      <p:cBhvr>
                                        <p:cTn id="103" dur="1000"/>
                                        <p:tgtEl>
                                          <p:spTgt spid="13332"/>
                                        </p:tgtEl>
                                      </p:cBhvr>
                                    </p:animEffect>
                                    <p:anim calcmode="lin" valueType="num">
                                      <p:cBhvr>
                                        <p:cTn id="104" dur="1000" fill="hold"/>
                                        <p:tgtEl>
                                          <p:spTgt spid="13332"/>
                                        </p:tgtEl>
                                        <p:attrNameLst>
                                          <p:attrName>ppt_x</p:attrName>
                                        </p:attrNameLst>
                                      </p:cBhvr>
                                      <p:tavLst>
                                        <p:tav tm="0">
                                          <p:val>
                                            <p:strVal val="#ppt_x"/>
                                          </p:val>
                                        </p:tav>
                                        <p:tav tm="100000">
                                          <p:val>
                                            <p:strVal val="#ppt_x"/>
                                          </p:val>
                                        </p:tav>
                                      </p:tavLst>
                                    </p:anim>
                                    <p:anim calcmode="lin" valueType="num">
                                      <p:cBhvr>
                                        <p:cTn id="105" dur="1000" fill="hold"/>
                                        <p:tgtEl>
                                          <p:spTgt spid="13332"/>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52"/>
                                        </p:tgtEl>
                                        <p:attrNameLst>
                                          <p:attrName>style.visibility</p:attrName>
                                        </p:attrNameLst>
                                      </p:cBhvr>
                                      <p:to>
                                        <p:strVal val="visible"/>
                                      </p:to>
                                    </p:set>
                                    <p:animEffect transition="in" filter="fade">
                                      <p:cBhvr>
                                        <p:cTn id="110" dur="1000"/>
                                        <p:tgtEl>
                                          <p:spTgt spid="52"/>
                                        </p:tgtEl>
                                      </p:cBhvr>
                                    </p:animEffect>
                                    <p:anim calcmode="lin" valueType="num">
                                      <p:cBhvr>
                                        <p:cTn id="111" dur="1000" fill="hold"/>
                                        <p:tgtEl>
                                          <p:spTgt spid="52"/>
                                        </p:tgtEl>
                                        <p:attrNameLst>
                                          <p:attrName>ppt_x</p:attrName>
                                        </p:attrNameLst>
                                      </p:cBhvr>
                                      <p:tavLst>
                                        <p:tav tm="0">
                                          <p:val>
                                            <p:strVal val="#ppt_x"/>
                                          </p:val>
                                        </p:tav>
                                        <p:tav tm="100000">
                                          <p:val>
                                            <p:strVal val="#ppt_x"/>
                                          </p:val>
                                        </p:tav>
                                      </p:tavLst>
                                    </p:anim>
                                    <p:anim calcmode="lin" valueType="num">
                                      <p:cBhvr>
                                        <p:cTn id="112"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grpId="0" nodeType="clickEffect">
                                  <p:stCondLst>
                                    <p:cond delay="0"/>
                                  </p:stCondLst>
                                  <p:childTnLst>
                                    <p:set>
                                      <p:cBhvr>
                                        <p:cTn id="116" dur="1" fill="hold">
                                          <p:stCondLst>
                                            <p:cond delay="0"/>
                                          </p:stCondLst>
                                        </p:cTn>
                                        <p:tgtEl>
                                          <p:spTgt spid="13333"/>
                                        </p:tgtEl>
                                        <p:attrNameLst>
                                          <p:attrName>style.visibility</p:attrName>
                                        </p:attrNameLst>
                                      </p:cBhvr>
                                      <p:to>
                                        <p:strVal val="visible"/>
                                      </p:to>
                                    </p:set>
                                    <p:animEffect transition="in" filter="fade">
                                      <p:cBhvr>
                                        <p:cTn id="117" dur="1000"/>
                                        <p:tgtEl>
                                          <p:spTgt spid="13333"/>
                                        </p:tgtEl>
                                      </p:cBhvr>
                                    </p:animEffect>
                                    <p:anim calcmode="lin" valueType="num">
                                      <p:cBhvr>
                                        <p:cTn id="118" dur="1000" fill="hold"/>
                                        <p:tgtEl>
                                          <p:spTgt spid="13333"/>
                                        </p:tgtEl>
                                        <p:attrNameLst>
                                          <p:attrName>ppt_x</p:attrName>
                                        </p:attrNameLst>
                                      </p:cBhvr>
                                      <p:tavLst>
                                        <p:tav tm="0">
                                          <p:val>
                                            <p:strVal val="#ppt_x"/>
                                          </p:val>
                                        </p:tav>
                                        <p:tav tm="100000">
                                          <p:val>
                                            <p:strVal val="#ppt_x"/>
                                          </p:val>
                                        </p:tav>
                                      </p:tavLst>
                                    </p:anim>
                                    <p:anim calcmode="lin" valueType="num">
                                      <p:cBhvr>
                                        <p:cTn id="119" dur="1000" fill="hold"/>
                                        <p:tgtEl>
                                          <p:spTgt spid="13333"/>
                                        </p:tgtEl>
                                        <p:attrNameLst>
                                          <p:attrName>ppt_y</p:attrName>
                                        </p:attrNameLst>
                                      </p:cBhvr>
                                      <p:tavLst>
                                        <p:tav tm="0">
                                          <p:val>
                                            <p:strVal val="#ppt_y+.1"/>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42" presetClass="entr" presetSubtype="0" fill="hold" grpId="0" nodeType="clickEffect">
                                  <p:stCondLst>
                                    <p:cond delay="0"/>
                                  </p:stCondLst>
                                  <p:childTnLst>
                                    <p:set>
                                      <p:cBhvr>
                                        <p:cTn id="123" dur="1" fill="hold">
                                          <p:stCondLst>
                                            <p:cond delay="0"/>
                                          </p:stCondLst>
                                        </p:cTn>
                                        <p:tgtEl>
                                          <p:spTgt spid="60"/>
                                        </p:tgtEl>
                                        <p:attrNameLst>
                                          <p:attrName>style.visibility</p:attrName>
                                        </p:attrNameLst>
                                      </p:cBhvr>
                                      <p:to>
                                        <p:strVal val="visible"/>
                                      </p:to>
                                    </p:set>
                                    <p:animEffect transition="in" filter="fade">
                                      <p:cBhvr>
                                        <p:cTn id="124" dur="1000"/>
                                        <p:tgtEl>
                                          <p:spTgt spid="60"/>
                                        </p:tgtEl>
                                      </p:cBhvr>
                                    </p:animEffect>
                                    <p:anim calcmode="lin" valueType="num">
                                      <p:cBhvr>
                                        <p:cTn id="125" dur="1000" fill="hold"/>
                                        <p:tgtEl>
                                          <p:spTgt spid="60"/>
                                        </p:tgtEl>
                                        <p:attrNameLst>
                                          <p:attrName>ppt_x</p:attrName>
                                        </p:attrNameLst>
                                      </p:cBhvr>
                                      <p:tavLst>
                                        <p:tav tm="0">
                                          <p:val>
                                            <p:strVal val="#ppt_x"/>
                                          </p:val>
                                        </p:tav>
                                        <p:tav tm="100000">
                                          <p:val>
                                            <p:strVal val="#ppt_x"/>
                                          </p:val>
                                        </p:tav>
                                      </p:tavLst>
                                    </p:anim>
                                    <p:anim calcmode="lin" valueType="num">
                                      <p:cBhvr>
                                        <p:cTn id="126"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58"/>
                                        </p:tgtEl>
                                        <p:attrNameLst>
                                          <p:attrName>style.visibility</p:attrName>
                                        </p:attrNameLst>
                                      </p:cBhvr>
                                      <p:to>
                                        <p:strVal val="visible"/>
                                      </p:to>
                                    </p:set>
                                    <p:animEffect transition="in" filter="fade">
                                      <p:cBhvr>
                                        <p:cTn id="131" dur="1000"/>
                                        <p:tgtEl>
                                          <p:spTgt spid="58"/>
                                        </p:tgtEl>
                                      </p:cBhvr>
                                    </p:animEffect>
                                    <p:anim calcmode="lin" valueType="num">
                                      <p:cBhvr>
                                        <p:cTn id="132" dur="1000" fill="hold"/>
                                        <p:tgtEl>
                                          <p:spTgt spid="58"/>
                                        </p:tgtEl>
                                        <p:attrNameLst>
                                          <p:attrName>ppt_x</p:attrName>
                                        </p:attrNameLst>
                                      </p:cBhvr>
                                      <p:tavLst>
                                        <p:tav tm="0">
                                          <p:val>
                                            <p:strVal val="#ppt_x"/>
                                          </p:val>
                                        </p:tav>
                                        <p:tav tm="100000">
                                          <p:val>
                                            <p:strVal val="#ppt_x"/>
                                          </p:val>
                                        </p:tav>
                                      </p:tavLst>
                                    </p:anim>
                                    <p:anim calcmode="lin" valueType="num">
                                      <p:cBhvr>
                                        <p:cTn id="133"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2" presetClass="entr" presetSubtype="4" fill="hold" nodeType="clickEffect">
                                  <p:stCondLst>
                                    <p:cond delay="0"/>
                                  </p:stCondLst>
                                  <p:childTnLst>
                                    <p:set>
                                      <p:cBhvr>
                                        <p:cTn id="137" dur="1" fill="hold">
                                          <p:stCondLst>
                                            <p:cond delay="0"/>
                                          </p:stCondLst>
                                        </p:cTn>
                                        <p:tgtEl>
                                          <p:spTgt spid="8"/>
                                        </p:tgtEl>
                                        <p:attrNameLst>
                                          <p:attrName>style.visibility</p:attrName>
                                        </p:attrNameLst>
                                      </p:cBhvr>
                                      <p:to>
                                        <p:strVal val="visible"/>
                                      </p:to>
                                    </p:set>
                                    <p:anim calcmode="lin" valueType="num">
                                      <p:cBhvr additive="base">
                                        <p:cTn id="138" dur="500" fill="hold"/>
                                        <p:tgtEl>
                                          <p:spTgt spid="8"/>
                                        </p:tgtEl>
                                        <p:attrNameLst>
                                          <p:attrName>ppt_x</p:attrName>
                                        </p:attrNameLst>
                                      </p:cBhvr>
                                      <p:tavLst>
                                        <p:tav tm="0">
                                          <p:val>
                                            <p:strVal val="#ppt_x"/>
                                          </p:val>
                                        </p:tav>
                                        <p:tav tm="100000">
                                          <p:val>
                                            <p:strVal val="#ppt_x"/>
                                          </p:val>
                                        </p:tav>
                                      </p:tavLst>
                                    </p:anim>
                                    <p:anim calcmode="lin" valueType="num">
                                      <p:cBhvr additive="base">
                                        <p:cTn id="1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2" presetClass="entr" presetSubtype="0" fill="hold" grpId="0" nodeType="clickEffect">
                                  <p:stCondLst>
                                    <p:cond delay="0"/>
                                  </p:stCondLst>
                                  <p:childTnLst>
                                    <p:set>
                                      <p:cBhvr>
                                        <p:cTn id="143" dur="1" fill="hold">
                                          <p:stCondLst>
                                            <p:cond delay="0"/>
                                          </p:stCondLst>
                                        </p:cTn>
                                        <p:tgtEl>
                                          <p:spTgt spid="34"/>
                                        </p:tgtEl>
                                        <p:attrNameLst>
                                          <p:attrName>style.visibility</p:attrName>
                                        </p:attrNameLst>
                                      </p:cBhvr>
                                      <p:to>
                                        <p:strVal val="visible"/>
                                      </p:to>
                                    </p:set>
                                    <p:animEffect transition="in" filter="fade">
                                      <p:cBhvr>
                                        <p:cTn id="144" dur="1000"/>
                                        <p:tgtEl>
                                          <p:spTgt spid="34"/>
                                        </p:tgtEl>
                                      </p:cBhvr>
                                    </p:animEffect>
                                    <p:anim calcmode="lin" valueType="num">
                                      <p:cBhvr>
                                        <p:cTn id="145" dur="1000" fill="hold"/>
                                        <p:tgtEl>
                                          <p:spTgt spid="34"/>
                                        </p:tgtEl>
                                        <p:attrNameLst>
                                          <p:attrName>ppt_x</p:attrName>
                                        </p:attrNameLst>
                                      </p:cBhvr>
                                      <p:tavLst>
                                        <p:tav tm="0">
                                          <p:val>
                                            <p:strVal val="#ppt_x"/>
                                          </p:val>
                                        </p:tav>
                                        <p:tav tm="100000">
                                          <p:val>
                                            <p:strVal val="#ppt_x"/>
                                          </p:val>
                                        </p:tav>
                                      </p:tavLst>
                                    </p:anim>
                                    <p:anim calcmode="lin" valueType="num">
                                      <p:cBhvr>
                                        <p:cTn id="14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nodeType="clickEffect">
                                  <p:stCondLst>
                                    <p:cond delay="0"/>
                                  </p:stCondLst>
                                  <p:childTnLst>
                                    <p:set>
                                      <p:cBhvr>
                                        <p:cTn id="150" dur="1" fill="hold">
                                          <p:stCondLst>
                                            <p:cond delay="0"/>
                                          </p:stCondLst>
                                        </p:cTn>
                                        <p:tgtEl>
                                          <p:spTgt spid="3"/>
                                        </p:tgtEl>
                                        <p:attrNameLst>
                                          <p:attrName>style.visibility</p:attrName>
                                        </p:attrNameLst>
                                      </p:cBhvr>
                                      <p:to>
                                        <p:strVal val="visible"/>
                                      </p:to>
                                    </p:set>
                                    <p:anim calcmode="lin" valueType="num">
                                      <p:cBhvr additive="base">
                                        <p:cTn id="151" dur="500" fill="hold"/>
                                        <p:tgtEl>
                                          <p:spTgt spid="3"/>
                                        </p:tgtEl>
                                        <p:attrNameLst>
                                          <p:attrName>ppt_x</p:attrName>
                                        </p:attrNameLst>
                                      </p:cBhvr>
                                      <p:tavLst>
                                        <p:tav tm="0">
                                          <p:val>
                                            <p:strVal val="#ppt_x"/>
                                          </p:val>
                                        </p:tav>
                                        <p:tav tm="100000">
                                          <p:val>
                                            <p:strVal val="#ppt_x"/>
                                          </p:val>
                                        </p:tav>
                                      </p:tavLst>
                                    </p:anim>
                                    <p:anim calcmode="lin" valueType="num">
                                      <p:cBhvr additive="base">
                                        <p:cTn id="15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42" presetClass="entr" presetSubtype="0" fill="hold" grpId="0" nodeType="clickEffect">
                                  <p:stCondLst>
                                    <p:cond delay="0"/>
                                  </p:stCondLst>
                                  <p:childTnLst>
                                    <p:set>
                                      <p:cBhvr>
                                        <p:cTn id="156" dur="1" fill="hold">
                                          <p:stCondLst>
                                            <p:cond delay="0"/>
                                          </p:stCondLst>
                                        </p:cTn>
                                        <p:tgtEl>
                                          <p:spTgt spid="13336"/>
                                        </p:tgtEl>
                                        <p:attrNameLst>
                                          <p:attrName>style.visibility</p:attrName>
                                        </p:attrNameLst>
                                      </p:cBhvr>
                                      <p:to>
                                        <p:strVal val="visible"/>
                                      </p:to>
                                    </p:set>
                                    <p:animEffect transition="in" filter="fade">
                                      <p:cBhvr>
                                        <p:cTn id="157" dur="1000"/>
                                        <p:tgtEl>
                                          <p:spTgt spid="13336"/>
                                        </p:tgtEl>
                                      </p:cBhvr>
                                    </p:animEffect>
                                    <p:anim calcmode="lin" valueType="num">
                                      <p:cBhvr>
                                        <p:cTn id="158" dur="1000" fill="hold"/>
                                        <p:tgtEl>
                                          <p:spTgt spid="13336"/>
                                        </p:tgtEl>
                                        <p:attrNameLst>
                                          <p:attrName>ppt_x</p:attrName>
                                        </p:attrNameLst>
                                      </p:cBhvr>
                                      <p:tavLst>
                                        <p:tav tm="0">
                                          <p:val>
                                            <p:strVal val="#ppt_x"/>
                                          </p:val>
                                        </p:tav>
                                        <p:tav tm="100000">
                                          <p:val>
                                            <p:strVal val="#ppt_x"/>
                                          </p:val>
                                        </p:tav>
                                      </p:tavLst>
                                    </p:anim>
                                    <p:anim calcmode="lin" valueType="num">
                                      <p:cBhvr>
                                        <p:cTn id="159" dur="1000" fill="hold"/>
                                        <p:tgtEl>
                                          <p:spTgt spid="13336"/>
                                        </p:tgtEl>
                                        <p:attrNameLst>
                                          <p:attrName>ppt_y</p:attrName>
                                        </p:attrNameLst>
                                      </p:cBhvr>
                                      <p:tavLst>
                                        <p:tav tm="0">
                                          <p:val>
                                            <p:strVal val="#ppt_y+.1"/>
                                          </p:val>
                                        </p:tav>
                                        <p:tav tm="100000">
                                          <p:val>
                                            <p:strVal val="#ppt_y"/>
                                          </p:val>
                                        </p:tav>
                                      </p:tavLst>
                                    </p:anim>
                                  </p:childTnLst>
                                </p:cTn>
                              </p:par>
                            </p:childTnLst>
                          </p:cTn>
                        </p:par>
                      </p:childTnLst>
                    </p:cTn>
                  </p:par>
                  <p:par>
                    <p:cTn id="160" fill="hold">
                      <p:stCondLst>
                        <p:cond delay="indefinite"/>
                      </p:stCondLst>
                      <p:childTnLst>
                        <p:par>
                          <p:cTn id="161" fill="hold">
                            <p:stCondLst>
                              <p:cond delay="0"/>
                            </p:stCondLst>
                            <p:childTnLst>
                              <p:par>
                                <p:cTn id="162" presetID="2" presetClass="entr" presetSubtype="4" fill="hold" nodeType="clickEffect">
                                  <p:stCondLst>
                                    <p:cond delay="0"/>
                                  </p:stCondLst>
                                  <p:childTnLst>
                                    <p:set>
                                      <p:cBhvr>
                                        <p:cTn id="163" dur="1" fill="hold">
                                          <p:stCondLst>
                                            <p:cond delay="0"/>
                                          </p:stCondLst>
                                        </p:cTn>
                                        <p:tgtEl>
                                          <p:spTgt spid="5"/>
                                        </p:tgtEl>
                                        <p:attrNameLst>
                                          <p:attrName>style.visibility</p:attrName>
                                        </p:attrNameLst>
                                      </p:cBhvr>
                                      <p:to>
                                        <p:strVal val="visible"/>
                                      </p:to>
                                    </p:set>
                                    <p:anim calcmode="lin" valueType="num">
                                      <p:cBhvr additive="base">
                                        <p:cTn id="164" dur="500" fill="hold"/>
                                        <p:tgtEl>
                                          <p:spTgt spid="5"/>
                                        </p:tgtEl>
                                        <p:attrNameLst>
                                          <p:attrName>ppt_x</p:attrName>
                                        </p:attrNameLst>
                                      </p:cBhvr>
                                      <p:tavLst>
                                        <p:tav tm="0">
                                          <p:val>
                                            <p:strVal val="#ppt_x"/>
                                          </p:val>
                                        </p:tav>
                                        <p:tav tm="100000">
                                          <p:val>
                                            <p:strVal val="#ppt_x"/>
                                          </p:val>
                                        </p:tav>
                                      </p:tavLst>
                                    </p:anim>
                                    <p:anim calcmode="lin" valueType="num">
                                      <p:cBhvr additive="base">
                                        <p:cTn id="16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6" fill="hold">
                      <p:stCondLst>
                        <p:cond delay="indefinite"/>
                      </p:stCondLst>
                      <p:childTnLst>
                        <p:par>
                          <p:cTn id="167" fill="hold">
                            <p:stCondLst>
                              <p:cond delay="0"/>
                            </p:stCondLst>
                            <p:childTnLst>
                              <p:par>
                                <p:cTn id="168" presetID="42" presetClass="entr" presetSubtype="0" fill="hold" grpId="0" nodeType="clickEffect">
                                  <p:stCondLst>
                                    <p:cond delay="0"/>
                                  </p:stCondLst>
                                  <p:childTnLst>
                                    <p:set>
                                      <p:cBhvr>
                                        <p:cTn id="169" dur="1" fill="hold">
                                          <p:stCondLst>
                                            <p:cond delay="0"/>
                                          </p:stCondLst>
                                        </p:cTn>
                                        <p:tgtEl>
                                          <p:spTgt spid="35"/>
                                        </p:tgtEl>
                                        <p:attrNameLst>
                                          <p:attrName>style.visibility</p:attrName>
                                        </p:attrNameLst>
                                      </p:cBhvr>
                                      <p:to>
                                        <p:strVal val="visible"/>
                                      </p:to>
                                    </p:set>
                                    <p:animEffect transition="in" filter="fade">
                                      <p:cBhvr>
                                        <p:cTn id="170" dur="1000"/>
                                        <p:tgtEl>
                                          <p:spTgt spid="35"/>
                                        </p:tgtEl>
                                      </p:cBhvr>
                                    </p:animEffect>
                                    <p:anim calcmode="lin" valueType="num">
                                      <p:cBhvr>
                                        <p:cTn id="171" dur="1000" fill="hold"/>
                                        <p:tgtEl>
                                          <p:spTgt spid="35"/>
                                        </p:tgtEl>
                                        <p:attrNameLst>
                                          <p:attrName>ppt_x</p:attrName>
                                        </p:attrNameLst>
                                      </p:cBhvr>
                                      <p:tavLst>
                                        <p:tav tm="0">
                                          <p:val>
                                            <p:strVal val="#ppt_x"/>
                                          </p:val>
                                        </p:tav>
                                        <p:tav tm="100000">
                                          <p:val>
                                            <p:strVal val="#ppt_x"/>
                                          </p:val>
                                        </p:tav>
                                      </p:tavLst>
                                    </p:anim>
                                    <p:anim calcmode="lin" valueType="num">
                                      <p:cBhvr>
                                        <p:cTn id="17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73" fill="hold">
                      <p:stCondLst>
                        <p:cond delay="indefinite"/>
                      </p:stCondLst>
                      <p:childTnLst>
                        <p:par>
                          <p:cTn id="174" fill="hold">
                            <p:stCondLst>
                              <p:cond delay="0"/>
                            </p:stCondLst>
                            <p:childTnLst>
                              <p:par>
                                <p:cTn id="175" presetID="2" presetClass="entr" presetSubtype="4" fill="hold" nodeType="clickEffect">
                                  <p:stCondLst>
                                    <p:cond delay="0"/>
                                  </p:stCondLst>
                                  <p:childTnLst>
                                    <p:set>
                                      <p:cBhvr>
                                        <p:cTn id="176" dur="1" fill="hold">
                                          <p:stCondLst>
                                            <p:cond delay="0"/>
                                          </p:stCondLst>
                                        </p:cTn>
                                        <p:tgtEl>
                                          <p:spTgt spid="10"/>
                                        </p:tgtEl>
                                        <p:attrNameLst>
                                          <p:attrName>style.visibility</p:attrName>
                                        </p:attrNameLst>
                                      </p:cBhvr>
                                      <p:to>
                                        <p:strVal val="visible"/>
                                      </p:to>
                                    </p:set>
                                    <p:anim calcmode="lin" valueType="num">
                                      <p:cBhvr additive="base">
                                        <p:cTn id="177" dur="500" fill="hold"/>
                                        <p:tgtEl>
                                          <p:spTgt spid="10"/>
                                        </p:tgtEl>
                                        <p:attrNameLst>
                                          <p:attrName>ppt_x</p:attrName>
                                        </p:attrNameLst>
                                      </p:cBhvr>
                                      <p:tavLst>
                                        <p:tav tm="0">
                                          <p:val>
                                            <p:strVal val="#ppt_x"/>
                                          </p:val>
                                        </p:tav>
                                        <p:tav tm="100000">
                                          <p:val>
                                            <p:strVal val="#ppt_x"/>
                                          </p:val>
                                        </p:tav>
                                      </p:tavLst>
                                    </p:anim>
                                    <p:anim calcmode="lin" valueType="num">
                                      <p:cBhvr additive="base">
                                        <p:cTn id="17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9" fill="hold">
                      <p:stCondLst>
                        <p:cond delay="indefinite"/>
                      </p:stCondLst>
                      <p:childTnLst>
                        <p:par>
                          <p:cTn id="180" fill="hold">
                            <p:stCondLst>
                              <p:cond delay="0"/>
                            </p:stCondLst>
                            <p:childTnLst>
                              <p:par>
                                <p:cTn id="181" presetID="42" presetClass="entr" presetSubtype="0" fill="hold" grpId="0" nodeType="clickEffect">
                                  <p:stCondLst>
                                    <p:cond delay="0"/>
                                  </p:stCondLst>
                                  <p:childTnLst>
                                    <p:set>
                                      <p:cBhvr>
                                        <p:cTn id="182" dur="1" fill="hold">
                                          <p:stCondLst>
                                            <p:cond delay="0"/>
                                          </p:stCondLst>
                                        </p:cTn>
                                        <p:tgtEl>
                                          <p:spTgt spid="33"/>
                                        </p:tgtEl>
                                        <p:attrNameLst>
                                          <p:attrName>style.visibility</p:attrName>
                                        </p:attrNameLst>
                                      </p:cBhvr>
                                      <p:to>
                                        <p:strVal val="visible"/>
                                      </p:to>
                                    </p:set>
                                    <p:animEffect transition="in" filter="fade">
                                      <p:cBhvr>
                                        <p:cTn id="183" dur="1000"/>
                                        <p:tgtEl>
                                          <p:spTgt spid="33"/>
                                        </p:tgtEl>
                                      </p:cBhvr>
                                    </p:animEffect>
                                    <p:anim calcmode="lin" valueType="num">
                                      <p:cBhvr>
                                        <p:cTn id="184" dur="1000" fill="hold"/>
                                        <p:tgtEl>
                                          <p:spTgt spid="33"/>
                                        </p:tgtEl>
                                        <p:attrNameLst>
                                          <p:attrName>ppt_x</p:attrName>
                                        </p:attrNameLst>
                                      </p:cBhvr>
                                      <p:tavLst>
                                        <p:tav tm="0">
                                          <p:val>
                                            <p:strVal val="#ppt_x"/>
                                          </p:val>
                                        </p:tav>
                                        <p:tav tm="100000">
                                          <p:val>
                                            <p:strVal val="#ppt_x"/>
                                          </p:val>
                                        </p:tav>
                                      </p:tavLst>
                                    </p:anim>
                                    <p:anim calcmode="lin" valueType="num">
                                      <p:cBhvr>
                                        <p:cTn id="18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86" fill="hold">
                      <p:stCondLst>
                        <p:cond delay="indefinite"/>
                      </p:stCondLst>
                      <p:childTnLst>
                        <p:par>
                          <p:cTn id="187" fill="hold">
                            <p:stCondLst>
                              <p:cond delay="0"/>
                            </p:stCondLst>
                            <p:childTnLst>
                              <p:par>
                                <p:cTn id="188" presetID="2" presetClass="entr" presetSubtype="4" fill="hold" nodeType="clickEffect">
                                  <p:stCondLst>
                                    <p:cond delay="0"/>
                                  </p:stCondLst>
                                  <p:childTnLst>
                                    <p:set>
                                      <p:cBhvr>
                                        <p:cTn id="189" dur="1" fill="hold">
                                          <p:stCondLst>
                                            <p:cond delay="0"/>
                                          </p:stCondLst>
                                        </p:cTn>
                                        <p:tgtEl>
                                          <p:spTgt spid="73"/>
                                        </p:tgtEl>
                                        <p:attrNameLst>
                                          <p:attrName>style.visibility</p:attrName>
                                        </p:attrNameLst>
                                      </p:cBhvr>
                                      <p:to>
                                        <p:strVal val="visible"/>
                                      </p:to>
                                    </p:set>
                                    <p:anim calcmode="lin" valueType="num">
                                      <p:cBhvr additive="base">
                                        <p:cTn id="190" dur="500" fill="hold"/>
                                        <p:tgtEl>
                                          <p:spTgt spid="73"/>
                                        </p:tgtEl>
                                        <p:attrNameLst>
                                          <p:attrName>ppt_x</p:attrName>
                                        </p:attrNameLst>
                                      </p:cBhvr>
                                      <p:tavLst>
                                        <p:tav tm="0">
                                          <p:val>
                                            <p:strVal val="#ppt_x"/>
                                          </p:val>
                                        </p:tav>
                                        <p:tav tm="100000">
                                          <p:val>
                                            <p:strVal val="#ppt_x"/>
                                          </p:val>
                                        </p:tav>
                                      </p:tavLst>
                                    </p:anim>
                                    <p:anim calcmode="lin" valueType="num">
                                      <p:cBhvr additive="base">
                                        <p:cTn id="191"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192" fill="hold">
                      <p:stCondLst>
                        <p:cond delay="indefinite"/>
                      </p:stCondLst>
                      <p:childTnLst>
                        <p:par>
                          <p:cTn id="193" fill="hold">
                            <p:stCondLst>
                              <p:cond delay="0"/>
                            </p:stCondLst>
                            <p:childTnLst>
                              <p:par>
                                <p:cTn id="194" presetID="42" presetClass="entr" presetSubtype="0" fill="hold" grpId="0" nodeType="clickEffect">
                                  <p:stCondLst>
                                    <p:cond delay="0"/>
                                  </p:stCondLst>
                                  <p:childTnLst>
                                    <p:set>
                                      <p:cBhvr>
                                        <p:cTn id="195" dur="1" fill="hold">
                                          <p:stCondLst>
                                            <p:cond delay="0"/>
                                          </p:stCondLst>
                                        </p:cTn>
                                        <p:tgtEl>
                                          <p:spTgt spid="13334"/>
                                        </p:tgtEl>
                                        <p:attrNameLst>
                                          <p:attrName>style.visibility</p:attrName>
                                        </p:attrNameLst>
                                      </p:cBhvr>
                                      <p:to>
                                        <p:strVal val="visible"/>
                                      </p:to>
                                    </p:set>
                                    <p:animEffect transition="in" filter="fade">
                                      <p:cBhvr>
                                        <p:cTn id="196" dur="1000"/>
                                        <p:tgtEl>
                                          <p:spTgt spid="13334"/>
                                        </p:tgtEl>
                                      </p:cBhvr>
                                    </p:animEffect>
                                    <p:anim calcmode="lin" valueType="num">
                                      <p:cBhvr>
                                        <p:cTn id="197" dur="1000" fill="hold"/>
                                        <p:tgtEl>
                                          <p:spTgt spid="13334"/>
                                        </p:tgtEl>
                                        <p:attrNameLst>
                                          <p:attrName>ppt_x</p:attrName>
                                        </p:attrNameLst>
                                      </p:cBhvr>
                                      <p:tavLst>
                                        <p:tav tm="0">
                                          <p:val>
                                            <p:strVal val="#ppt_x"/>
                                          </p:val>
                                        </p:tav>
                                        <p:tav tm="100000">
                                          <p:val>
                                            <p:strVal val="#ppt_x"/>
                                          </p:val>
                                        </p:tav>
                                      </p:tavLst>
                                    </p:anim>
                                    <p:anim calcmode="lin" valueType="num">
                                      <p:cBhvr>
                                        <p:cTn id="198" dur="1000" fill="hold"/>
                                        <p:tgtEl>
                                          <p:spTgt spid="13334"/>
                                        </p:tgtEl>
                                        <p:attrNameLst>
                                          <p:attrName>ppt_y</p:attrName>
                                        </p:attrNameLst>
                                      </p:cBhvr>
                                      <p:tavLst>
                                        <p:tav tm="0">
                                          <p:val>
                                            <p:strVal val="#ppt_y+.1"/>
                                          </p:val>
                                        </p:tav>
                                        <p:tav tm="100000">
                                          <p:val>
                                            <p:strVal val="#ppt_y"/>
                                          </p:val>
                                        </p:tav>
                                      </p:tavLst>
                                    </p:anim>
                                  </p:childTnLst>
                                </p:cTn>
                              </p:par>
                            </p:childTnLst>
                          </p:cTn>
                        </p:par>
                      </p:childTnLst>
                    </p:cTn>
                  </p:par>
                  <p:par>
                    <p:cTn id="199" fill="hold">
                      <p:stCondLst>
                        <p:cond delay="indefinite"/>
                      </p:stCondLst>
                      <p:childTnLst>
                        <p:par>
                          <p:cTn id="200" fill="hold">
                            <p:stCondLst>
                              <p:cond delay="0"/>
                            </p:stCondLst>
                            <p:childTnLst>
                              <p:par>
                                <p:cTn id="201" presetID="2" presetClass="entr" presetSubtype="4" fill="hold" nodeType="clickEffect">
                                  <p:stCondLst>
                                    <p:cond delay="0"/>
                                  </p:stCondLst>
                                  <p:childTnLst>
                                    <p:set>
                                      <p:cBhvr>
                                        <p:cTn id="202" dur="1" fill="hold">
                                          <p:stCondLst>
                                            <p:cond delay="0"/>
                                          </p:stCondLst>
                                        </p:cTn>
                                        <p:tgtEl>
                                          <p:spTgt spid="80"/>
                                        </p:tgtEl>
                                        <p:attrNameLst>
                                          <p:attrName>style.visibility</p:attrName>
                                        </p:attrNameLst>
                                      </p:cBhvr>
                                      <p:to>
                                        <p:strVal val="visible"/>
                                      </p:to>
                                    </p:set>
                                    <p:anim calcmode="lin" valueType="num">
                                      <p:cBhvr additive="base">
                                        <p:cTn id="203" dur="500" fill="hold"/>
                                        <p:tgtEl>
                                          <p:spTgt spid="80"/>
                                        </p:tgtEl>
                                        <p:attrNameLst>
                                          <p:attrName>ppt_x</p:attrName>
                                        </p:attrNameLst>
                                      </p:cBhvr>
                                      <p:tavLst>
                                        <p:tav tm="0">
                                          <p:val>
                                            <p:strVal val="#ppt_x"/>
                                          </p:val>
                                        </p:tav>
                                        <p:tav tm="100000">
                                          <p:val>
                                            <p:strVal val="#ppt_x"/>
                                          </p:val>
                                        </p:tav>
                                      </p:tavLst>
                                    </p:anim>
                                    <p:anim calcmode="lin" valueType="num">
                                      <p:cBhvr additive="base">
                                        <p:cTn id="204"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205" fill="hold">
                      <p:stCondLst>
                        <p:cond delay="indefinite"/>
                      </p:stCondLst>
                      <p:childTnLst>
                        <p:par>
                          <p:cTn id="206" fill="hold">
                            <p:stCondLst>
                              <p:cond delay="0"/>
                            </p:stCondLst>
                            <p:childTnLst>
                              <p:par>
                                <p:cTn id="207" presetID="42" presetClass="entr" presetSubtype="0" fill="hold" grpId="0" nodeType="clickEffect">
                                  <p:stCondLst>
                                    <p:cond delay="0"/>
                                  </p:stCondLst>
                                  <p:childTnLst>
                                    <p:set>
                                      <p:cBhvr>
                                        <p:cTn id="208" dur="1" fill="hold">
                                          <p:stCondLst>
                                            <p:cond delay="0"/>
                                          </p:stCondLst>
                                        </p:cTn>
                                        <p:tgtEl>
                                          <p:spTgt spid="79"/>
                                        </p:tgtEl>
                                        <p:attrNameLst>
                                          <p:attrName>style.visibility</p:attrName>
                                        </p:attrNameLst>
                                      </p:cBhvr>
                                      <p:to>
                                        <p:strVal val="visible"/>
                                      </p:to>
                                    </p:set>
                                    <p:animEffect transition="in" filter="fade">
                                      <p:cBhvr>
                                        <p:cTn id="209" dur="1000"/>
                                        <p:tgtEl>
                                          <p:spTgt spid="79"/>
                                        </p:tgtEl>
                                      </p:cBhvr>
                                    </p:animEffect>
                                    <p:anim calcmode="lin" valueType="num">
                                      <p:cBhvr>
                                        <p:cTn id="210" dur="1000" fill="hold"/>
                                        <p:tgtEl>
                                          <p:spTgt spid="79"/>
                                        </p:tgtEl>
                                        <p:attrNameLst>
                                          <p:attrName>ppt_x</p:attrName>
                                        </p:attrNameLst>
                                      </p:cBhvr>
                                      <p:tavLst>
                                        <p:tav tm="0">
                                          <p:val>
                                            <p:strVal val="#ppt_x"/>
                                          </p:val>
                                        </p:tav>
                                        <p:tav tm="100000">
                                          <p:val>
                                            <p:strVal val="#ppt_x"/>
                                          </p:val>
                                        </p:tav>
                                      </p:tavLst>
                                    </p:anim>
                                    <p:anim calcmode="lin" valueType="num">
                                      <p:cBhvr>
                                        <p:cTn id="211"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par>
                    <p:cTn id="212" fill="hold">
                      <p:stCondLst>
                        <p:cond delay="indefinite"/>
                      </p:stCondLst>
                      <p:childTnLst>
                        <p:par>
                          <p:cTn id="213" fill="hold">
                            <p:stCondLst>
                              <p:cond delay="0"/>
                            </p:stCondLst>
                            <p:childTnLst>
                              <p:par>
                                <p:cTn id="214" presetID="42" presetClass="entr" presetSubtype="0" fill="hold" grpId="0" nodeType="clickEffect">
                                  <p:stCondLst>
                                    <p:cond delay="0"/>
                                  </p:stCondLst>
                                  <p:childTnLst>
                                    <p:set>
                                      <p:cBhvr>
                                        <p:cTn id="215" dur="1" fill="hold">
                                          <p:stCondLst>
                                            <p:cond delay="0"/>
                                          </p:stCondLst>
                                        </p:cTn>
                                        <p:tgtEl>
                                          <p:spTgt spid="63"/>
                                        </p:tgtEl>
                                        <p:attrNameLst>
                                          <p:attrName>style.visibility</p:attrName>
                                        </p:attrNameLst>
                                      </p:cBhvr>
                                      <p:to>
                                        <p:strVal val="visible"/>
                                      </p:to>
                                    </p:set>
                                    <p:animEffect transition="in" filter="fade">
                                      <p:cBhvr>
                                        <p:cTn id="216" dur="1000"/>
                                        <p:tgtEl>
                                          <p:spTgt spid="63"/>
                                        </p:tgtEl>
                                      </p:cBhvr>
                                    </p:animEffect>
                                    <p:anim calcmode="lin" valueType="num">
                                      <p:cBhvr>
                                        <p:cTn id="217" dur="1000" fill="hold"/>
                                        <p:tgtEl>
                                          <p:spTgt spid="63"/>
                                        </p:tgtEl>
                                        <p:attrNameLst>
                                          <p:attrName>ppt_x</p:attrName>
                                        </p:attrNameLst>
                                      </p:cBhvr>
                                      <p:tavLst>
                                        <p:tav tm="0">
                                          <p:val>
                                            <p:strVal val="#ppt_x"/>
                                          </p:val>
                                        </p:tav>
                                        <p:tav tm="100000">
                                          <p:val>
                                            <p:strVal val="#ppt_x"/>
                                          </p:val>
                                        </p:tav>
                                      </p:tavLst>
                                    </p:anim>
                                    <p:anim calcmode="lin" valueType="num">
                                      <p:cBhvr>
                                        <p:cTn id="218"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219" fill="hold">
                      <p:stCondLst>
                        <p:cond delay="indefinite"/>
                      </p:stCondLst>
                      <p:childTnLst>
                        <p:par>
                          <p:cTn id="220" fill="hold">
                            <p:stCondLst>
                              <p:cond delay="0"/>
                            </p:stCondLst>
                            <p:childTnLst>
                              <p:par>
                                <p:cTn id="221" presetID="42" presetClass="entr" presetSubtype="0" fill="hold" grpId="0" nodeType="clickEffect">
                                  <p:stCondLst>
                                    <p:cond delay="0"/>
                                  </p:stCondLst>
                                  <p:childTnLst>
                                    <p:set>
                                      <p:cBhvr>
                                        <p:cTn id="222" dur="1" fill="hold">
                                          <p:stCondLst>
                                            <p:cond delay="0"/>
                                          </p:stCondLst>
                                        </p:cTn>
                                        <p:tgtEl>
                                          <p:spTgt spid="64"/>
                                        </p:tgtEl>
                                        <p:attrNameLst>
                                          <p:attrName>style.visibility</p:attrName>
                                        </p:attrNameLst>
                                      </p:cBhvr>
                                      <p:to>
                                        <p:strVal val="visible"/>
                                      </p:to>
                                    </p:set>
                                    <p:animEffect transition="in" filter="fade">
                                      <p:cBhvr>
                                        <p:cTn id="223" dur="1000"/>
                                        <p:tgtEl>
                                          <p:spTgt spid="64"/>
                                        </p:tgtEl>
                                      </p:cBhvr>
                                    </p:animEffect>
                                    <p:anim calcmode="lin" valueType="num">
                                      <p:cBhvr>
                                        <p:cTn id="224" dur="1000" fill="hold"/>
                                        <p:tgtEl>
                                          <p:spTgt spid="64"/>
                                        </p:tgtEl>
                                        <p:attrNameLst>
                                          <p:attrName>ppt_x</p:attrName>
                                        </p:attrNameLst>
                                      </p:cBhvr>
                                      <p:tavLst>
                                        <p:tav tm="0">
                                          <p:val>
                                            <p:strVal val="#ppt_x"/>
                                          </p:val>
                                        </p:tav>
                                        <p:tav tm="100000">
                                          <p:val>
                                            <p:strVal val="#ppt_x"/>
                                          </p:val>
                                        </p:tav>
                                      </p:tavLst>
                                    </p:anim>
                                    <p:anim calcmode="lin" valueType="num">
                                      <p:cBhvr>
                                        <p:cTn id="225"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226" fill="hold">
                      <p:stCondLst>
                        <p:cond delay="indefinite"/>
                      </p:stCondLst>
                      <p:childTnLst>
                        <p:par>
                          <p:cTn id="227" fill="hold">
                            <p:stCondLst>
                              <p:cond delay="0"/>
                            </p:stCondLst>
                            <p:childTnLst>
                              <p:par>
                                <p:cTn id="228" presetID="42" presetClass="entr" presetSubtype="0" fill="hold" nodeType="clickEffect">
                                  <p:stCondLst>
                                    <p:cond delay="0"/>
                                  </p:stCondLst>
                                  <p:childTnLst>
                                    <p:set>
                                      <p:cBhvr>
                                        <p:cTn id="229" dur="1" fill="hold">
                                          <p:stCondLst>
                                            <p:cond delay="0"/>
                                          </p:stCondLst>
                                        </p:cTn>
                                        <p:tgtEl>
                                          <p:spTgt spid="23"/>
                                        </p:tgtEl>
                                        <p:attrNameLst>
                                          <p:attrName>style.visibility</p:attrName>
                                        </p:attrNameLst>
                                      </p:cBhvr>
                                      <p:to>
                                        <p:strVal val="visible"/>
                                      </p:to>
                                    </p:set>
                                    <p:animEffect transition="in" filter="fade">
                                      <p:cBhvr>
                                        <p:cTn id="230" dur="1000"/>
                                        <p:tgtEl>
                                          <p:spTgt spid="23"/>
                                        </p:tgtEl>
                                      </p:cBhvr>
                                    </p:animEffect>
                                    <p:anim calcmode="lin" valueType="num">
                                      <p:cBhvr>
                                        <p:cTn id="231" dur="1000" fill="hold"/>
                                        <p:tgtEl>
                                          <p:spTgt spid="23"/>
                                        </p:tgtEl>
                                        <p:attrNameLst>
                                          <p:attrName>ppt_x</p:attrName>
                                        </p:attrNameLst>
                                      </p:cBhvr>
                                      <p:tavLst>
                                        <p:tav tm="0">
                                          <p:val>
                                            <p:strVal val="#ppt_x"/>
                                          </p:val>
                                        </p:tav>
                                        <p:tav tm="100000">
                                          <p:val>
                                            <p:strVal val="#ppt_x"/>
                                          </p:val>
                                        </p:tav>
                                      </p:tavLst>
                                    </p:anim>
                                    <p:anim calcmode="lin" valueType="num">
                                      <p:cBhvr>
                                        <p:cTn id="23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33" fill="hold">
                      <p:stCondLst>
                        <p:cond delay="indefinite"/>
                      </p:stCondLst>
                      <p:childTnLst>
                        <p:par>
                          <p:cTn id="234" fill="hold">
                            <p:stCondLst>
                              <p:cond delay="0"/>
                            </p:stCondLst>
                            <p:childTnLst>
                              <p:par>
                                <p:cTn id="235" presetID="42" presetClass="entr" presetSubtype="0" fill="hold" grpId="0" nodeType="clickEffect">
                                  <p:stCondLst>
                                    <p:cond delay="0"/>
                                  </p:stCondLst>
                                  <p:childTnLst>
                                    <p:set>
                                      <p:cBhvr>
                                        <p:cTn id="236" dur="1" fill="hold">
                                          <p:stCondLst>
                                            <p:cond delay="0"/>
                                          </p:stCondLst>
                                        </p:cTn>
                                        <p:tgtEl>
                                          <p:spTgt spid="13338"/>
                                        </p:tgtEl>
                                        <p:attrNameLst>
                                          <p:attrName>style.visibility</p:attrName>
                                        </p:attrNameLst>
                                      </p:cBhvr>
                                      <p:to>
                                        <p:strVal val="visible"/>
                                      </p:to>
                                    </p:set>
                                    <p:animEffect transition="in" filter="fade">
                                      <p:cBhvr>
                                        <p:cTn id="237" dur="1000"/>
                                        <p:tgtEl>
                                          <p:spTgt spid="13338"/>
                                        </p:tgtEl>
                                      </p:cBhvr>
                                    </p:animEffect>
                                    <p:anim calcmode="lin" valueType="num">
                                      <p:cBhvr>
                                        <p:cTn id="238" dur="1000" fill="hold"/>
                                        <p:tgtEl>
                                          <p:spTgt spid="13338"/>
                                        </p:tgtEl>
                                        <p:attrNameLst>
                                          <p:attrName>ppt_x</p:attrName>
                                        </p:attrNameLst>
                                      </p:cBhvr>
                                      <p:tavLst>
                                        <p:tav tm="0">
                                          <p:val>
                                            <p:strVal val="#ppt_x"/>
                                          </p:val>
                                        </p:tav>
                                        <p:tav tm="100000">
                                          <p:val>
                                            <p:strVal val="#ppt_x"/>
                                          </p:val>
                                        </p:tav>
                                      </p:tavLst>
                                    </p:anim>
                                    <p:anim calcmode="lin" valueType="num">
                                      <p:cBhvr>
                                        <p:cTn id="239" dur="1000" fill="hold"/>
                                        <p:tgtEl>
                                          <p:spTgt spid="13338"/>
                                        </p:tgtEl>
                                        <p:attrNameLst>
                                          <p:attrName>ppt_y</p:attrName>
                                        </p:attrNameLst>
                                      </p:cBhvr>
                                      <p:tavLst>
                                        <p:tav tm="0">
                                          <p:val>
                                            <p:strVal val="#ppt_y+.1"/>
                                          </p:val>
                                        </p:tav>
                                        <p:tav tm="100000">
                                          <p:val>
                                            <p:strVal val="#ppt_y"/>
                                          </p:val>
                                        </p:tav>
                                      </p:tavLst>
                                    </p:anim>
                                  </p:childTnLst>
                                </p:cTn>
                              </p:par>
                            </p:childTnLst>
                          </p:cTn>
                        </p:par>
                      </p:childTnLst>
                    </p:cTn>
                  </p:par>
                  <p:par>
                    <p:cTn id="240" fill="hold">
                      <p:stCondLst>
                        <p:cond delay="indefinite"/>
                      </p:stCondLst>
                      <p:childTnLst>
                        <p:par>
                          <p:cTn id="241" fill="hold">
                            <p:stCondLst>
                              <p:cond delay="0"/>
                            </p:stCondLst>
                            <p:childTnLst>
                              <p:par>
                                <p:cTn id="242" presetID="42" presetClass="entr" presetSubtype="0" fill="hold" nodeType="clickEffect">
                                  <p:stCondLst>
                                    <p:cond delay="0"/>
                                  </p:stCondLst>
                                  <p:childTnLst>
                                    <p:set>
                                      <p:cBhvr>
                                        <p:cTn id="243" dur="1" fill="hold">
                                          <p:stCondLst>
                                            <p:cond delay="0"/>
                                          </p:stCondLst>
                                        </p:cTn>
                                        <p:tgtEl>
                                          <p:spTgt spid="103"/>
                                        </p:tgtEl>
                                        <p:attrNameLst>
                                          <p:attrName>style.visibility</p:attrName>
                                        </p:attrNameLst>
                                      </p:cBhvr>
                                      <p:to>
                                        <p:strVal val="visible"/>
                                      </p:to>
                                    </p:set>
                                    <p:animEffect transition="in" filter="fade">
                                      <p:cBhvr>
                                        <p:cTn id="244" dur="1000"/>
                                        <p:tgtEl>
                                          <p:spTgt spid="103"/>
                                        </p:tgtEl>
                                      </p:cBhvr>
                                    </p:animEffect>
                                    <p:anim calcmode="lin" valueType="num">
                                      <p:cBhvr>
                                        <p:cTn id="245" dur="1000" fill="hold"/>
                                        <p:tgtEl>
                                          <p:spTgt spid="103"/>
                                        </p:tgtEl>
                                        <p:attrNameLst>
                                          <p:attrName>ppt_x</p:attrName>
                                        </p:attrNameLst>
                                      </p:cBhvr>
                                      <p:tavLst>
                                        <p:tav tm="0">
                                          <p:val>
                                            <p:strVal val="#ppt_x"/>
                                          </p:val>
                                        </p:tav>
                                        <p:tav tm="100000">
                                          <p:val>
                                            <p:strVal val="#ppt_x"/>
                                          </p:val>
                                        </p:tav>
                                      </p:tavLst>
                                    </p:anim>
                                    <p:anim calcmode="lin" valueType="num">
                                      <p:cBhvr>
                                        <p:cTn id="246" dur="1000" fill="hold"/>
                                        <p:tgtEl>
                                          <p:spTgt spid="103"/>
                                        </p:tgtEl>
                                        <p:attrNameLst>
                                          <p:attrName>ppt_y</p:attrName>
                                        </p:attrNameLst>
                                      </p:cBhvr>
                                      <p:tavLst>
                                        <p:tav tm="0">
                                          <p:val>
                                            <p:strVal val="#ppt_y+.1"/>
                                          </p:val>
                                        </p:tav>
                                        <p:tav tm="100000">
                                          <p:val>
                                            <p:strVal val="#ppt_y"/>
                                          </p:val>
                                        </p:tav>
                                      </p:tavLst>
                                    </p:anim>
                                  </p:childTnLst>
                                </p:cTn>
                              </p:par>
                            </p:childTnLst>
                          </p:cTn>
                        </p:par>
                      </p:childTnLst>
                    </p:cTn>
                  </p:par>
                  <p:par>
                    <p:cTn id="247" fill="hold">
                      <p:stCondLst>
                        <p:cond delay="indefinite"/>
                      </p:stCondLst>
                      <p:childTnLst>
                        <p:par>
                          <p:cTn id="248" fill="hold">
                            <p:stCondLst>
                              <p:cond delay="0"/>
                            </p:stCondLst>
                            <p:childTnLst>
                              <p:par>
                                <p:cTn id="249" presetID="42" presetClass="entr" presetSubtype="0" fill="hold" nodeType="clickEffect">
                                  <p:stCondLst>
                                    <p:cond delay="0"/>
                                  </p:stCondLst>
                                  <p:childTnLst>
                                    <p:set>
                                      <p:cBhvr>
                                        <p:cTn id="250" dur="1" fill="hold">
                                          <p:stCondLst>
                                            <p:cond delay="0"/>
                                          </p:stCondLst>
                                        </p:cTn>
                                        <p:tgtEl>
                                          <p:spTgt spid="138"/>
                                        </p:tgtEl>
                                        <p:attrNameLst>
                                          <p:attrName>style.visibility</p:attrName>
                                        </p:attrNameLst>
                                      </p:cBhvr>
                                      <p:to>
                                        <p:strVal val="visible"/>
                                      </p:to>
                                    </p:set>
                                    <p:animEffect transition="in" filter="fade">
                                      <p:cBhvr>
                                        <p:cTn id="251" dur="1000"/>
                                        <p:tgtEl>
                                          <p:spTgt spid="138"/>
                                        </p:tgtEl>
                                      </p:cBhvr>
                                    </p:animEffect>
                                    <p:anim calcmode="lin" valueType="num">
                                      <p:cBhvr>
                                        <p:cTn id="252" dur="1000" fill="hold"/>
                                        <p:tgtEl>
                                          <p:spTgt spid="138"/>
                                        </p:tgtEl>
                                        <p:attrNameLst>
                                          <p:attrName>ppt_x</p:attrName>
                                        </p:attrNameLst>
                                      </p:cBhvr>
                                      <p:tavLst>
                                        <p:tav tm="0">
                                          <p:val>
                                            <p:strVal val="#ppt_x"/>
                                          </p:val>
                                        </p:tav>
                                        <p:tav tm="100000">
                                          <p:val>
                                            <p:strVal val="#ppt_x"/>
                                          </p:val>
                                        </p:tav>
                                      </p:tavLst>
                                    </p:anim>
                                    <p:anim calcmode="lin" valueType="num">
                                      <p:cBhvr>
                                        <p:cTn id="253" dur="1000" fill="hold"/>
                                        <p:tgtEl>
                                          <p:spTgt spid="138"/>
                                        </p:tgtEl>
                                        <p:attrNameLst>
                                          <p:attrName>ppt_y</p:attrName>
                                        </p:attrNameLst>
                                      </p:cBhvr>
                                      <p:tavLst>
                                        <p:tav tm="0">
                                          <p:val>
                                            <p:strVal val="#ppt_y+.1"/>
                                          </p:val>
                                        </p:tav>
                                        <p:tav tm="100000">
                                          <p:val>
                                            <p:strVal val="#ppt_y"/>
                                          </p:val>
                                        </p:tav>
                                      </p:tavLst>
                                    </p:anim>
                                  </p:childTnLst>
                                </p:cTn>
                              </p:par>
                            </p:childTnLst>
                          </p:cTn>
                        </p:par>
                      </p:childTnLst>
                    </p:cTn>
                  </p:par>
                  <p:par>
                    <p:cTn id="254" fill="hold">
                      <p:stCondLst>
                        <p:cond delay="indefinite"/>
                      </p:stCondLst>
                      <p:childTnLst>
                        <p:par>
                          <p:cTn id="255" fill="hold">
                            <p:stCondLst>
                              <p:cond delay="0"/>
                            </p:stCondLst>
                            <p:childTnLst>
                              <p:par>
                                <p:cTn id="256" presetID="42" presetClass="entr" presetSubtype="0" fill="hold" grpId="0" nodeType="clickEffect">
                                  <p:stCondLst>
                                    <p:cond delay="0"/>
                                  </p:stCondLst>
                                  <p:childTnLst>
                                    <p:set>
                                      <p:cBhvr>
                                        <p:cTn id="257" dur="1" fill="hold">
                                          <p:stCondLst>
                                            <p:cond delay="0"/>
                                          </p:stCondLst>
                                        </p:cTn>
                                        <p:tgtEl>
                                          <p:spTgt spid="120"/>
                                        </p:tgtEl>
                                        <p:attrNameLst>
                                          <p:attrName>style.visibility</p:attrName>
                                        </p:attrNameLst>
                                      </p:cBhvr>
                                      <p:to>
                                        <p:strVal val="visible"/>
                                      </p:to>
                                    </p:set>
                                    <p:animEffect transition="in" filter="fade">
                                      <p:cBhvr>
                                        <p:cTn id="258" dur="1000"/>
                                        <p:tgtEl>
                                          <p:spTgt spid="120"/>
                                        </p:tgtEl>
                                      </p:cBhvr>
                                    </p:animEffect>
                                    <p:anim calcmode="lin" valueType="num">
                                      <p:cBhvr>
                                        <p:cTn id="259" dur="1000" fill="hold"/>
                                        <p:tgtEl>
                                          <p:spTgt spid="120"/>
                                        </p:tgtEl>
                                        <p:attrNameLst>
                                          <p:attrName>ppt_x</p:attrName>
                                        </p:attrNameLst>
                                      </p:cBhvr>
                                      <p:tavLst>
                                        <p:tav tm="0">
                                          <p:val>
                                            <p:strVal val="#ppt_x"/>
                                          </p:val>
                                        </p:tav>
                                        <p:tav tm="100000">
                                          <p:val>
                                            <p:strVal val="#ppt_x"/>
                                          </p:val>
                                        </p:tav>
                                      </p:tavLst>
                                    </p:anim>
                                    <p:anim calcmode="lin" valueType="num">
                                      <p:cBhvr>
                                        <p:cTn id="260" dur="1000" fill="hold"/>
                                        <p:tgtEl>
                                          <p:spTgt spid="120"/>
                                        </p:tgtEl>
                                        <p:attrNameLst>
                                          <p:attrName>ppt_y</p:attrName>
                                        </p:attrNameLst>
                                      </p:cBhvr>
                                      <p:tavLst>
                                        <p:tav tm="0">
                                          <p:val>
                                            <p:strVal val="#ppt_y+.1"/>
                                          </p:val>
                                        </p:tav>
                                        <p:tav tm="100000">
                                          <p:val>
                                            <p:strVal val="#ppt_y"/>
                                          </p:val>
                                        </p:tav>
                                      </p:tavLst>
                                    </p:anim>
                                  </p:childTnLst>
                                </p:cTn>
                              </p:par>
                            </p:childTnLst>
                          </p:cTn>
                        </p:par>
                      </p:childTnLst>
                    </p:cTn>
                  </p:par>
                  <p:par>
                    <p:cTn id="261" fill="hold">
                      <p:stCondLst>
                        <p:cond delay="indefinite"/>
                      </p:stCondLst>
                      <p:childTnLst>
                        <p:par>
                          <p:cTn id="262" fill="hold">
                            <p:stCondLst>
                              <p:cond delay="0"/>
                            </p:stCondLst>
                            <p:childTnLst>
                              <p:par>
                                <p:cTn id="263" presetID="42" presetClass="entr" presetSubtype="0" fill="hold" nodeType="clickEffect">
                                  <p:stCondLst>
                                    <p:cond delay="0"/>
                                  </p:stCondLst>
                                  <p:childTnLst>
                                    <p:set>
                                      <p:cBhvr>
                                        <p:cTn id="264" dur="1" fill="hold">
                                          <p:stCondLst>
                                            <p:cond delay="0"/>
                                          </p:stCondLst>
                                        </p:cTn>
                                        <p:tgtEl>
                                          <p:spTgt spid="19"/>
                                        </p:tgtEl>
                                        <p:attrNameLst>
                                          <p:attrName>style.visibility</p:attrName>
                                        </p:attrNameLst>
                                      </p:cBhvr>
                                      <p:to>
                                        <p:strVal val="visible"/>
                                      </p:to>
                                    </p:set>
                                    <p:animEffect transition="in" filter="fade">
                                      <p:cBhvr>
                                        <p:cTn id="265" dur="1000"/>
                                        <p:tgtEl>
                                          <p:spTgt spid="19"/>
                                        </p:tgtEl>
                                      </p:cBhvr>
                                    </p:animEffect>
                                    <p:anim calcmode="lin" valueType="num">
                                      <p:cBhvr>
                                        <p:cTn id="266" dur="1000" fill="hold"/>
                                        <p:tgtEl>
                                          <p:spTgt spid="19"/>
                                        </p:tgtEl>
                                        <p:attrNameLst>
                                          <p:attrName>ppt_x</p:attrName>
                                        </p:attrNameLst>
                                      </p:cBhvr>
                                      <p:tavLst>
                                        <p:tav tm="0">
                                          <p:val>
                                            <p:strVal val="#ppt_x"/>
                                          </p:val>
                                        </p:tav>
                                        <p:tav tm="100000">
                                          <p:val>
                                            <p:strVal val="#ppt_x"/>
                                          </p:val>
                                        </p:tav>
                                      </p:tavLst>
                                    </p:anim>
                                    <p:anim calcmode="lin" valueType="num">
                                      <p:cBhvr>
                                        <p:cTn id="26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68" fill="hold">
                      <p:stCondLst>
                        <p:cond delay="indefinite"/>
                      </p:stCondLst>
                      <p:childTnLst>
                        <p:par>
                          <p:cTn id="269" fill="hold">
                            <p:stCondLst>
                              <p:cond delay="0"/>
                            </p:stCondLst>
                            <p:childTnLst>
                              <p:par>
                                <p:cTn id="270" presetID="42" presetClass="entr" presetSubtype="0" fill="hold" grpId="0" nodeType="clickEffect">
                                  <p:stCondLst>
                                    <p:cond delay="0"/>
                                  </p:stCondLst>
                                  <p:childTnLst>
                                    <p:set>
                                      <p:cBhvr>
                                        <p:cTn id="271" dur="1" fill="hold">
                                          <p:stCondLst>
                                            <p:cond delay="0"/>
                                          </p:stCondLst>
                                        </p:cTn>
                                        <p:tgtEl>
                                          <p:spTgt spid="13337"/>
                                        </p:tgtEl>
                                        <p:attrNameLst>
                                          <p:attrName>style.visibility</p:attrName>
                                        </p:attrNameLst>
                                      </p:cBhvr>
                                      <p:to>
                                        <p:strVal val="visible"/>
                                      </p:to>
                                    </p:set>
                                    <p:animEffect transition="in" filter="fade">
                                      <p:cBhvr>
                                        <p:cTn id="272" dur="1000"/>
                                        <p:tgtEl>
                                          <p:spTgt spid="13337"/>
                                        </p:tgtEl>
                                      </p:cBhvr>
                                    </p:animEffect>
                                    <p:anim calcmode="lin" valueType="num">
                                      <p:cBhvr>
                                        <p:cTn id="273" dur="1000" fill="hold"/>
                                        <p:tgtEl>
                                          <p:spTgt spid="13337"/>
                                        </p:tgtEl>
                                        <p:attrNameLst>
                                          <p:attrName>ppt_x</p:attrName>
                                        </p:attrNameLst>
                                      </p:cBhvr>
                                      <p:tavLst>
                                        <p:tav tm="0">
                                          <p:val>
                                            <p:strVal val="#ppt_x"/>
                                          </p:val>
                                        </p:tav>
                                        <p:tav tm="100000">
                                          <p:val>
                                            <p:strVal val="#ppt_x"/>
                                          </p:val>
                                        </p:tav>
                                      </p:tavLst>
                                    </p:anim>
                                    <p:anim calcmode="lin" valueType="num">
                                      <p:cBhvr>
                                        <p:cTn id="274" dur="1000" fill="hold"/>
                                        <p:tgtEl>
                                          <p:spTgt spid="13337"/>
                                        </p:tgtEl>
                                        <p:attrNameLst>
                                          <p:attrName>ppt_y</p:attrName>
                                        </p:attrNameLst>
                                      </p:cBhvr>
                                      <p:tavLst>
                                        <p:tav tm="0">
                                          <p:val>
                                            <p:strVal val="#ppt_y+.1"/>
                                          </p:val>
                                        </p:tav>
                                        <p:tav tm="100000">
                                          <p:val>
                                            <p:strVal val="#ppt_y"/>
                                          </p:val>
                                        </p:tav>
                                      </p:tavLst>
                                    </p:anim>
                                  </p:childTnLst>
                                </p:cTn>
                              </p:par>
                            </p:childTnLst>
                          </p:cTn>
                        </p:par>
                      </p:childTnLst>
                    </p:cTn>
                  </p:par>
                  <p:par>
                    <p:cTn id="275" fill="hold">
                      <p:stCondLst>
                        <p:cond delay="indefinite"/>
                      </p:stCondLst>
                      <p:childTnLst>
                        <p:par>
                          <p:cTn id="276" fill="hold">
                            <p:stCondLst>
                              <p:cond delay="0"/>
                            </p:stCondLst>
                            <p:childTnLst>
                              <p:par>
                                <p:cTn id="277" presetID="42" presetClass="entr" presetSubtype="0" fill="hold" nodeType="clickEffect">
                                  <p:stCondLst>
                                    <p:cond delay="0"/>
                                  </p:stCondLst>
                                  <p:childTnLst>
                                    <p:set>
                                      <p:cBhvr>
                                        <p:cTn id="278" dur="1" fill="hold">
                                          <p:stCondLst>
                                            <p:cond delay="0"/>
                                          </p:stCondLst>
                                        </p:cTn>
                                        <p:tgtEl>
                                          <p:spTgt spid="129"/>
                                        </p:tgtEl>
                                        <p:attrNameLst>
                                          <p:attrName>style.visibility</p:attrName>
                                        </p:attrNameLst>
                                      </p:cBhvr>
                                      <p:to>
                                        <p:strVal val="visible"/>
                                      </p:to>
                                    </p:set>
                                    <p:animEffect transition="in" filter="fade">
                                      <p:cBhvr>
                                        <p:cTn id="279" dur="1000"/>
                                        <p:tgtEl>
                                          <p:spTgt spid="129"/>
                                        </p:tgtEl>
                                      </p:cBhvr>
                                    </p:animEffect>
                                    <p:anim calcmode="lin" valueType="num">
                                      <p:cBhvr>
                                        <p:cTn id="280" dur="1000" fill="hold"/>
                                        <p:tgtEl>
                                          <p:spTgt spid="129"/>
                                        </p:tgtEl>
                                        <p:attrNameLst>
                                          <p:attrName>ppt_x</p:attrName>
                                        </p:attrNameLst>
                                      </p:cBhvr>
                                      <p:tavLst>
                                        <p:tav tm="0">
                                          <p:val>
                                            <p:strVal val="#ppt_x"/>
                                          </p:val>
                                        </p:tav>
                                        <p:tav tm="100000">
                                          <p:val>
                                            <p:strVal val="#ppt_x"/>
                                          </p:val>
                                        </p:tav>
                                      </p:tavLst>
                                    </p:anim>
                                    <p:anim calcmode="lin" valueType="num">
                                      <p:cBhvr>
                                        <p:cTn id="281" dur="1000" fill="hold"/>
                                        <p:tgtEl>
                                          <p:spTgt spid="129"/>
                                        </p:tgtEl>
                                        <p:attrNameLst>
                                          <p:attrName>ppt_y</p:attrName>
                                        </p:attrNameLst>
                                      </p:cBhvr>
                                      <p:tavLst>
                                        <p:tav tm="0">
                                          <p:val>
                                            <p:strVal val="#ppt_y+.1"/>
                                          </p:val>
                                        </p:tav>
                                        <p:tav tm="100000">
                                          <p:val>
                                            <p:strVal val="#ppt_y"/>
                                          </p:val>
                                        </p:tav>
                                      </p:tavLst>
                                    </p:anim>
                                  </p:childTnLst>
                                </p:cTn>
                              </p:par>
                            </p:childTnLst>
                          </p:cTn>
                        </p:par>
                      </p:childTnLst>
                    </p:cTn>
                  </p:par>
                  <p:par>
                    <p:cTn id="282" fill="hold">
                      <p:stCondLst>
                        <p:cond delay="indefinite"/>
                      </p:stCondLst>
                      <p:childTnLst>
                        <p:par>
                          <p:cTn id="283" fill="hold">
                            <p:stCondLst>
                              <p:cond delay="0"/>
                            </p:stCondLst>
                            <p:childTnLst>
                              <p:par>
                                <p:cTn id="284" presetID="42" presetClass="entr" presetSubtype="0" fill="hold" nodeType="clickEffect">
                                  <p:stCondLst>
                                    <p:cond delay="0"/>
                                  </p:stCondLst>
                                  <p:childTnLst>
                                    <p:set>
                                      <p:cBhvr>
                                        <p:cTn id="285" dur="1" fill="hold">
                                          <p:stCondLst>
                                            <p:cond delay="0"/>
                                          </p:stCondLst>
                                        </p:cTn>
                                        <p:tgtEl>
                                          <p:spTgt spid="25"/>
                                        </p:tgtEl>
                                        <p:attrNameLst>
                                          <p:attrName>style.visibility</p:attrName>
                                        </p:attrNameLst>
                                      </p:cBhvr>
                                      <p:to>
                                        <p:strVal val="visible"/>
                                      </p:to>
                                    </p:set>
                                    <p:animEffect transition="in" filter="fade">
                                      <p:cBhvr>
                                        <p:cTn id="286" dur="1000"/>
                                        <p:tgtEl>
                                          <p:spTgt spid="25"/>
                                        </p:tgtEl>
                                      </p:cBhvr>
                                    </p:animEffect>
                                    <p:anim calcmode="lin" valueType="num">
                                      <p:cBhvr>
                                        <p:cTn id="287" dur="1000" fill="hold"/>
                                        <p:tgtEl>
                                          <p:spTgt spid="25"/>
                                        </p:tgtEl>
                                        <p:attrNameLst>
                                          <p:attrName>ppt_x</p:attrName>
                                        </p:attrNameLst>
                                      </p:cBhvr>
                                      <p:tavLst>
                                        <p:tav tm="0">
                                          <p:val>
                                            <p:strVal val="#ppt_x"/>
                                          </p:val>
                                        </p:tav>
                                        <p:tav tm="100000">
                                          <p:val>
                                            <p:strVal val="#ppt_x"/>
                                          </p:val>
                                        </p:tav>
                                      </p:tavLst>
                                    </p:anim>
                                    <p:anim calcmode="lin" valueType="num">
                                      <p:cBhvr>
                                        <p:cTn id="28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9" fill="hold">
                      <p:stCondLst>
                        <p:cond delay="indefinite"/>
                      </p:stCondLst>
                      <p:childTnLst>
                        <p:par>
                          <p:cTn id="290" fill="hold">
                            <p:stCondLst>
                              <p:cond delay="0"/>
                            </p:stCondLst>
                            <p:childTnLst>
                              <p:par>
                                <p:cTn id="291" presetID="42" presetClass="entr" presetSubtype="0" fill="hold" nodeType="clickEffect">
                                  <p:stCondLst>
                                    <p:cond delay="0"/>
                                  </p:stCondLst>
                                  <p:childTnLst>
                                    <p:set>
                                      <p:cBhvr>
                                        <p:cTn id="292" dur="1" fill="hold">
                                          <p:stCondLst>
                                            <p:cond delay="0"/>
                                          </p:stCondLst>
                                        </p:cTn>
                                        <p:tgtEl>
                                          <p:spTgt spid="131"/>
                                        </p:tgtEl>
                                        <p:attrNameLst>
                                          <p:attrName>style.visibility</p:attrName>
                                        </p:attrNameLst>
                                      </p:cBhvr>
                                      <p:to>
                                        <p:strVal val="visible"/>
                                      </p:to>
                                    </p:set>
                                    <p:animEffect transition="in" filter="fade">
                                      <p:cBhvr>
                                        <p:cTn id="293" dur="1000"/>
                                        <p:tgtEl>
                                          <p:spTgt spid="131"/>
                                        </p:tgtEl>
                                      </p:cBhvr>
                                    </p:animEffect>
                                    <p:anim calcmode="lin" valueType="num">
                                      <p:cBhvr>
                                        <p:cTn id="294" dur="1000" fill="hold"/>
                                        <p:tgtEl>
                                          <p:spTgt spid="131"/>
                                        </p:tgtEl>
                                        <p:attrNameLst>
                                          <p:attrName>ppt_x</p:attrName>
                                        </p:attrNameLst>
                                      </p:cBhvr>
                                      <p:tavLst>
                                        <p:tav tm="0">
                                          <p:val>
                                            <p:strVal val="#ppt_x"/>
                                          </p:val>
                                        </p:tav>
                                        <p:tav tm="100000">
                                          <p:val>
                                            <p:strVal val="#ppt_x"/>
                                          </p:val>
                                        </p:tav>
                                      </p:tavLst>
                                    </p:anim>
                                    <p:anim calcmode="lin" valueType="num">
                                      <p:cBhvr>
                                        <p:cTn id="295" dur="1000" fill="hold"/>
                                        <p:tgtEl>
                                          <p:spTgt spid="131"/>
                                        </p:tgtEl>
                                        <p:attrNameLst>
                                          <p:attrName>ppt_y</p:attrName>
                                        </p:attrNameLst>
                                      </p:cBhvr>
                                      <p:tavLst>
                                        <p:tav tm="0">
                                          <p:val>
                                            <p:strVal val="#ppt_y+.1"/>
                                          </p:val>
                                        </p:tav>
                                        <p:tav tm="100000">
                                          <p:val>
                                            <p:strVal val="#ppt_y"/>
                                          </p:val>
                                        </p:tav>
                                      </p:tavLst>
                                    </p:anim>
                                  </p:childTnLst>
                                </p:cTn>
                              </p:par>
                            </p:childTnLst>
                          </p:cTn>
                        </p:par>
                      </p:childTnLst>
                    </p:cTn>
                  </p:par>
                  <p:par>
                    <p:cTn id="296" fill="hold">
                      <p:stCondLst>
                        <p:cond delay="indefinite"/>
                      </p:stCondLst>
                      <p:childTnLst>
                        <p:par>
                          <p:cTn id="297" fill="hold">
                            <p:stCondLst>
                              <p:cond delay="0"/>
                            </p:stCondLst>
                            <p:childTnLst>
                              <p:par>
                                <p:cTn id="298" presetID="42" presetClass="entr" presetSubtype="0" fill="hold" nodeType="clickEffect">
                                  <p:stCondLst>
                                    <p:cond delay="0"/>
                                  </p:stCondLst>
                                  <p:childTnLst>
                                    <p:set>
                                      <p:cBhvr>
                                        <p:cTn id="299" dur="1" fill="hold">
                                          <p:stCondLst>
                                            <p:cond delay="0"/>
                                          </p:stCondLst>
                                        </p:cTn>
                                        <p:tgtEl>
                                          <p:spTgt spid="140"/>
                                        </p:tgtEl>
                                        <p:attrNameLst>
                                          <p:attrName>style.visibility</p:attrName>
                                        </p:attrNameLst>
                                      </p:cBhvr>
                                      <p:to>
                                        <p:strVal val="visible"/>
                                      </p:to>
                                    </p:set>
                                    <p:animEffect transition="in" filter="fade">
                                      <p:cBhvr>
                                        <p:cTn id="300" dur="1000"/>
                                        <p:tgtEl>
                                          <p:spTgt spid="140"/>
                                        </p:tgtEl>
                                      </p:cBhvr>
                                    </p:animEffect>
                                    <p:anim calcmode="lin" valueType="num">
                                      <p:cBhvr>
                                        <p:cTn id="301" dur="1000" fill="hold"/>
                                        <p:tgtEl>
                                          <p:spTgt spid="140"/>
                                        </p:tgtEl>
                                        <p:attrNameLst>
                                          <p:attrName>ppt_x</p:attrName>
                                        </p:attrNameLst>
                                      </p:cBhvr>
                                      <p:tavLst>
                                        <p:tav tm="0">
                                          <p:val>
                                            <p:strVal val="#ppt_x"/>
                                          </p:val>
                                        </p:tav>
                                        <p:tav tm="100000">
                                          <p:val>
                                            <p:strVal val="#ppt_x"/>
                                          </p:val>
                                        </p:tav>
                                      </p:tavLst>
                                    </p:anim>
                                    <p:anim calcmode="lin" valueType="num">
                                      <p:cBhvr>
                                        <p:cTn id="302" dur="1000" fill="hold"/>
                                        <p:tgtEl>
                                          <p:spTgt spid="140"/>
                                        </p:tgtEl>
                                        <p:attrNameLst>
                                          <p:attrName>ppt_y</p:attrName>
                                        </p:attrNameLst>
                                      </p:cBhvr>
                                      <p:tavLst>
                                        <p:tav tm="0">
                                          <p:val>
                                            <p:strVal val="#ppt_y+.1"/>
                                          </p:val>
                                        </p:tav>
                                        <p:tav tm="100000">
                                          <p:val>
                                            <p:strVal val="#ppt_y"/>
                                          </p:val>
                                        </p:tav>
                                      </p:tavLst>
                                    </p:anim>
                                  </p:childTnLst>
                                </p:cTn>
                              </p:par>
                            </p:childTnLst>
                          </p:cTn>
                        </p:par>
                      </p:childTnLst>
                    </p:cTn>
                  </p:par>
                  <p:par>
                    <p:cTn id="303" fill="hold">
                      <p:stCondLst>
                        <p:cond delay="indefinite"/>
                      </p:stCondLst>
                      <p:childTnLst>
                        <p:par>
                          <p:cTn id="304" fill="hold">
                            <p:stCondLst>
                              <p:cond delay="0"/>
                            </p:stCondLst>
                            <p:childTnLst>
                              <p:par>
                                <p:cTn id="305" presetID="42" presetClass="entr" presetSubtype="0" fill="hold" nodeType="clickEffect">
                                  <p:stCondLst>
                                    <p:cond delay="0"/>
                                  </p:stCondLst>
                                  <p:childTnLst>
                                    <p:set>
                                      <p:cBhvr>
                                        <p:cTn id="306" dur="1" fill="hold">
                                          <p:stCondLst>
                                            <p:cond delay="0"/>
                                          </p:stCondLst>
                                        </p:cTn>
                                        <p:tgtEl>
                                          <p:spTgt spid="21"/>
                                        </p:tgtEl>
                                        <p:attrNameLst>
                                          <p:attrName>style.visibility</p:attrName>
                                        </p:attrNameLst>
                                      </p:cBhvr>
                                      <p:to>
                                        <p:strVal val="visible"/>
                                      </p:to>
                                    </p:set>
                                    <p:animEffect transition="in" filter="fade">
                                      <p:cBhvr>
                                        <p:cTn id="307" dur="1000"/>
                                        <p:tgtEl>
                                          <p:spTgt spid="21"/>
                                        </p:tgtEl>
                                      </p:cBhvr>
                                    </p:animEffect>
                                    <p:anim calcmode="lin" valueType="num">
                                      <p:cBhvr>
                                        <p:cTn id="308" dur="1000" fill="hold"/>
                                        <p:tgtEl>
                                          <p:spTgt spid="21"/>
                                        </p:tgtEl>
                                        <p:attrNameLst>
                                          <p:attrName>ppt_x</p:attrName>
                                        </p:attrNameLst>
                                      </p:cBhvr>
                                      <p:tavLst>
                                        <p:tav tm="0">
                                          <p:val>
                                            <p:strVal val="#ppt_x"/>
                                          </p:val>
                                        </p:tav>
                                        <p:tav tm="100000">
                                          <p:val>
                                            <p:strVal val="#ppt_x"/>
                                          </p:val>
                                        </p:tav>
                                      </p:tavLst>
                                    </p:anim>
                                    <p:anim calcmode="lin" valueType="num">
                                      <p:cBhvr>
                                        <p:cTn id="30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0" fill="hold">
                      <p:stCondLst>
                        <p:cond delay="indefinite"/>
                      </p:stCondLst>
                      <p:childTnLst>
                        <p:par>
                          <p:cTn id="311" fill="hold">
                            <p:stCondLst>
                              <p:cond delay="0"/>
                            </p:stCondLst>
                            <p:childTnLst>
                              <p:par>
                                <p:cTn id="312" presetID="42" presetClass="entr" presetSubtype="0" fill="hold" nodeType="clickEffect">
                                  <p:stCondLst>
                                    <p:cond delay="0"/>
                                  </p:stCondLst>
                                  <p:childTnLst>
                                    <p:set>
                                      <p:cBhvr>
                                        <p:cTn id="313" dur="1" fill="hold">
                                          <p:stCondLst>
                                            <p:cond delay="0"/>
                                          </p:stCondLst>
                                        </p:cTn>
                                        <p:tgtEl>
                                          <p:spTgt spid="143"/>
                                        </p:tgtEl>
                                        <p:attrNameLst>
                                          <p:attrName>style.visibility</p:attrName>
                                        </p:attrNameLst>
                                      </p:cBhvr>
                                      <p:to>
                                        <p:strVal val="visible"/>
                                      </p:to>
                                    </p:set>
                                    <p:animEffect transition="in" filter="fade">
                                      <p:cBhvr>
                                        <p:cTn id="314" dur="1000"/>
                                        <p:tgtEl>
                                          <p:spTgt spid="143"/>
                                        </p:tgtEl>
                                      </p:cBhvr>
                                    </p:animEffect>
                                    <p:anim calcmode="lin" valueType="num">
                                      <p:cBhvr>
                                        <p:cTn id="315" dur="1000" fill="hold"/>
                                        <p:tgtEl>
                                          <p:spTgt spid="143"/>
                                        </p:tgtEl>
                                        <p:attrNameLst>
                                          <p:attrName>ppt_x</p:attrName>
                                        </p:attrNameLst>
                                      </p:cBhvr>
                                      <p:tavLst>
                                        <p:tav tm="0">
                                          <p:val>
                                            <p:strVal val="#ppt_x"/>
                                          </p:val>
                                        </p:tav>
                                        <p:tav tm="100000">
                                          <p:val>
                                            <p:strVal val="#ppt_x"/>
                                          </p:val>
                                        </p:tav>
                                      </p:tavLst>
                                    </p:anim>
                                    <p:anim calcmode="lin" valueType="num">
                                      <p:cBhvr>
                                        <p:cTn id="316" dur="1000" fill="hold"/>
                                        <p:tgtEl>
                                          <p:spTgt spid="143"/>
                                        </p:tgtEl>
                                        <p:attrNameLst>
                                          <p:attrName>ppt_y</p:attrName>
                                        </p:attrNameLst>
                                      </p:cBhvr>
                                      <p:tavLst>
                                        <p:tav tm="0">
                                          <p:val>
                                            <p:strVal val="#ppt_y+.1"/>
                                          </p:val>
                                        </p:tav>
                                        <p:tav tm="100000">
                                          <p:val>
                                            <p:strVal val="#ppt_y"/>
                                          </p:val>
                                        </p:tav>
                                      </p:tavLst>
                                    </p:anim>
                                  </p:childTnLst>
                                </p:cTn>
                              </p:par>
                            </p:childTnLst>
                          </p:cTn>
                        </p:par>
                      </p:childTnLst>
                    </p:cTn>
                  </p:par>
                  <p:par>
                    <p:cTn id="317" fill="hold">
                      <p:stCondLst>
                        <p:cond delay="indefinite"/>
                      </p:stCondLst>
                      <p:childTnLst>
                        <p:par>
                          <p:cTn id="318" fill="hold">
                            <p:stCondLst>
                              <p:cond delay="0"/>
                            </p:stCondLst>
                            <p:childTnLst>
                              <p:par>
                                <p:cTn id="319" presetID="42" presetClass="entr" presetSubtype="0" fill="hold" nodeType="clickEffect">
                                  <p:stCondLst>
                                    <p:cond delay="0"/>
                                  </p:stCondLst>
                                  <p:childTnLst>
                                    <p:set>
                                      <p:cBhvr>
                                        <p:cTn id="320" dur="1" fill="hold">
                                          <p:stCondLst>
                                            <p:cond delay="0"/>
                                          </p:stCondLst>
                                        </p:cTn>
                                        <p:tgtEl>
                                          <p:spTgt spid="196"/>
                                        </p:tgtEl>
                                        <p:attrNameLst>
                                          <p:attrName>style.visibility</p:attrName>
                                        </p:attrNameLst>
                                      </p:cBhvr>
                                      <p:to>
                                        <p:strVal val="visible"/>
                                      </p:to>
                                    </p:set>
                                    <p:animEffect transition="in" filter="fade">
                                      <p:cBhvr>
                                        <p:cTn id="321" dur="1000"/>
                                        <p:tgtEl>
                                          <p:spTgt spid="196"/>
                                        </p:tgtEl>
                                      </p:cBhvr>
                                    </p:animEffect>
                                    <p:anim calcmode="lin" valueType="num">
                                      <p:cBhvr>
                                        <p:cTn id="322" dur="1000" fill="hold"/>
                                        <p:tgtEl>
                                          <p:spTgt spid="196"/>
                                        </p:tgtEl>
                                        <p:attrNameLst>
                                          <p:attrName>ppt_x</p:attrName>
                                        </p:attrNameLst>
                                      </p:cBhvr>
                                      <p:tavLst>
                                        <p:tav tm="0">
                                          <p:val>
                                            <p:strVal val="#ppt_x"/>
                                          </p:val>
                                        </p:tav>
                                        <p:tav tm="100000">
                                          <p:val>
                                            <p:strVal val="#ppt_x"/>
                                          </p:val>
                                        </p:tav>
                                      </p:tavLst>
                                    </p:anim>
                                    <p:anim calcmode="lin" valueType="num">
                                      <p:cBhvr>
                                        <p:cTn id="323" dur="1000" fill="hold"/>
                                        <p:tgtEl>
                                          <p:spTgt spid="196"/>
                                        </p:tgtEl>
                                        <p:attrNameLst>
                                          <p:attrName>ppt_y</p:attrName>
                                        </p:attrNameLst>
                                      </p:cBhvr>
                                      <p:tavLst>
                                        <p:tav tm="0">
                                          <p:val>
                                            <p:strVal val="#ppt_y+.1"/>
                                          </p:val>
                                        </p:tav>
                                        <p:tav tm="100000">
                                          <p:val>
                                            <p:strVal val="#ppt_y"/>
                                          </p:val>
                                        </p:tav>
                                      </p:tavLst>
                                    </p:anim>
                                  </p:childTnLst>
                                </p:cTn>
                              </p:par>
                            </p:childTnLst>
                          </p:cTn>
                        </p:par>
                      </p:childTnLst>
                    </p:cTn>
                  </p:par>
                  <p:par>
                    <p:cTn id="324" fill="hold">
                      <p:stCondLst>
                        <p:cond delay="indefinite"/>
                      </p:stCondLst>
                      <p:childTnLst>
                        <p:par>
                          <p:cTn id="325" fill="hold">
                            <p:stCondLst>
                              <p:cond delay="0"/>
                            </p:stCondLst>
                            <p:childTnLst>
                              <p:par>
                                <p:cTn id="326" presetID="42" presetClass="entr" presetSubtype="0" fill="hold" nodeType="clickEffect">
                                  <p:stCondLst>
                                    <p:cond delay="0"/>
                                  </p:stCondLst>
                                  <p:childTnLst>
                                    <p:set>
                                      <p:cBhvr>
                                        <p:cTn id="327" dur="1" fill="hold">
                                          <p:stCondLst>
                                            <p:cond delay="0"/>
                                          </p:stCondLst>
                                        </p:cTn>
                                        <p:tgtEl>
                                          <p:spTgt spid="134"/>
                                        </p:tgtEl>
                                        <p:attrNameLst>
                                          <p:attrName>style.visibility</p:attrName>
                                        </p:attrNameLst>
                                      </p:cBhvr>
                                      <p:to>
                                        <p:strVal val="visible"/>
                                      </p:to>
                                    </p:set>
                                    <p:animEffect transition="in" filter="fade">
                                      <p:cBhvr>
                                        <p:cTn id="328" dur="1000"/>
                                        <p:tgtEl>
                                          <p:spTgt spid="134"/>
                                        </p:tgtEl>
                                      </p:cBhvr>
                                    </p:animEffect>
                                    <p:anim calcmode="lin" valueType="num">
                                      <p:cBhvr>
                                        <p:cTn id="329" dur="1000" fill="hold"/>
                                        <p:tgtEl>
                                          <p:spTgt spid="134"/>
                                        </p:tgtEl>
                                        <p:attrNameLst>
                                          <p:attrName>ppt_x</p:attrName>
                                        </p:attrNameLst>
                                      </p:cBhvr>
                                      <p:tavLst>
                                        <p:tav tm="0">
                                          <p:val>
                                            <p:strVal val="#ppt_x"/>
                                          </p:val>
                                        </p:tav>
                                        <p:tav tm="100000">
                                          <p:val>
                                            <p:strVal val="#ppt_x"/>
                                          </p:val>
                                        </p:tav>
                                      </p:tavLst>
                                    </p:anim>
                                    <p:anim calcmode="lin" valueType="num">
                                      <p:cBhvr>
                                        <p:cTn id="330" dur="1000" fill="hold"/>
                                        <p:tgtEl>
                                          <p:spTgt spid="134"/>
                                        </p:tgtEl>
                                        <p:attrNameLst>
                                          <p:attrName>ppt_y</p:attrName>
                                        </p:attrNameLst>
                                      </p:cBhvr>
                                      <p:tavLst>
                                        <p:tav tm="0">
                                          <p:val>
                                            <p:strVal val="#ppt_y+.1"/>
                                          </p:val>
                                        </p:tav>
                                        <p:tav tm="100000">
                                          <p:val>
                                            <p:strVal val="#ppt_y"/>
                                          </p:val>
                                        </p:tav>
                                      </p:tavLst>
                                    </p:anim>
                                  </p:childTnLst>
                                </p:cTn>
                              </p:par>
                            </p:childTnLst>
                          </p:cTn>
                        </p:par>
                      </p:childTnLst>
                    </p:cTn>
                  </p:par>
                  <p:par>
                    <p:cTn id="331" fill="hold">
                      <p:stCondLst>
                        <p:cond delay="indefinite"/>
                      </p:stCondLst>
                      <p:childTnLst>
                        <p:par>
                          <p:cTn id="332" fill="hold">
                            <p:stCondLst>
                              <p:cond delay="0"/>
                            </p:stCondLst>
                            <p:childTnLst>
                              <p:par>
                                <p:cTn id="333" presetID="42" presetClass="entr" presetSubtype="0" fill="hold" nodeType="clickEffect">
                                  <p:stCondLst>
                                    <p:cond delay="0"/>
                                  </p:stCondLst>
                                  <p:childTnLst>
                                    <p:set>
                                      <p:cBhvr>
                                        <p:cTn id="334" dur="1" fill="hold">
                                          <p:stCondLst>
                                            <p:cond delay="0"/>
                                          </p:stCondLst>
                                        </p:cTn>
                                        <p:tgtEl>
                                          <p:spTgt spid="137"/>
                                        </p:tgtEl>
                                        <p:attrNameLst>
                                          <p:attrName>style.visibility</p:attrName>
                                        </p:attrNameLst>
                                      </p:cBhvr>
                                      <p:to>
                                        <p:strVal val="visible"/>
                                      </p:to>
                                    </p:set>
                                    <p:animEffect transition="in" filter="fade">
                                      <p:cBhvr>
                                        <p:cTn id="335" dur="1000"/>
                                        <p:tgtEl>
                                          <p:spTgt spid="137"/>
                                        </p:tgtEl>
                                      </p:cBhvr>
                                    </p:animEffect>
                                    <p:anim calcmode="lin" valueType="num">
                                      <p:cBhvr>
                                        <p:cTn id="336" dur="1000" fill="hold"/>
                                        <p:tgtEl>
                                          <p:spTgt spid="137"/>
                                        </p:tgtEl>
                                        <p:attrNameLst>
                                          <p:attrName>ppt_x</p:attrName>
                                        </p:attrNameLst>
                                      </p:cBhvr>
                                      <p:tavLst>
                                        <p:tav tm="0">
                                          <p:val>
                                            <p:strVal val="#ppt_x"/>
                                          </p:val>
                                        </p:tav>
                                        <p:tav tm="100000">
                                          <p:val>
                                            <p:strVal val="#ppt_x"/>
                                          </p:val>
                                        </p:tav>
                                      </p:tavLst>
                                    </p:anim>
                                    <p:anim calcmode="lin" valueType="num">
                                      <p:cBhvr>
                                        <p:cTn id="337" dur="1000" fill="hold"/>
                                        <p:tgtEl>
                                          <p:spTgt spid="137"/>
                                        </p:tgtEl>
                                        <p:attrNameLst>
                                          <p:attrName>ppt_y</p:attrName>
                                        </p:attrNameLst>
                                      </p:cBhvr>
                                      <p:tavLst>
                                        <p:tav tm="0">
                                          <p:val>
                                            <p:strVal val="#ppt_y+.1"/>
                                          </p:val>
                                        </p:tav>
                                        <p:tav tm="100000">
                                          <p:val>
                                            <p:strVal val="#ppt_y"/>
                                          </p:val>
                                        </p:tav>
                                      </p:tavLst>
                                    </p:anim>
                                  </p:childTnLst>
                                </p:cTn>
                              </p:par>
                            </p:childTnLst>
                          </p:cTn>
                        </p:par>
                      </p:childTnLst>
                    </p:cTn>
                  </p:par>
                  <p:par>
                    <p:cTn id="338" fill="hold">
                      <p:stCondLst>
                        <p:cond delay="indefinite"/>
                      </p:stCondLst>
                      <p:childTnLst>
                        <p:par>
                          <p:cTn id="339" fill="hold">
                            <p:stCondLst>
                              <p:cond delay="0"/>
                            </p:stCondLst>
                            <p:childTnLst>
                              <p:par>
                                <p:cTn id="340" presetID="42" presetClass="entr" presetSubtype="0" fill="hold" grpId="0" nodeType="clickEffect">
                                  <p:stCondLst>
                                    <p:cond delay="0"/>
                                  </p:stCondLst>
                                  <p:childTnLst>
                                    <p:set>
                                      <p:cBhvr>
                                        <p:cTn id="341" dur="1" fill="hold">
                                          <p:stCondLst>
                                            <p:cond delay="0"/>
                                          </p:stCondLst>
                                        </p:cTn>
                                        <p:tgtEl>
                                          <p:spTgt spid="13343"/>
                                        </p:tgtEl>
                                        <p:attrNameLst>
                                          <p:attrName>style.visibility</p:attrName>
                                        </p:attrNameLst>
                                      </p:cBhvr>
                                      <p:to>
                                        <p:strVal val="visible"/>
                                      </p:to>
                                    </p:set>
                                    <p:animEffect transition="in" filter="fade">
                                      <p:cBhvr>
                                        <p:cTn id="342" dur="1000"/>
                                        <p:tgtEl>
                                          <p:spTgt spid="13343"/>
                                        </p:tgtEl>
                                      </p:cBhvr>
                                    </p:animEffect>
                                    <p:anim calcmode="lin" valueType="num">
                                      <p:cBhvr>
                                        <p:cTn id="343" dur="1000" fill="hold"/>
                                        <p:tgtEl>
                                          <p:spTgt spid="13343"/>
                                        </p:tgtEl>
                                        <p:attrNameLst>
                                          <p:attrName>ppt_x</p:attrName>
                                        </p:attrNameLst>
                                      </p:cBhvr>
                                      <p:tavLst>
                                        <p:tav tm="0">
                                          <p:val>
                                            <p:strVal val="#ppt_x"/>
                                          </p:val>
                                        </p:tav>
                                        <p:tav tm="100000">
                                          <p:val>
                                            <p:strVal val="#ppt_x"/>
                                          </p:val>
                                        </p:tav>
                                      </p:tavLst>
                                    </p:anim>
                                    <p:anim calcmode="lin" valueType="num">
                                      <p:cBhvr>
                                        <p:cTn id="344" dur="1000" fill="hold"/>
                                        <p:tgtEl>
                                          <p:spTgt spid="13343"/>
                                        </p:tgtEl>
                                        <p:attrNameLst>
                                          <p:attrName>ppt_y</p:attrName>
                                        </p:attrNameLst>
                                      </p:cBhvr>
                                      <p:tavLst>
                                        <p:tav tm="0">
                                          <p:val>
                                            <p:strVal val="#ppt_y+.1"/>
                                          </p:val>
                                        </p:tav>
                                        <p:tav tm="100000">
                                          <p:val>
                                            <p:strVal val="#ppt_y"/>
                                          </p:val>
                                        </p:tav>
                                      </p:tavLst>
                                    </p:anim>
                                  </p:childTnLst>
                                </p:cTn>
                              </p:par>
                            </p:childTnLst>
                          </p:cTn>
                        </p:par>
                      </p:childTnLst>
                    </p:cTn>
                  </p:par>
                  <p:par>
                    <p:cTn id="345" fill="hold">
                      <p:stCondLst>
                        <p:cond delay="indefinite"/>
                      </p:stCondLst>
                      <p:childTnLst>
                        <p:par>
                          <p:cTn id="346" fill="hold">
                            <p:stCondLst>
                              <p:cond delay="0"/>
                            </p:stCondLst>
                            <p:childTnLst>
                              <p:par>
                                <p:cTn id="347" presetID="42" presetClass="entr" presetSubtype="0" fill="hold" grpId="0" nodeType="clickEffect">
                                  <p:stCondLst>
                                    <p:cond delay="0"/>
                                  </p:stCondLst>
                                  <p:childTnLst>
                                    <p:set>
                                      <p:cBhvr>
                                        <p:cTn id="348" dur="1" fill="hold">
                                          <p:stCondLst>
                                            <p:cond delay="0"/>
                                          </p:stCondLst>
                                        </p:cTn>
                                        <p:tgtEl>
                                          <p:spTgt spid="13341"/>
                                        </p:tgtEl>
                                        <p:attrNameLst>
                                          <p:attrName>style.visibility</p:attrName>
                                        </p:attrNameLst>
                                      </p:cBhvr>
                                      <p:to>
                                        <p:strVal val="visible"/>
                                      </p:to>
                                    </p:set>
                                    <p:animEffect transition="in" filter="fade">
                                      <p:cBhvr>
                                        <p:cTn id="349" dur="1000"/>
                                        <p:tgtEl>
                                          <p:spTgt spid="13341"/>
                                        </p:tgtEl>
                                      </p:cBhvr>
                                    </p:animEffect>
                                    <p:anim calcmode="lin" valueType="num">
                                      <p:cBhvr>
                                        <p:cTn id="350" dur="1000" fill="hold"/>
                                        <p:tgtEl>
                                          <p:spTgt spid="13341"/>
                                        </p:tgtEl>
                                        <p:attrNameLst>
                                          <p:attrName>ppt_x</p:attrName>
                                        </p:attrNameLst>
                                      </p:cBhvr>
                                      <p:tavLst>
                                        <p:tav tm="0">
                                          <p:val>
                                            <p:strVal val="#ppt_x"/>
                                          </p:val>
                                        </p:tav>
                                        <p:tav tm="100000">
                                          <p:val>
                                            <p:strVal val="#ppt_x"/>
                                          </p:val>
                                        </p:tav>
                                      </p:tavLst>
                                    </p:anim>
                                    <p:anim calcmode="lin" valueType="num">
                                      <p:cBhvr>
                                        <p:cTn id="351" dur="1000" fill="hold"/>
                                        <p:tgtEl>
                                          <p:spTgt spid="13341"/>
                                        </p:tgtEl>
                                        <p:attrNameLst>
                                          <p:attrName>ppt_y</p:attrName>
                                        </p:attrNameLst>
                                      </p:cBhvr>
                                      <p:tavLst>
                                        <p:tav tm="0">
                                          <p:val>
                                            <p:strVal val="#ppt_y+.1"/>
                                          </p:val>
                                        </p:tav>
                                        <p:tav tm="100000">
                                          <p:val>
                                            <p:strVal val="#ppt_y"/>
                                          </p:val>
                                        </p:tav>
                                      </p:tavLst>
                                    </p:anim>
                                  </p:childTnLst>
                                </p:cTn>
                              </p:par>
                            </p:childTnLst>
                          </p:cTn>
                        </p:par>
                      </p:childTnLst>
                    </p:cTn>
                  </p:par>
                  <p:par>
                    <p:cTn id="352" fill="hold">
                      <p:stCondLst>
                        <p:cond delay="indefinite"/>
                      </p:stCondLst>
                      <p:childTnLst>
                        <p:par>
                          <p:cTn id="353" fill="hold">
                            <p:stCondLst>
                              <p:cond delay="0"/>
                            </p:stCondLst>
                            <p:childTnLst>
                              <p:par>
                                <p:cTn id="354" presetID="42" presetClass="entr" presetSubtype="0" fill="hold" grpId="0" nodeType="clickEffect">
                                  <p:stCondLst>
                                    <p:cond delay="0"/>
                                  </p:stCondLst>
                                  <p:childTnLst>
                                    <p:set>
                                      <p:cBhvr>
                                        <p:cTn id="355" dur="1" fill="hold">
                                          <p:stCondLst>
                                            <p:cond delay="0"/>
                                          </p:stCondLst>
                                        </p:cTn>
                                        <p:tgtEl>
                                          <p:spTgt spid="13347"/>
                                        </p:tgtEl>
                                        <p:attrNameLst>
                                          <p:attrName>style.visibility</p:attrName>
                                        </p:attrNameLst>
                                      </p:cBhvr>
                                      <p:to>
                                        <p:strVal val="visible"/>
                                      </p:to>
                                    </p:set>
                                    <p:animEffect transition="in" filter="fade">
                                      <p:cBhvr>
                                        <p:cTn id="356" dur="1000"/>
                                        <p:tgtEl>
                                          <p:spTgt spid="13347"/>
                                        </p:tgtEl>
                                      </p:cBhvr>
                                    </p:animEffect>
                                    <p:anim calcmode="lin" valueType="num">
                                      <p:cBhvr>
                                        <p:cTn id="357" dur="1000" fill="hold"/>
                                        <p:tgtEl>
                                          <p:spTgt spid="13347"/>
                                        </p:tgtEl>
                                        <p:attrNameLst>
                                          <p:attrName>ppt_x</p:attrName>
                                        </p:attrNameLst>
                                      </p:cBhvr>
                                      <p:tavLst>
                                        <p:tav tm="0">
                                          <p:val>
                                            <p:strVal val="#ppt_x"/>
                                          </p:val>
                                        </p:tav>
                                        <p:tav tm="100000">
                                          <p:val>
                                            <p:strVal val="#ppt_x"/>
                                          </p:val>
                                        </p:tav>
                                      </p:tavLst>
                                    </p:anim>
                                    <p:anim calcmode="lin" valueType="num">
                                      <p:cBhvr>
                                        <p:cTn id="358" dur="1000" fill="hold"/>
                                        <p:tgtEl>
                                          <p:spTgt spid="13347"/>
                                        </p:tgtEl>
                                        <p:attrNameLst>
                                          <p:attrName>ppt_y</p:attrName>
                                        </p:attrNameLst>
                                      </p:cBhvr>
                                      <p:tavLst>
                                        <p:tav tm="0">
                                          <p:val>
                                            <p:strVal val="#ppt_y+.1"/>
                                          </p:val>
                                        </p:tav>
                                        <p:tav tm="100000">
                                          <p:val>
                                            <p:strVal val="#ppt_y"/>
                                          </p:val>
                                        </p:tav>
                                      </p:tavLst>
                                    </p:anim>
                                  </p:childTnLst>
                                </p:cTn>
                              </p:par>
                            </p:childTnLst>
                          </p:cTn>
                        </p:par>
                      </p:childTnLst>
                    </p:cTn>
                  </p:par>
                  <p:par>
                    <p:cTn id="359" fill="hold">
                      <p:stCondLst>
                        <p:cond delay="indefinite"/>
                      </p:stCondLst>
                      <p:childTnLst>
                        <p:par>
                          <p:cTn id="360" fill="hold">
                            <p:stCondLst>
                              <p:cond delay="0"/>
                            </p:stCondLst>
                            <p:childTnLst>
                              <p:par>
                                <p:cTn id="361" presetID="42" presetClass="entr" presetSubtype="0" fill="hold" grpId="0" nodeType="clickEffect">
                                  <p:stCondLst>
                                    <p:cond delay="0"/>
                                  </p:stCondLst>
                                  <p:childTnLst>
                                    <p:set>
                                      <p:cBhvr>
                                        <p:cTn id="362" dur="1" fill="hold">
                                          <p:stCondLst>
                                            <p:cond delay="0"/>
                                          </p:stCondLst>
                                        </p:cTn>
                                        <p:tgtEl>
                                          <p:spTgt spid="65"/>
                                        </p:tgtEl>
                                        <p:attrNameLst>
                                          <p:attrName>style.visibility</p:attrName>
                                        </p:attrNameLst>
                                      </p:cBhvr>
                                      <p:to>
                                        <p:strVal val="visible"/>
                                      </p:to>
                                    </p:set>
                                    <p:animEffect transition="in" filter="fade">
                                      <p:cBhvr>
                                        <p:cTn id="363" dur="1000"/>
                                        <p:tgtEl>
                                          <p:spTgt spid="65"/>
                                        </p:tgtEl>
                                      </p:cBhvr>
                                    </p:animEffect>
                                    <p:anim calcmode="lin" valueType="num">
                                      <p:cBhvr>
                                        <p:cTn id="364" dur="1000" fill="hold"/>
                                        <p:tgtEl>
                                          <p:spTgt spid="65"/>
                                        </p:tgtEl>
                                        <p:attrNameLst>
                                          <p:attrName>ppt_x</p:attrName>
                                        </p:attrNameLst>
                                      </p:cBhvr>
                                      <p:tavLst>
                                        <p:tav tm="0">
                                          <p:val>
                                            <p:strVal val="#ppt_x"/>
                                          </p:val>
                                        </p:tav>
                                        <p:tav tm="100000">
                                          <p:val>
                                            <p:strVal val="#ppt_x"/>
                                          </p:val>
                                        </p:tav>
                                      </p:tavLst>
                                    </p:anim>
                                    <p:anim calcmode="lin" valueType="num">
                                      <p:cBhvr>
                                        <p:cTn id="365"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1" grpId="0"/>
      <p:bldP spid="13322" grpId="0"/>
      <p:bldP spid="13323" grpId="0"/>
      <p:bldP spid="13324" grpId="0"/>
      <p:bldP spid="13325" grpId="0"/>
      <p:bldP spid="13326" grpId="0"/>
      <p:bldP spid="13329" grpId="0" animBg="1"/>
      <p:bldP spid="13330" grpId="0" animBg="1"/>
      <p:bldP spid="13331" grpId="0" animBg="1"/>
      <p:bldP spid="13332" grpId="0" animBg="1"/>
      <p:bldP spid="13333" grpId="0" animBg="1"/>
      <p:bldP spid="13334" grpId="0" animBg="1"/>
      <p:bldP spid="13335" grpId="0" animBg="1"/>
      <p:bldP spid="13336" grpId="0" animBg="1"/>
      <p:bldP spid="13337" grpId="0" animBg="1"/>
      <p:bldP spid="13338" grpId="0" animBg="1"/>
      <p:bldP spid="13341" grpId="0" animBg="1"/>
      <p:bldP spid="13343" grpId="0" animBg="1"/>
      <p:bldP spid="13346" grpId="0" animBg="1"/>
      <p:bldP spid="13347" grpId="0" animBg="1"/>
      <p:bldP spid="33" grpId="0" animBg="1"/>
      <p:bldP spid="34" grpId="0" animBg="1"/>
      <p:bldP spid="35" grpId="0" animBg="1"/>
      <p:bldP spid="61" grpId="0" animBg="1"/>
      <p:bldP spid="62" grpId="0"/>
      <p:bldP spid="63" grpId="0" animBg="1"/>
      <p:bldP spid="64" grpId="0"/>
      <p:bldP spid="65" grpId="0"/>
      <p:bldP spid="58" grpId="0" animBg="1"/>
      <p:bldP spid="60" grpId="0" animBg="1"/>
      <p:bldP spid="79" grpId="0" animBg="1"/>
      <p:bldP spid="4" grpId="0" animBg="1"/>
      <p:bldP spid="52" grpId="0" animBg="1"/>
      <p:bldP spid="1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149225"/>
            <a:ext cx="10515600" cy="854075"/>
          </a:xfrm>
        </p:spPr>
        <p:txBody>
          <a:bodyPr>
            <a:normAutofit/>
          </a:bodyPr>
          <a:lstStyle/>
          <a:p>
            <a:r>
              <a:rPr lang="en-GB" dirty="0" smtClean="0"/>
              <a:t>Outputs – Health Sector Resource Map (4Ws) </a:t>
            </a:r>
            <a:endParaRPr lang="en-GB" dirty="0"/>
          </a:p>
        </p:txBody>
      </p:sp>
      <p:sp>
        <p:nvSpPr>
          <p:cNvPr id="3" name="Content Placeholder 2"/>
          <p:cNvSpPr>
            <a:spLocks noGrp="1"/>
          </p:cNvSpPr>
          <p:nvPr>
            <p:ph sz="half" idx="1"/>
          </p:nvPr>
        </p:nvSpPr>
        <p:spPr>
          <a:xfrm>
            <a:off x="254000" y="1003300"/>
            <a:ext cx="5765800" cy="5461000"/>
          </a:xfrm>
        </p:spPr>
        <p:txBody>
          <a:bodyPr/>
          <a:lstStyle/>
          <a:p>
            <a:r>
              <a:rPr lang="en-GB" dirty="0" smtClean="0"/>
              <a:t>Investment Areas;</a:t>
            </a:r>
          </a:p>
          <a:p>
            <a:r>
              <a:rPr lang="en-GB" dirty="0" smtClean="0"/>
              <a:t>Strategic objectives; </a:t>
            </a:r>
            <a:endParaRPr lang="en-GB" dirty="0"/>
          </a:p>
          <a:p>
            <a:r>
              <a:rPr lang="en-GB" dirty="0" smtClean="0"/>
              <a:t>Geospatial distribution;</a:t>
            </a:r>
          </a:p>
          <a:p>
            <a:r>
              <a:rPr lang="en-GB" dirty="0" smtClean="0"/>
              <a:t>Programs;</a:t>
            </a:r>
          </a:p>
          <a:p>
            <a:r>
              <a:rPr lang="en-GB" dirty="0" smtClean="0"/>
              <a:t>Development partners;</a:t>
            </a:r>
          </a:p>
          <a:p>
            <a:r>
              <a:rPr lang="en-GB" dirty="0" smtClean="0"/>
              <a:t>Implementing partners;</a:t>
            </a:r>
          </a:p>
          <a:p>
            <a:r>
              <a:rPr lang="en-GB" dirty="0" smtClean="0"/>
              <a:t>Private sector actors;</a:t>
            </a:r>
          </a:p>
          <a:p>
            <a:r>
              <a:rPr lang="en-GB" dirty="0" smtClean="0"/>
              <a:t>Public sector actors;</a:t>
            </a:r>
          </a:p>
          <a:p>
            <a:r>
              <a:rPr lang="en-GB" dirty="0" smtClean="0"/>
              <a:t>Service providers;</a:t>
            </a:r>
          </a:p>
          <a:p>
            <a:r>
              <a:rPr lang="en-GB" dirty="0" smtClean="0"/>
              <a:t>Beneficiaries*.</a:t>
            </a:r>
          </a:p>
          <a:p>
            <a:endParaRPr lang="en-GB" dirty="0"/>
          </a:p>
        </p:txBody>
      </p:sp>
      <p:sp>
        <p:nvSpPr>
          <p:cNvPr id="4" name="Content Placeholder 3"/>
          <p:cNvSpPr>
            <a:spLocks noGrp="1"/>
          </p:cNvSpPr>
          <p:nvPr>
            <p:ph sz="half" idx="2"/>
          </p:nvPr>
        </p:nvSpPr>
        <p:spPr>
          <a:xfrm>
            <a:off x="6019800" y="1003300"/>
            <a:ext cx="5880100" cy="5461000"/>
          </a:xfrm>
        </p:spPr>
        <p:txBody>
          <a:bodyPr/>
          <a:lstStyle/>
          <a:p>
            <a:r>
              <a:rPr lang="en-GB" b="1" dirty="0" smtClean="0"/>
              <a:t>Who</a:t>
            </a:r>
            <a:r>
              <a:rPr lang="en-GB" dirty="0" smtClean="0"/>
              <a:t> – Project owner, implementer, financier;</a:t>
            </a:r>
          </a:p>
          <a:p>
            <a:r>
              <a:rPr lang="en-GB" b="1" dirty="0" smtClean="0"/>
              <a:t>What</a:t>
            </a:r>
            <a:r>
              <a:rPr lang="en-GB" dirty="0" smtClean="0"/>
              <a:t> – Sector, project, activity;</a:t>
            </a:r>
          </a:p>
          <a:p>
            <a:r>
              <a:rPr lang="en-GB" b="1" dirty="0" smtClean="0"/>
              <a:t>Where</a:t>
            </a:r>
            <a:r>
              <a:rPr lang="en-GB" dirty="0" smtClean="0"/>
              <a:t> – Region, county, sub-county, station;</a:t>
            </a:r>
          </a:p>
          <a:p>
            <a:r>
              <a:rPr lang="en-GB" b="1" dirty="0" smtClean="0"/>
              <a:t>When</a:t>
            </a:r>
            <a:r>
              <a:rPr lang="en-GB" dirty="0" smtClean="0"/>
              <a:t> – From. To.</a:t>
            </a:r>
          </a:p>
          <a:p>
            <a:pPr marL="0" indent="0">
              <a:buNone/>
            </a:pPr>
            <a:endParaRPr lang="en-GB" dirty="0" smtClean="0"/>
          </a:p>
          <a:p>
            <a:pPr marL="0" indent="0">
              <a:buNone/>
            </a:pPr>
            <a:r>
              <a:rPr lang="en-GB" dirty="0" smtClean="0"/>
              <a:t>Collaboratively updated with open-information sharing.</a:t>
            </a:r>
          </a:p>
          <a:p>
            <a:pPr marL="0" indent="0">
              <a:buNone/>
            </a:pPr>
            <a:r>
              <a:rPr lang="en-GB" dirty="0" smtClean="0"/>
              <a:t>Visualisations – Matrices, maps, charts, reports and analyses.</a:t>
            </a:r>
            <a:endParaRPr lang="en-GB"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4837" y="5897980"/>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300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Effect transition="in" filter="fade">
                                      <p:cBhvr>
                                        <p:cTn id="70" dur="1000"/>
                                        <p:tgtEl>
                                          <p:spTgt spid="3">
                                            <p:txEl>
                                              <p:pRg st="8" end="8"/>
                                            </p:txEl>
                                          </p:spTgt>
                                        </p:tgtEl>
                                      </p:cBhvr>
                                    </p:animEffect>
                                    <p:anim calcmode="lin" valueType="num">
                                      <p:cBhvr>
                                        <p:cTn id="7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9" end="9"/>
                                            </p:txEl>
                                          </p:spTgt>
                                        </p:tgtEl>
                                        <p:attrNameLst>
                                          <p:attrName>style.visibility</p:attrName>
                                        </p:attrNameLst>
                                      </p:cBhvr>
                                      <p:to>
                                        <p:strVal val="visible"/>
                                      </p:to>
                                    </p:set>
                                    <p:animEffect transition="in" filter="fade">
                                      <p:cBhvr>
                                        <p:cTn id="77" dur="1000"/>
                                        <p:tgtEl>
                                          <p:spTgt spid="3">
                                            <p:txEl>
                                              <p:pRg st="9" end="9"/>
                                            </p:txEl>
                                          </p:spTgt>
                                        </p:tgtEl>
                                      </p:cBhvr>
                                    </p:animEffect>
                                    <p:anim calcmode="lin" valueType="num">
                                      <p:cBhvr>
                                        <p:cTn id="7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4">
                                            <p:txEl>
                                              <p:pRg st="0" end="0"/>
                                            </p:txEl>
                                          </p:spTgt>
                                        </p:tgtEl>
                                        <p:attrNameLst>
                                          <p:attrName>style.visibility</p:attrName>
                                        </p:attrNameLst>
                                      </p:cBhvr>
                                      <p:to>
                                        <p:strVal val="visible"/>
                                      </p:to>
                                    </p:set>
                                    <p:animEffect transition="in" filter="fade">
                                      <p:cBhvr>
                                        <p:cTn id="84" dur="1000"/>
                                        <p:tgtEl>
                                          <p:spTgt spid="4">
                                            <p:txEl>
                                              <p:pRg st="0" end="0"/>
                                            </p:txEl>
                                          </p:spTgt>
                                        </p:tgtEl>
                                      </p:cBhvr>
                                    </p:animEffect>
                                    <p:anim calcmode="lin" valueType="num">
                                      <p:cBhvr>
                                        <p:cTn id="8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
                                            <p:txEl>
                                              <p:pRg st="1" end="1"/>
                                            </p:txEl>
                                          </p:spTgt>
                                        </p:tgtEl>
                                        <p:attrNameLst>
                                          <p:attrName>style.visibility</p:attrName>
                                        </p:attrNameLst>
                                      </p:cBhvr>
                                      <p:to>
                                        <p:strVal val="visible"/>
                                      </p:to>
                                    </p:set>
                                    <p:animEffect transition="in" filter="fade">
                                      <p:cBhvr>
                                        <p:cTn id="91" dur="1000"/>
                                        <p:tgtEl>
                                          <p:spTgt spid="4">
                                            <p:txEl>
                                              <p:pRg st="1" end="1"/>
                                            </p:txEl>
                                          </p:spTgt>
                                        </p:tgtEl>
                                      </p:cBhvr>
                                    </p:animEffect>
                                    <p:anim calcmode="lin" valueType="num">
                                      <p:cBhvr>
                                        <p:cTn id="9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
                                            <p:txEl>
                                              <p:pRg st="2" end="2"/>
                                            </p:txEl>
                                          </p:spTgt>
                                        </p:tgtEl>
                                        <p:attrNameLst>
                                          <p:attrName>style.visibility</p:attrName>
                                        </p:attrNameLst>
                                      </p:cBhvr>
                                      <p:to>
                                        <p:strVal val="visible"/>
                                      </p:to>
                                    </p:set>
                                    <p:animEffect transition="in" filter="fade">
                                      <p:cBhvr>
                                        <p:cTn id="98" dur="1000"/>
                                        <p:tgtEl>
                                          <p:spTgt spid="4">
                                            <p:txEl>
                                              <p:pRg st="2" end="2"/>
                                            </p:txEl>
                                          </p:spTgt>
                                        </p:tgtEl>
                                      </p:cBhvr>
                                    </p:animEffect>
                                    <p:anim calcmode="lin" valueType="num">
                                      <p:cBhvr>
                                        <p:cTn id="9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0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
                                            <p:txEl>
                                              <p:pRg st="3" end="3"/>
                                            </p:txEl>
                                          </p:spTgt>
                                        </p:tgtEl>
                                        <p:attrNameLst>
                                          <p:attrName>style.visibility</p:attrName>
                                        </p:attrNameLst>
                                      </p:cBhvr>
                                      <p:to>
                                        <p:strVal val="visible"/>
                                      </p:to>
                                    </p:set>
                                    <p:animEffect transition="in" filter="fade">
                                      <p:cBhvr>
                                        <p:cTn id="105" dur="1000"/>
                                        <p:tgtEl>
                                          <p:spTgt spid="4">
                                            <p:txEl>
                                              <p:pRg st="3" end="3"/>
                                            </p:txEl>
                                          </p:spTgt>
                                        </p:tgtEl>
                                      </p:cBhvr>
                                    </p:animEffect>
                                    <p:anim calcmode="lin" valueType="num">
                                      <p:cBhvr>
                                        <p:cTn id="10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0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4">
                                            <p:txEl>
                                              <p:pRg st="5" end="5"/>
                                            </p:txEl>
                                          </p:spTgt>
                                        </p:tgtEl>
                                        <p:attrNameLst>
                                          <p:attrName>style.visibility</p:attrName>
                                        </p:attrNameLst>
                                      </p:cBhvr>
                                      <p:to>
                                        <p:strVal val="visible"/>
                                      </p:to>
                                    </p:set>
                                    <p:animEffect transition="in" filter="fade">
                                      <p:cBhvr>
                                        <p:cTn id="112" dur="1000"/>
                                        <p:tgtEl>
                                          <p:spTgt spid="4">
                                            <p:txEl>
                                              <p:pRg st="5" end="5"/>
                                            </p:txEl>
                                          </p:spTgt>
                                        </p:tgtEl>
                                      </p:cBhvr>
                                    </p:animEffect>
                                    <p:anim calcmode="lin" valueType="num">
                                      <p:cBhvr>
                                        <p:cTn id="11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1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4">
                                            <p:txEl>
                                              <p:pRg st="6" end="6"/>
                                            </p:txEl>
                                          </p:spTgt>
                                        </p:tgtEl>
                                        <p:attrNameLst>
                                          <p:attrName>style.visibility</p:attrName>
                                        </p:attrNameLst>
                                      </p:cBhvr>
                                      <p:to>
                                        <p:strVal val="visible"/>
                                      </p:to>
                                    </p:set>
                                    <p:animEffect transition="in" filter="fade">
                                      <p:cBhvr>
                                        <p:cTn id="119" dur="1000"/>
                                        <p:tgtEl>
                                          <p:spTgt spid="4">
                                            <p:txEl>
                                              <p:pRg st="6" end="6"/>
                                            </p:txEl>
                                          </p:spTgt>
                                        </p:tgtEl>
                                      </p:cBhvr>
                                    </p:animEffect>
                                    <p:anim calcmode="lin" valueType="num">
                                      <p:cBhvr>
                                        <p:cTn id="12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2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 y="111125"/>
            <a:ext cx="10515600" cy="676275"/>
          </a:xfrm>
        </p:spPr>
        <p:txBody>
          <a:bodyPr>
            <a:normAutofit fontScale="90000"/>
          </a:bodyPr>
          <a:lstStyle/>
          <a:p>
            <a:r>
              <a:rPr lang="en-GB" dirty="0" smtClean="0"/>
              <a:t>Outputs - Partnerships</a:t>
            </a:r>
            <a:endParaRPr lang="en-GB" dirty="0"/>
          </a:p>
        </p:txBody>
      </p:sp>
      <p:sp>
        <p:nvSpPr>
          <p:cNvPr id="3" name="Content Placeholder 2"/>
          <p:cNvSpPr>
            <a:spLocks noGrp="1"/>
          </p:cNvSpPr>
          <p:nvPr>
            <p:ph sz="half" idx="1"/>
          </p:nvPr>
        </p:nvSpPr>
        <p:spPr>
          <a:xfrm>
            <a:off x="254000" y="787400"/>
            <a:ext cx="5765800" cy="5389563"/>
          </a:xfrm>
        </p:spPr>
        <p:txBody>
          <a:bodyPr>
            <a:normAutofit/>
          </a:bodyPr>
          <a:lstStyle/>
          <a:p>
            <a:r>
              <a:rPr lang="en-GB" dirty="0" smtClean="0"/>
              <a:t>Fostering partnerships</a:t>
            </a:r>
          </a:p>
          <a:p>
            <a:r>
              <a:rPr lang="en-GB" dirty="0" smtClean="0"/>
              <a:t>Identifying potential partnership projects;</a:t>
            </a:r>
          </a:p>
          <a:p>
            <a:r>
              <a:rPr lang="en-GB" dirty="0" smtClean="0"/>
              <a:t>Selection of projects and early stage project-development;</a:t>
            </a:r>
          </a:p>
          <a:p>
            <a:r>
              <a:rPr lang="en-GB" dirty="0" smtClean="0"/>
              <a:t>Screening priority projects;</a:t>
            </a:r>
          </a:p>
          <a:p>
            <a:r>
              <a:rPr lang="en-GB" dirty="0" smtClean="0"/>
              <a:t>Initial PPP concept development;</a:t>
            </a:r>
          </a:p>
          <a:p>
            <a:r>
              <a:rPr lang="en-GB" dirty="0" smtClean="0"/>
              <a:t>Key commercial and legal term development:</a:t>
            </a:r>
          </a:p>
          <a:p>
            <a:pPr marL="0" indent="0">
              <a:buNone/>
            </a:pPr>
            <a:r>
              <a:rPr lang="en-GB" dirty="0"/>
              <a:t> </a:t>
            </a:r>
            <a:r>
              <a:rPr lang="en-GB" sz="2400" dirty="0" smtClean="0"/>
              <a:t>- Structuring, appraisal, risk identification and allocation, feasibility, commercial viability, VFM, fiscal responsibility.</a:t>
            </a:r>
            <a:endParaRPr lang="en-GB" dirty="0" smtClean="0"/>
          </a:p>
          <a:p>
            <a:endParaRPr lang="en-GB" dirty="0"/>
          </a:p>
        </p:txBody>
      </p:sp>
      <p:sp>
        <p:nvSpPr>
          <p:cNvPr id="4" name="Content Placeholder 3"/>
          <p:cNvSpPr>
            <a:spLocks noGrp="1"/>
          </p:cNvSpPr>
          <p:nvPr>
            <p:ph sz="half" idx="2"/>
          </p:nvPr>
        </p:nvSpPr>
        <p:spPr>
          <a:xfrm>
            <a:off x="6172200" y="787400"/>
            <a:ext cx="5702300" cy="5389563"/>
          </a:xfrm>
        </p:spPr>
        <p:txBody>
          <a:bodyPr>
            <a:normAutofit/>
          </a:bodyPr>
          <a:lstStyle/>
          <a:p>
            <a:r>
              <a:rPr lang="en-GB" dirty="0" smtClean="0"/>
              <a:t>Innovative spending to leverage larger private flows to maximise the development impact of scarce public resources. Guarantees and other credit enhancement instruments to leverage capital in challenging credit environment.</a:t>
            </a:r>
          </a:p>
          <a:p>
            <a:r>
              <a:rPr lang="en-GB" dirty="0" smtClean="0"/>
              <a:t> Innovative spending mechanisms to: redistribute risk, increase liquidity &amp; address  specific market failures &amp; barriers by leveraging complementary finance e.g. RBF, Debt swaps, awards and prizes. </a:t>
            </a:r>
            <a:endParaRPr lang="en-GB"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2600" y="6022808"/>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094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
                                            <p:txEl>
                                              <p:pRg st="0" end="0"/>
                                            </p:txEl>
                                          </p:spTgt>
                                        </p:tgtEl>
                                        <p:attrNameLst>
                                          <p:attrName>style.visibility</p:attrName>
                                        </p:attrNameLst>
                                      </p:cBhvr>
                                      <p:to>
                                        <p:strVal val="visible"/>
                                      </p:to>
                                    </p:set>
                                    <p:animEffect transition="in" filter="fade">
                                      <p:cBhvr>
                                        <p:cTn id="63" dur="1000"/>
                                        <p:tgtEl>
                                          <p:spTgt spid="4">
                                            <p:txEl>
                                              <p:pRg st="0" end="0"/>
                                            </p:txEl>
                                          </p:spTgt>
                                        </p:tgtEl>
                                      </p:cBhvr>
                                    </p:animEffect>
                                    <p:anim calcmode="lin" valueType="num">
                                      <p:cBhvr>
                                        <p:cTn id="6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
                                            <p:txEl>
                                              <p:pRg st="1" end="1"/>
                                            </p:txEl>
                                          </p:spTgt>
                                        </p:tgtEl>
                                        <p:attrNameLst>
                                          <p:attrName>style.visibility</p:attrName>
                                        </p:attrNameLst>
                                      </p:cBhvr>
                                      <p:to>
                                        <p:strVal val="visible"/>
                                      </p:to>
                                    </p:set>
                                    <p:animEffect transition="in" filter="fade">
                                      <p:cBhvr>
                                        <p:cTn id="70" dur="1000"/>
                                        <p:tgtEl>
                                          <p:spTgt spid="4">
                                            <p:txEl>
                                              <p:pRg st="1" end="1"/>
                                            </p:txEl>
                                          </p:spTgt>
                                        </p:tgtEl>
                                      </p:cBhvr>
                                    </p:animEffect>
                                    <p:anim calcmode="lin" valueType="num">
                                      <p:cBhvr>
                                        <p:cTn id="7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286" y="146957"/>
            <a:ext cx="11789228" cy="1543731"/>
          </a:xfrm>
        </p:spPr>
        <p:txBody>
          <a:bodyPr>
            <a:normAutofit/>
          </a:bodyPr>
          <a:lstStyle/>
          <a:p>
            <a:r>
              <a:rPr lang="en-GB" b="1" dirty="0" smtClean="0"/>
              <a:t>Output</a:t>
            </a:r>
            <a:r>
              <a:rPr lang="en-GB" dirty="0" smtClean="0"/>
              <a:t> - </a:t>
            </a:r>
            <a:r>
              <a:rPr lang="en-GB" altLang="en-US" b="1" dirty="0"/>
              <a:t>Operational Health sector coordination </a:t>
            </a:r>
            <a:r>
              <a:rPr lang="en-GB" altLang="en-US" b="1" dirty="0" smtClean="0"/>
              <a:t>mechanism</a:t>
            </a:r>
            <a:endParaRPr lang="en-GB" dirty="0"/>
          </a:p>
        </p:txBody>
      </p:sp>
      <p:sp>
        <p:nvSpPr>
          <p:cNvPr id="3" name="Content Placeholder 2"/>
          <p:cNvSpPr>
            <a:spLocks noGrp="1"/>
          </p:cNvSpPr>
          <p:nvPr>
            <p:ph sz="half" idx="1"/>
          </p:nvPr>
        </p:nvSpPr>
        <p:spPr>
          <a:xfrm>
            <a:off x="163286" y="1507957"/>
            <a:ext cx="5856514" cy="5117431"/>
          </a:xfrm>
        </p:spPr>
        <p:txBody>
          <a:bodyPr>
            <a:normAutofit fontScale="92500" lnSpcReduction="10000"/>
          </a:bodyPr>
          <a:lstStyle/>
          <a:p>
            <a:r>
              <a:rPr lang="en-GB" dirty="0" smtClean="0"/>
              <a:t>Alignment; </a:t>
            </a:r>
          </a:p>
          <a:p>
            <a:r>
              <a:rPr lang="en-GB" dirty="0" smtClean="0"/>
              <a:t>Collective </a:t>
            </a:r>
            <a:r>
              <a:rPr lang="en-GB" dirty="0"/>
              <a:t>action:</a:t>
            </a:r>
          </a:p>
          <a:p>
            <a:r>
              <a:rPr lang="en-GB" dirty="0"/>
              <a:t>Joint </a:t>
            </a:r>
            <a:r>
              <a:rPr lang="en-GB" dirty="0" smtClean="0"/>
              <a:t>planning and advocacy</a:t>
            </a:r>
            <a:r>
              <a:rPr lang="en-GB" dirty="0"/>
              <a:t>;</a:t>
            </a:r>
            <a:endParaRPr lang="en-GB" dirty="0" smtClean="0"/>
          </a:p>
          <a:p>
            <a:r>
              <a:rPr lang="en-GB" dirty="0" smtClean="0"/>
              <a:t>Policy dialogue and interventions;</a:t>
            </a:r>
          </a:p>
          <a:p>
            <a:r>
              <a:rPr lang="en-GB" dirty="0" smtClean="0"/>
              <a:t> Joint;</a:t>
            </a:r>
          </a:p>
          <a:p>
            <a:pPr>
              <a:buFontTx/>
              <a:buChar char="-"/>
            </a:pPr>
            <a:r>
              <a:rPr lang="en-GB" dirty="0" smtClean="0"/>
              <a:t> </a:t>
            </a:r>
            <a:r>
              <a:rPr lang="en-GB" dirty="0"/>
              <a:t>Coordinated Health Systems Strengthening;</a:t>
            </a:r>
          </a:p>
          <a:p>
            <a:pPr>
              <a:buFontTx/>
              <a:buChar char="-"/>
            </a:pPr>
            <a:r>
              <a:rPr lang="en-GB" dirty="0"/>
              <a:t>Centralised domestic resource mobilisation;</a:t>
            </a:r>
          </a:p>
          <a:p>
            <a:pPr>
              <a:buFontTx/>
              <a:buChar char="-"/>
            </a:pPr>
            <a:r>
              <a:rPr lang="en-GB" dirty="0"/>
              <a:t>Cohesive development activity;</a:t>
            </a:r>
          </a:p>
          <a:p>
            <a:pPr>
              <a:buFontTx/>
              <a:buChar char="-"/>
            </a:pPr>
            <a:r>
              <a:rPr lang="en-GB" dirty="0"/>
              <a:t>Coherence;</a:t>
            </a:r>
          </a:p>
          <a:p>
            <a:pPr>
              <a:buFontTx/>
              <a:buChar char="-"/>
            </a:pPr>
            <a:r>
              <a:rPr lang="en-GB" dirty="0"/>
              <a:t>Harmonisation;</a:t>
            </a:r>
          </a:p>
          <a:p>
            <a:endParaRPr lang="en-GB" dirty="0" smtClean="0"/>
          </a:p>
        </p:txBody>
      </p:sp>
      <p:sp>
        <p:nvSpPr>
          <p:cNvPr id="4" name="Content Placeholder 3"/>
          <p:cNvSpPr>
            <a:spLocks noGrp="1"/>
          </p:cNvSpPr>
          <p:nvPr>
            <p:ph sz="half" idx="2"/>
          </p:nvPr>
        </p:nvSpPr>
        <p:spPr>
          <a:xfrm>
            <a:off x="6172200" y="1363579"/>
            <a:ext cx="5780314" cy="5261810"/>
          </a:xfrm>
        </p:spPr>
        <p:txBody>
          <a:bodyPr>
            <a:normAutofit fontScale="92500" lnSpcReduction="10000"/>
          </a:bodyPr>
          <a:lstStyle/>
          <a:p>
            <a:pPr>
              <a:buFontTx/>
              <a:buChar char="-"/>
            </a:pPr>
            <a:r>
              <a:rPr lang="en-GB" dirty="0" smtClean="0"/>
              <a:t>Triangulated impact assessment.</a:t>
            </a:r>
          </a:p>
          <a:p>
            <a:r>
              <a:rPr lang="en-GB" dirty="0"/>
              <a:t>Population wide interventions;</a:t>
            </a:r>
          </a:p>
          <a:p>
            <a:r>
              <a:rPr lang="en-GB" dirty="0"/>
              <a:t>Emergency preparedness, risk management &amp; response;</a:t>
            </a:r>
          </a:p>
          <a:p>
            <a:r>
              <a:rPr lang="en-GB" dirty="0"/>
              <a:t>Specialised care &amp; outreach services;</a:t>
            </a:r>
          </a:p>
          <a:p>
            <a:r>
              <a:rPr lang="en-GB" dirty="0"/>
              <a:t>Results </a:t>
            </a:r>
            <a:r>
              <a:rPr lang="en-GB" dirty="0" smtClean="0"/>
              <a:t>based management;</a:t>
            </a:r>
          </a:p>
          <a:p>
            <a:r>
              <a:rPr lang="en-GB" dirty="0" smtClean="0"/>
              <a:t>Aid effectiveness interventions.</a:t>
            </a:r>
            <a:endParaRPr lang="en-GB"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9584" y="5878429"/>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736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1582400" cy="930275"/>
          </a:xfrm>
        </p:spPr>
        <p:txBody>
          <a:bodyPr>
            <a:normAutofit fontScale="90000"/>
          </a:bodyPr>
          <a:lstStyle/>
          <a:p>
            <a:r>
              <a:rPr lang="en-GB" dirty="0"/>
              <a:t/>
            </a:r>
            <a:br>
              <a:rPr lang="en-GB" dirty="0"/>
            </a:br>
            <a:r>
              <a:rPr lang="en-GB" b="1" dirty="0" smtClean="0"/>
              <a:t>Output</a:t>
            </a:r>
            <a:r>
              <a:rPr lang="en-GB" dirty="0" smtClean="0"/>
              <a:t> -  </a:t>
            </a:r>
            <a:r>
              <a:rPr lang="en-GB" altLang="en-US" b="1" dirty="0" smtClean="0"/>
              <a:t>Funding Diversification and Resource </a:t>
            </a:r>
            <a:r>
              <a:rPr lang="en-GB" altLang="en-US" b="1" dirty="0"/>
              <a:t>M</a:t>
            </a:r>
            <a:r>
              <a:rPr lang="en-GB" altLang="en-US" b="1" dirty="0" smtClean="0"/>
              <a:t>obilisation </a:t>
            </a:r>
            <a:r>
              <a:rPr lang="en-GB" altLang="en-US" b="1" dirty="0"/>
              <a:t>S</a:t>
            </a:r>
            <a:r>
              <a:rPr lang="en-GB" altLang="en-US" b="1" dirty="0" smtClean="0"/>
              <a:t>trategy </a:t>
            </a:r>
            <a:r>
              <a:rPr lang="en-GB" altLang="en-US" b="1" dirty="0"/>
              <a:t/>
            </a:r>
            <a:br>
              <a:rPr lang="en-GB" altLang="en-US" b="1" dirty="0"/>
            </a:br>
            <a:endParaRPr lang="en-GB" dirty="0"/>
          </a:p>
        </p:txBody>
      </p:sp>
      <p:sp>
        <p:nvSpPr>
          <p:cNvPr id="3" name="Content Placeholder 2"/>
          <p:cNvSpPr>
            <a:spLocks noGrp="1"/>
          </p:cNvSpPr>
          <p:nvPr>
            <p:ph sz="half" idx="1"/>
          </p:nvPr>
        </p:nvSpPr>
        <p:spPr>
          <a:xfrm>
            <a:off x="228600" y="1191986"/>
            <a:ext cx="5965371" cy="4984977"/>
          </a:xfrm>
        </p:spPr>
        <p:txBody>
          <a:bodyPr>
            <a:normAutofit/>
          </a:bodyPr>
          <a:lstStyle/>
          <a:p>
            <a:pPr marL="0" indent="0">
              <a:buNone/>
            </a:pPr>
            <a:r>
              <a:rPr lang="en-GB" altLang="en-US" b="1" u="sng" dirty="0" smtClean="0"/>
              <a:t>SOURCES</a:t>
            </a:r>
            <a:r>
              <a:rPr lang="en-GB" altLang="en-US" dirty="0" smtClean="0"/>
              <a:t> </a:t>
            </a:r>
            <a:endParaRPr lang="en-GB" altLang="en-US" dirty="0"/>
          </a:p>
          <a:p>
            <a:r>
              <a:rPr lang="en-GB" altLang="en-US" dirty="0" smtClean="0"/>
              <a:t>Capital flow redirection;</a:t>
            </a:r>
          </a:p>
          <a:p>
            <a:r>
              <a:rPr lang="en-GB" altLang="en-US" dirty="0" smtClean="0"/>
              <a:t>Local public sources;</a:t>
            </a:r>
          </a:p>
          <a:p>
            <a:r>
              <a:rPr lang="en-GB" altLang="en-US" dirty="0" smtClean="0"/>
              <a:t>International </a:t>
            </a:r>
            <a:r>
              <a:rPr lang="en-GB" altLang="en-US" dirty="0"/>
              <a:t>public </a:t>
            </a:r>
            <a:r>
              <a:rPr lang="en-GB" altLang="en-US" dirty="0" smtClean="0"/>
              <a:t>sources (ODA &amp; OOF);</a:t>
            </a:r>
          </a:p>
          <a:p>
            <a:r>
              <a:rPr lang="en-GB" altLang="en-US" dirty="0" smtClean="0"/>
              <a:t>Local Private sources;</a:t>
            </a:r>
          </a:p>
          <a:p>
            <a:r>
              <a:rPr lang="en-GB" altLang="en-US" dirty="0" smtClean="0"/>
              <a:t>International private sources.</a:t>
            </a:r>
          </a:p>
          <a:p>
            <a:endParaRPr lang="en-GB" altLang="en-US" dirty="0"/>
          </a:p>
          <a:p>
            <a:endParaRPr lang="en-GB" altLang="en-US" dirty="0" smtClean="0"/>
          </a:p>
          <a:p>
            <a:endParaRPr lang="en-GB" altLang="en-US" dirty="0" smtClean="0"/>
          </a:p>
          <a:p>
            <a:endParaRPr lang="en-GB" altLang="en-US" i="1" dirty="0"/>
          </a:p>
          <a:p>
            <a:endParaRPr lang="en-GB" dirty="0"/>
          </a:p>
        </p:txBody>
      </p:sp>
      <p:sp>
        <p:nvSpPr>
          <p:cNvPr id="4" name="Content Placeholder 3"/>
          <p:cNvSpPr>
            <a:spLocks noGrp="1"/>
          </p:cNvSpPr>
          <p:nvPr>
            <p:ph sz="half" idx="2"/>
          </p:nvPr>
        </p:nvSpPr>
        <p:spPr>
          <a:xfrm>
            <a:off x="6351814" y="1191986"/>
            <a:ext cx="5698672" cy="4984977"/>
          </a:xfrm>
        </p:spPr>
        <p:txBody>
          <a:bodyPr>
            <a:normAutofit/>
          </a:bodyPr>
          <a:lstStyle/>
          <a:p>
            <a:endParaRPr lang="en-GB" altLang="en-US" i="1" dirty="0"/>
          </a:p>
          <a:p>
            <a:r>
              <a:rPr lang="en-GB" dirty="0" smtClean="0"/>
              <a:t>New actors;</a:t>
            </a:r>
          </a:p>
          <a:p>
            <a:r>
              <a:rPr lang="en-GB" dirty="0" smtClean="0"/>
              <a:t>New instruments;</a:t>
            </a:r>
          </a:p>
          <a:p>
            <a:r>
              <a:rPr lang="en-GB" dirty="0" smtClean="0"/>
              <a:t>New markets;</a:t>
            </a:r>
          </a:p>
          <a:p>
            <a:r>
              <a:rPr lang="en-GB" dirty="0" smtClean="0"/>
              <a:t>New products and services;</a:t>
            </a:r>
          </a:p>
          <a:p>
            <a:r>
              <a:rPr lang="en-GB" dirty="0" smtClean="0"/>
              <a:t>Mobilised resources;</a:t>
            </a:r>
          </a:p>
          <a:p>
            <a:endParaRPr lang="en-GB" dirty="0" smtClean="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5837" y="5573713"/>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925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575897281"/>
              </p:ext>
            </p:extLst>
          </p:nvPr>
        </p:nvGraphicFramePr>
        <p:xfrm>
          <a:off x="575187" y="339214"/>
          <a:ext cx="10353367" cy="4696588"/>
        </p:xfrm>
        <a:graphic>
          <a:graphicData uri="http://schemas.openxmlformats.org/drawingml/2006/table">
            <a:tbl>
              <a:tblPr firstRow="1" firstCol="1" bandRow="1"/>
              <a:tblGrid>
                <a:gridCol w="1589713">
                  <a:extLst>
                    <a:ext uri="{9D8B030D-6E8A-4147-A177-3AD203B41FA5}">
                      <a16:colId xmlns:a16="http://schemas.microsoft.com/office/drawing/2014/main" val="2159579464"/>
                    </a:ext>
                  </a:extLst>
                </a:gridCol>
                <a:gridCol w="4461088">
                  <a:extLst>
                    <a:ext uri="{9D8B030D-6E8A-4147-A177-3AD203B41FA5}">
                      <a16:colId xmlns:a16="http://schemas.microsoft.com/office/drawing/2014/main" val="3934635094"/>
                    </a:ext>
                  </a:extLst>
                </a:gridCol>
                <a:gridCol w="4302566">
                  <a:extLst>
                    <a:ext uri="{9D8B030D-6E8A-4147-A177-3AD203B41FA5}">
                      <a16:colId xmlns:a16="http://schemas.microsoft.com/office/drawing/2014/main" val="138724830"/>
                    </a:ext>
                  </a:extLst>
                </a:gridCol>
              </a:tblGrid>
              <a:tr h="119138">
                <a:tc gridSpan="2">
                  <a:txBody>
                    <a:bodyPr/>
                    <a:lstStyle/>
                    <a:p>
                      <a:pPr marL="0" indent="0">
                        <a:lnSpc>
                          <a:spcPct val="107000"/>
                        </a:lnSpc>
                        <a:spcAft>
                          <a:spcPts val="800"/>
                        </a:spcAft>
                        <a:buFont typeface="Arial" panose="020B0604020202020204" pitchFamily="34" charset="0"/>
                        <a:buNone/>
                      </a:pPr>
                      <a:r>
                        <a:rPr lang="en-GB" sz="1600" b="1" dirty="0">
                          <a:effectLst/>
                          <a:latin typeface="Calibri" panose="020F0502020204030204" pitchFamily="34" charset="0"/>
                          <a:ea typeface="Calibri" panose="020F0502020204030204" pitchFamily="34" charset="0"/>
                          <a:cs typeface="Times New Roman" panose="02020603050405020304" pitchFamily="18" charset="0"/>
                        </a:rPr>
                        <a:t>Sources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hMerge="1">
                  <a:txBody>
                    <a:bodyPr/>
                    <a:lstStyle/>
                    <a:p>
                      <a:pPr marL="0" indent="0">
                        <a:lnSpc>
                          <a:spcPct val="107000"/>
                        </a:lnSpc>
                        <a:spcAft>
                          <a:spcPts val="800"/>
                        </a:spcAft>
                        <a:buFont typeface="Arial" panose="020B0604020202020204" pitchFamily="34" charset="0"/>
                        <a:buNone/>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nSpc>
                          <a:spcPct val="107000"/>
                        </a:lnSpc>
                        <a:spcAft>
                          <a:spcPts val="0"/>
                        </a:spcAft>
                        <a:buFont typeface="Arial" panose="020B0604020202020204" pitchFamily="34" charset="0"/>
                        <a:buChar char="•"/>
                      </a:pPr>
                      <a:r>
                        <a:rPr lang="en-GB" sz="1600" b="1" dirty="0">
                          <a:effectLst/>
                          <a:latin typeface="Calibri" panose="020F0502020204030204" pitchFamily="34" charset="0"/>
                          <a:ea typeface="Calibri" panose="020F0502020204030204" pitchFamily="34" charset="0"/>
                          <a:cs typeface="Times New Roman" panose="02020603050405020304" pitchFamily="18" charset="0"/>
                        </a:rPr>
                        <a:t>Instruments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2457566768"/>
                  </a:ext>
                </a:extLst>
              </a:tr>
              <a:tr h="357414">
                <a:tc>
                  <a:txBody>
                    <a:bodyPr/>
                    <a:lstStyle/>
                    <a:p>
                      <a:pPr marL="171450" indent="-171450">
                        <a:lnSpc>
                          <a:spcPct val="107000"/>
                        </a:lnSpc>
                        <a:spcAft>
                          <a:spcPts val="0"/>
                        </a:spcAft>
                        <a:buFont typeface="Arial" panose="020B0604020202020204" pitchFamily="34" charset="0"/>
                        <a:buChar char="•"/>
                      </a:pPr>
                      <a:r>
                        <a:rPr lang="en-GB" sz="1600" b="1" dirty="0">
                          <a:effectLst/>
                          <a:latin typeface="Calibri" panose="020F0502020204030204" pitchFamily="34" charset="0"/>
                          <a:ea typeface="Calibri" panose="020F0502020204030204" pitchFamily="34" charset="0"/>
                          <a:cs typeface="Times New Roman" panose="02020603050405020304" pitchFamily="18" charset="0"/>
                        </a:rPr>
                        <a:t>Local Public</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South – South, North – South and Triangular Partnerships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Domestic Public</a:t>
                      </a: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Consumer </a:t>
                      </a: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purchases;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Concessions;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PPPs Guarantees </a:t>
                      </a: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Bonds;</a:t>
                      </a:r>
                    </a:p>
                    <a:p>
                      <a:pPr marL="342900" lvl="0" indent="-342900">
                        <a:lnSpc>
                          <a:spcPct val="107000"/>
                        </a:lnSpc>
                        <a:spcAft>
                          <a:spcPts val="0"/>
                        </a:spcAft>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RBF;</a:t>
                      </a:r>
                    </a:p>
                    <a:p>
                      <a:pPr marL="342900" lvl="0" indent="-342900">
                        <a:lnSpc>
                          <a:spcPct val="107000"/>
                        </a:lnSpc>
                        <a:spcAft>
                          <a:spcPts val="0"/>
                        </a:spcAft>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Recourse</a:t>
                      </a:r>
                      <a:r>
                        <a:rPr lang="en-GB" sz="1600" baseline="0" dirty="0" smtClean="0">
                          <a:effectLst/>
                          <a:latin typeface="Calibri" panose="020F0502020204030204" pitchFamily="34" charset="0"/>
                          <a:ea typeface="Calibri" panose="020F0502020204030204" pitchFamily="34" charset="0"/>
                          <a:cs typeface="Times New Roman" panose="02020603050405020304" pitchFamily="18" charset="0"/>
                        </a:rPr>
                        <a:t> financing;</a:t>
                      </a:r>
                    </a:p>
                    <a:p>
                      <a:pPr marL="342900" lvl="0" indent="-342900">
                        <a:lnSpc>
                          <a:spcPct val="107000"/>
                        </a:lnSpc>
                        <a:spcAft>
                          <a:spcPts val="0"/>
                        </a:spcAft>
                        <a:buFont typeface="Arial" panose="020B0604020202020204" pitchFamily="34" charset="0"/>
                        <a:buChar char="•"/>
                      </a:pPr>
                      <a:r>
                        <a:rPr lang="en-GB" sz="1600" baseline="0" dirty="0" smtClean="0">
                          <a:effectLst/>
                          <a:latin typeface="Calibri" panose="020F0502020204030204" pitchFamily="34" charset="0"/>
                          <a:ea typeface="Calibri" panose="020F0502020204030204" pitchFamily="34" charset="0"/>
                          <a:cs typeface="Times New Roman" panose="02020603050405020304" pitchFamily="18" charset="0"/>
                        </a:rPr>
                        <a:t>Non-recourse financing.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2929392370"/>
                  </a:ext>
                </a:extLst>
              </a:tr>
              <a:tr h="1310515">
                <a:tc>
                  <a:txBody>
                    <a:bodyPr/>
                    <a:lstStyle/>
                    <a:p>
                      <a:pPr marL="171450" indent="-171450">
                        <a:lnSpc>
                          <a:spcPct val="107000"/>
                        </a:lnSpc>
                        <a:spcAft>
                          <a:spcPts val="0"/>
                        </a:spcAft>
                        <a:buFont typeface="Arial" panose="020B0604020202020204" pitchFamily="34" charset="0"/>
                        <a:buChar char="•"/>
                      </a:pPr>
                      <a:r>
                        <a:rPr lang="en-GB" sz="1600" b="1" dirty="0">
                          <a:effectLst/>
                          <a:latin typeface="Calibri" panose="020F0502020204030204" pitchFamily="34" charset="0"/>
                          <a:ea typeface="Calibri" panose="020F0502020204030204" pitchFamily="34" charset="0"/>
                          <a:cs typeface="Times New Roman" panose="02020603050405020304" pitchFamily="18" charset="0"/>
                        </a:rPr>
                        <a:t>International Public</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Advance market commitments,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Guarantees / other credit enhancement instruments,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Sovereign wealth funds,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OOF </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MDBS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UN agencies,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South – South, North – South and Triangular Partnerships</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DFI</a:t>
                      </a: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FDI</a:t>
                      </a: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Development impact </a:t>
                      </a: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bonds;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Leasing;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u="sng" dirty="0">
                          <a:effectLst/>
                          <a:latin typeface="Calibri" panose="020F0502020204030204" pitchFamily="34" charset="0"/>
                          <a:ea typeface="Calibri" panose="020F0502020204030204" pitchFamily="34" charset="0"/>
                          <a:cs typeface="Times New Roman" panose="02020603050405020304" pitchFamily="18" charset="0"/>
                        </a:rPr>
                        <a:t>Results Based Financing </a:t>
                      </a:r>
                      <a:r>
                        <a:rPr lang="en-GB" sz="1600" dirty="0">
                          <a:effectLst/>
                          <a:latin typeface="Calibri" panose="020F0502020204030204" pitchFamily="34" charset="0"/>
                          <a:ea typeface="Calibri" panose="020F0502020204030204" pitchFamily="34" charset="0"/>
                          <a:cs typeface="Times New Roman" panose="02020603050405020304" pitchFamily="18" charset="0"/>
                        </a:rPr>
                        <a:t>- debt swaps, advance market commitments and buy </a:t>
                      </a: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downs;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Innovative </a:t>
                      </a: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spending;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Guarantees;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PPPs;</a:t>
                      </a:r>
                    </a:p>
                    <a:p>
                      <a:pPr marL="342900" lvl="0" indent="-342900">
                        <a:lnSpc>
                          <a:spcPct val="107000"/>
                        </a:lnSpc>
                        <a:spcAft>
                          <a:spcPts val="0"/>
                        </a:spcAft>
                        <a:buFont typeface="Arial" panose="020B0604020202020204" pitchFamily="34" charset="0"/>
                        <a:buChar char="•"/>
                      </a:pPr>
                      <a:r>
                        <a:rPr lang="en-GB" sz="1600" kern="1200" dirty="0" smtClean="0">
                          <a:solidFill>
                            <a:schemeClr val="tx1"/>
                          </a:solidFill>
                          <a:effectLst/>
                          <a:latin typeface="+mn-lt"/>
                          <a:ea typeface="+mn-ea"/>
                          <a:cs typeface="+mn-cs"/>
                        </a:rPr>
                        <a:t>Recourse</a:t>
                      </a:r>
                      <a:r>
                        <a:rPr lang="en-GB" sz="1600" kern="1200" baseline="0" dirty="0" smtClean="0">
                          <a:solidFill>
                            <a:schemeClr val="tx1"/>
                          </a:solidFill>
                          <a:effectLst/>
                          <a:latin typeface="+mn-lt"/>
                          <a:ea typeface="+mn-ea"/>
                          <a:cs typeface="+mn-cs"/>
                        </a:rPr>
                        <a:t> financing;</a:t>
                      </a:r>
                    </a:p>
                    <a:p>
                      <a:pPr marL="342900" lvl="0" indent="-342900">
                        <a:lnSpc>
                          <a:spcPct val="107000"/>
                        </a:lnSpc>
                        <a:spcAft>
                          <a:spcPts val="0"/>
                        </a:spcAft>
                        <a:buFont typeface="Arial" panose="020B0604020202020204" pitchFamily="34" charset="0"/>
                        <a:buChar char="•"/>
                      </a:pPr>
                      <a:r>
                        <a:rPr lang="en-GB" sz="1600" kern="1200" baseline="0" dirty="0" smtClean="0">
                          <a:solidFill>
                            <a:schemeClr val="tx1"/>
                          </a:solidFill>
                          <a:effectLst/>
                          <a:latin typeface="+mn-lt"/>
                          <a:ea typeface="+mn-ea"/>
                          <a:cs typeface="+mn-cs"/>
                        </a:rPr>
                        <a:t>Non-recourse financing.</a:t>
                      </a:r>
                      <a:endParaRPr lang="en-GB" sz="1600" dirty="0" smtClean="0">
                        <a:effectLst/>
                      </a:endParaRPr>
                    </a:p>
                    <a:p>
                      <a:pPr marL="342900" lvl="0" indent="-342900">
                        <a:lnSpc>
                          <a:spcPct val="107000"/>
                        </a:lnSpc>
                        <a:spcAft>
                          <a:spcPts val="0"/>
                        </a:spcAft>
                        <a:buFont typeface="Arial" panose="020B0604020202020204" pitchFamily="34" charset="0"/>
                        <a:buChar char="•"/>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3949" marR="33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2139851277"/>
                  </a:ext>
                </a:extLst>
              </a:tr>
            </a:tbl>
          </a:graphicData>
        </a:graphic>
      </p:graphicFrame>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8172" y="5432166"/>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7608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234796252"/>
              </p:ext>
            </p:extLst>
          </p:nvPr>
        </p:nvGraphicFramePr>
        <p:xfrm>
          <a:off x="176981" y="366856"/>
          <a:ext cx="11680722" cy="6370216"/>
        </p:xfrm>
        <a:graphic>
          <a:graphicData uri="http://schemas.openxmlformats.org/drawingml/2006/table">
            <a:tbl>
              <a:tblPr firstRow="1" firstCol="1" bandRow="1"/>
              <a:tblGrid>
                <a:gridCol w="1017638">
                  <a:extLst>
                    <a:ext uri="{9D8B030D-6E8A-4147-A177-3AD203B41FA5}">
                      <a16:colId xmlns:a16="http://schemas.microsoft.com/office/drawing/2014/main" val="165646885"/>
                    </a:ext>
                  </a:extLst>
                </a:gridCol>
                <a:gridCol w="4984955">
                  <a:extLst>
                    <a:ext uri="{9D8B030D-6E8A-4147-A177-3AD203B41FA5}">
                      <a16:colId xmlns:a16="http://schemas.microsoft.com/office/drawing/2014/main" val="3280270306"/>
                    </a:ext>
                  </a:extLst>
                </a:gridCol>
                <a:gridCol w="5678129">
                  <a:extLst>
                    <a:ext uri="{9D8B030D-6E8A-4147-A177-3AD203B41FA5}">
                      <a16:colId xmlns:a16="http://schemas.microsoft.com/office/drawing/2014/main" val="476614770"/>
                    </a:ext>
                  </a:extLst>
                </a:gridCol>
              </a:tblGrid>
              <a:tr h="3282090">
                <a:tc>
                  <a:txBody>
                    <a:bodyPr/>
                    <a:lstStyle/>
                    <a:p>
                      <a:pPr marL="0" indent="0" algn="l" rtl="0" eaLnBrk="1" fontAlgn="t" latinLnBrk="0" hangingPunct="1">
                        <a:lnSpc>
                          <a:spcPct val="107000"/>
                        </a:lnSpc>
                        <a:spcBef>
                          <a:spcPts val="0"/>
                        </a:spcBef>
                        <a:spcAft>
                          <a:spcPts val="0"/>
                        </a:spcAft>
                        <a:buClrTx/>
                        <a:buSzPts val="1600"/>
                        <a:buFont typeface="Arial" panose="020B0604020202020204" pitchFamily="34" charset="0"/>
                        <a:buNone/>
                      </a:pPr>
                      <a:r>
                        <a:rPr lang="en-GB" sz="1400" b="1"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Local </a:t>
                      </a:r>
                      <a:endParaRPr lang="en-GB" sz="1400" b="1"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l" rtl="0" eaLnBrk="1" fontAlgn="t" latinLnBrk="0" hangingPunct="1">
                        <a:lnSpc>
                          <a:spcPct val="107000"/>
                        </a:lnSpc>
                        <a:spcBef>
                          <a:spcPts val="0"/>
                        </a:spcBef>
                        <a:spcAft>
                          <a:spcPts val="0"/>
                        </a:spcAft>
                        <a:buClrTx/>
                        <a:buSzPts val="1600"/>
                        <a:buFont typeface="Arial" panose="020B0604020202020204" pitchFamily="34" charset="0"/>
                        <a:buNone/>
                      </a:pPr>
                      <a:r>
                        <a:rPr lang="en-GB" sz="1400" b="1"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Private</a:t>
                      </a:r>
                      <a:endParaRPr lang="en-GB" sz="1400" b="0" i="0" u="none" strike="noStrike" dirty="0">
                        <a:effectLst/>
                        <a:latin typeface="Arial" panose="020B0604020202020204" pitchFamily="34" charset="0"/>
                      </a:endParaRPr>
                    </a:p>
                  </a:txBody>
                  <a:tcPr marL="18804" marR="18804" marT="52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400050" indent="-400050" algn="l" rtl="0" eaLnBrk="1" fontAlgn="t" latinLnBrk="0" hangingPunct="1">
                        <a:lnSpc>
                          <a:spcPct val="107000"/>
                        </a:lnSpc>
                        <a:spcBef>
                          <a:spcPts val="0"/>
                        </a:spcBef>
                        <a:spcAft>
                          <a:spcPts val="0"/>
                        </a:spcAft>
                        <a:buClrTx/>
                        <a:buSzPts val="1600"/>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Investment </a:t>
                      </a:r>
                      <a:r>
                        <a:rPr lang="en-GB" sz="1500" b="0"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funds;</a:t>
                      </a:r>
                    </a:p>
                    <a:p>
                      <a:pPr marL="400050" indent="-400050" algn="l" rtl="0" eaLnBrk="1" fontAlgn="t" latinLnBrk="0" hangingPunct="1">
                        <a:lnSpc>
                          <a:spcPct val="107000"/>
                        </a:lnSpc>
                        <a:spcBef>
                          <a:spcPts val="0"/>
                        </a:spcBef>
                        <a:spcAft>
                          <a:spcPts val="0"/>
                        </a:spcAft>
                        <a:buClrTx/>
                        <a:buSzPts val="1600"/>
                        <a:buFont typeface="+mj-lt"/>
                        <a:buAutoNum type="romanLcPeriod"/>
                      </a:pPr>
                      <a:r>
                        <a:rPr lang="en-GB" sz="1500" b="0"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Microfinance</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Private capital,</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Money markets,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Portfolio,</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Public debt,</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Philanthropies,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Foundations,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NGOs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South – South, North – South and Triangular Partnerships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Capital debt markets,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Trusts</a:t>
                      </a:r>
                      <a:endParaRPr lang="en-GB" sz="1500" b="0" i="0" u="none" strike="noStrike" dirty="0">
                        <a:effectLst/>
                        <a:latin typeface="Arial" panose="020B0604020202020204" pitchFamily="34" charset="0"/>
                      </a:endParaRPr>
                    </a:p>
                  </a:txBody>
                  <a:tcPr marL="18804" marR="18804" marT="52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7472" indent="-347472" algn="l" rtl="0" eaLnBrk="1" fontAlgn="t" latinLnBrk="0" hangingPunct="1">
                        <a:lnSpc>
                          <a:spcPct val="107000"/>
                        </a:lnSpc>
                        <a:spcBef>
                          <a:spcPts val="0"/>
                        </a:spcBef>
                        <a:spcAft>
                          <a:spcPts val="0"/>
                        </a:spcAft>
                        <a:buClrTx/>
                        <a:buSzPts val="1600"/>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Consumer purchases,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sng"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Trade Financing</a:t>
                      </a: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Warehouse receipts, letters of credit Purchase order finance, invoice discounting etc</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sng"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Alternative debt </a:t>
                      </a: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Corporate bonds, Securitized bonds, Covered bonds, Private placements, Crowd funding (debt); </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Infrastructure debt portfolio sales by banks to institutions;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Multi-investor institutional debt funds;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Derivatives;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Equities;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Bonds;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Guarantees;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PPPs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Loans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Hedge funds,</a:t>
                      </a:r>
                      <a:endParaRPr lang="en-GB" sz="1500" b="0" i="0" u="none" strike="noStrike" dirty="0">
                        <a:effectLst/>
                        <a:latin typeface="Arial" panose="020B0604020202020204" pitchFamily="34" charset="0"/>
                      </a:endParaRPr>
                    </a:p>
                  </a:txBody>
                  <a:tcPr marL="18804" marR="18804" marT="52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2211966451"/>
                  </a:ext>
                </a:extLst>
              </a:tr>
              <a:tr h="2704120">
                <a:tc>
                  <a:txBody>
                    <a:bodyPr/>
                    <a:lstStyle/>
                    <a:p>
                      <a:pPr marL="0" indent="0" algn="l" rtl="0" eaLnBrk="1" fontAlgn="t" latinLnBrk="0" hangingPunct="1">
                        <a:lnSpc>
                          <a:spcPct val="107000"/>
                        </a:lnSpc>
                        <a:spcBef>
                          <a:spcPts val="0"/>
                        </a:spcBef>
                        <a:spcAft>
                          <a:spcPts val="0"/>
                        </a:spcAft>
                        <a:buClrTx/>
                        <a:buSzPts val="1600"/>
                        <a:buFont typeface="Arial" panose="020B0604020202020204" pitchFamily="34" charset="0"/>
                        <a:buNone/>
                      </a:pPr>
                      <a:r>
                        <a:rPr lang="en-GB" sz="1400" b="1"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International Private</a:t>
                      </a:r>
                      <a:endParaRPr lang="en-GB" sz="1400" b="0" i="0" u="none" strike="noStrike" dirty="0">
                        <a:effectLst/>
                        <a:latin typeface="Arial" panose="020B0604020202020204" pitchFamily="34" charset="0"/>
                      </a:endParaRPr>
                    </a:p>
                  </a:txBody>
                  <a:tcPr marL="18804" marR="18804" marT="52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400050" indent="-400050" algn="l" rtl="0" eaLnBrk="1" fontAlgn="t" latinLnBrk="0" hangingPunct="1">
                        <a:lnSpc>
                          <a:spcPct val="107000"/>
                        </a:lnSpc>
                        <a:spcBef>
                          <a:spcPts val="0"/>
                        </a:spcBef>
                        <a:spcAft>
                          <a:spcPts val="0"/>
                        </a:spcAft>
                        <a:buClrTx/>
                        <a:buSzPts val="1600"/>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Investment funds,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Listing vehicles;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Guarantees / other credit enhancement instruments;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Private capital;</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Money markets;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Philanthropies;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Foundations;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INGOs;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South – South, North – South </a:t>
                      </a:r>
                      <a:r>
                        <a:rPr lang="en-GB" sz="1500" b="0"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&amp; </a:t>
                      </a: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Triangular Partnerships;</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DFI;</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FDI;</a:t>
                      </a:r>
                      <a:endParaRPr lang="en-GB" sz="1500" b="0" i="0" u="none" strike="noStrike" dirty="0">
                        <a:effectLst/>
                        <a:latin typeface="Arial" panose="020B0604020202020204" pitchFamily="34" charset="0"/>
                      </a:endParaRPr>
                    </a:p>
                    <a:p>
                      <a:pPr marL="400050" indent="-400050" algn="l" rtl="0" eaLnBrk="1" fontAlgn="t" latinLnBrk="0" hangingPunct="1">
                        <a:lnSpc>
                          <a:spcPct val="107000"/>
                        </a:lnSpc>
                        <a:spcBef>
                          <a:spcPts val="0"/>
                        </a:spcBef>
                        <a:spcAft>
                          <a:spcPts val="0"/>
                        </a:spcAft>
                        <a:buFont typeface="+mj-lt"/>
                        <a:buAutoNum type="romanL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Capital debt markets.</a:t>
                      </a:r>
                      <a:endParaRPr lang="en-GB" sz="1500" b="0" i="0" u="none" strike="noStrike" dirty="0">
                        <a:effectLst/>
                        <a:latin typeface="Arial" panose="020B0604020202020204" pitchFamily="34" charset="0"/>
                      </a:endParaRPr>
                    </a:p>
                  </a:txBody>
                  <a:tcPr marL="18804" marR="18804" marT="52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7472" indent="-347472" algn="l" rtl="0" eaLnBrk="1" fontAlgn="t" latinLnBrk="0" hangingPunct="1">
                        <a:lnSpc>
                          <a:spcPct val="107000"/>
                        </a:lnSpc>
                        <a:spcBef>
                          <a:spcPts val="0"/>
                        </a:spcBef>
                        <a:spcAft>
                          <a:spcPts val="0"/>
                        </a:spcAft>
                        <a:buClrTx/>
                        <a:buSzPts val="1600"/>
                        <a:buFont typeface="+mj-lt"/>
                        <a:buAutoNum type="arabicPeriod"/>
                      </a:pPr>
                      <a:r>
                        <a:rPr lang="en-GB" sz="1500" b="0" i="0" u="sng"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Alternative debt </a:t>
                      </a: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Corporate bonds, Securitized bonds, Covered bonds, Private placements, Crowd funding (debt); </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Challenge funds, Innovation funds,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Multi-investor institutional debt funds;</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Portfolio;</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Derivatives</a:t>
                      </a:r>
                      <a:r>
                        <a:rPr lang="en-GB" sz="1500" b="0"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smtClean="0">
                          <a:solidFill>
                            <a:srgbClr val="000000"/>
                          </a:solidFill>
                          <a:effectLst/>
                          <a:latin typeface="Calibri" panose="020F0502020204030204" pitchFamily="34" charset="0"/>
                          <a:cs typeface="Times New Roman" panose="02020603050405020304" pitchFamily="18" charset="0"/>
                        </a:rPr>
                        <a:t>Loans;</a:t>
                      </a: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smtClean="0">
                          <a:solidFill>
                            <a:srgbClr val="000000"/>
                          </a:solidFill>
                          <a:effectLst/>
                          <a:latin typeface="Calibri" panose="020F0502020204030204" pitchFamily="34" charset="0"/>
                          <a:cs typeface="Times New Roman" panose="02020603050405020304" pitchFamily="18" charset="0"/>
                        </a:rPr>
                        <a:t>PPP;</a:t>
                      </a:r>
                      <a:endParaRPr lang="en-GB" sz="15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buFont typeface="+mj-lt"/>
                        <a:buAutoNum type="arabicPeriod"/>
                      </a:pPr>
                      <a:r>
                        <a:rPr lang="en-GB" sz="1500" b="0" i="0" u="none" strike="noStrike"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Concessions.</a:t>
                      </a:r>
                      <a:endParaRPr lang="en-GB" sz="1500" b="0" i="0" u="none" strike="noStrike" dirty="0">
                        <a:effectLst/>
                        <a:latin typeface="Arial" panose="020B0604020202020204" pitchFamily="34" charset="0"/>
                      </a:endParaRPr>
                    </a:p>
                  </a:txBody>
                  <a:tcPr marL="18804" marR="18804" marT="52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2530145414"/>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664093468"/>
              </p:ext>
            </p:extLst>
          </p:nvPr>
        </p:nvGraphicFramePr>
        <p:xfrm>
          <a:off x="176981" y="34337"/>
          <a:ext cx="11680722" cy="332519"/>
        </p:xfrm>
        <a:graphic>
          <a:graphicData uri="http://schemas.openxmlformats.org/drawingml/2006/table">
            <a:tbl>
              <a:tblPr firstRow="1" firstCol="1" bandRow="1"/>
              <a:tblGrid>
                <a:gridCol w="5987845">
                  <a:extLst>
                    <a:ext uri="{9D8B030D-6E8A-4147-A177-3AD203B41FA5}">
                      <a16:colId xmlns:a16="http://schemas.microsoft.com/office/drawing/2014/main" val="2053394260"/>
                    </a:ext>
                  </a:extLst>
                </a:gridCol>
                <a:gridCol w="5692877">
                  <a:extLst>
                    <a:ext uri="{9D8B030D-6E8A-4147-A177-3AD203B41FA5}">
                      <a16:colId xmlns:a16="http://schemas.microsoft.com/office/drawing/2014/main" val="720485609"/>
                    </a:ext>
                  </a:extLst>
                </a:gridCol>
              </a:tblGrid>
              <a:tr h="332519">
                <a:tc>
                  <a:txBody>
                    <a:bodyPr/>
                    <a:lstStyle/>
                    <a:p>
                      <a:pPr marL="0" indent="0" algn="l" rtl="0" eaLnBrk="1" fontAlgn="t" latinLnBrk="0" hangingPunct="1">
                        <a:lnSpc>
                          <a:spcPct val="107000"/>
                        </a:lnSpc>
                        <a:spcBef>
                          <a:spcPts val="0"/>
                        </a:spcBef>
                        <a:spcAft>
                          <a:spcPts val="800"/>
                        </a:spcAft>
                        <a:buClrTx/>
                        <a:buSzPts val="1600"/>
                        <a:buFont typeface="Arial" panose="020B0604020202020204" pitchFamily="34" charset="0"/>
                        <a:buNone/>
                      </a:pPr>
                      <a:r>
                        <a:rPr lang="en-GB" sz="1600" b="1"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Sources</a:t>
                      </a:r>
                      <a:endParaRPr lang="en-GB" sz="1600" b="0" i="0" u="none" strike="noStrike" dirty="0">
                        <a:effectLst/>
                        <a:latin typeface="Arial" panose="020B0604020202020204" pitchFamily="34" charset="0"/>
                      </a:endParaRPr>
                    </a:p>
                  </a:txBody>
                  <a:tcPr marL="33909" marR="33909"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indent="0" algn="l" rtl="0" eaLnBrk="1" fontAlgn="t" latinLnBrk="0" hangingPunct="1">
                        <a:lnSpc>
                          <a:spcPct val="107000"/>
                        </a:lnSpc>
                        <a:spcBef>
                          <a:spcPts val="0"/>
                        </a:spcBef>
                        <a:spcAft>
                          <a:spcPts val="0"/>
                        </a:spcAft>
                        <a:buClrTx/>
                        <a:buSzPts val="1600"/>
                        <a:buFont typeface="Arial" panose="020B0604020202020204" pitchFamily="34" charset="0"/>
                        <a:buNone/>
                      </a:pPr>
                      <a:r>
                        <a:rPr lang="en-GB" sz="1600" b="1" i="0" u="none"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Instruments</a:t>
                      </a:r>
                      <a:endParaRPr lang="en-GB" sz="1600" b="0" i="0" u="none" strike="noStrike" dirty="0">
                        <a:effectLst/>
                        <a:latin typeface="Arial" panose="020B0604020202020204" pitchFamily="34" charset="0"/>
                      </a:endParaRPr>
                    </a:p>
                  </a:txBody>
                  <a:tcPr marL="33909" marR="33909"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3104782552"/>
                  </a:ext>
                </a:extLst>
              </a:tr>
            </a:tbl>
          </a:graphicData>
        </a:graphic>
      </p:graphicFrame>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6940" y="6115667"/>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070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85775"/>
          </a:xfrm>
        </p:spPr>
        <p:txBody>
          <a:bodyPr>
            <a:normAutofit fontScale="90000"/>
          </a:bodyPr>
          <a:lstStyle/>
          <a:p>
            <a:r>
              <a:rPr lang="en-GB" dirty="0" smtClean="0"/>
              <a:t>Health Financing Landscape</a:t>
            </a:r>
            <a:endParaRPr lang="en-GB" dirty="0"/>
          </a:p>
        </p:txBody>
      </p:sp>
      <p:sp>
        <p:nvSpPr>
          <p:cNvPr id="5" name="Rectangle 4"/>
          <p:cNvSpPr/>
          <p:nvPr/>
        </p:nvSpPr>
        <p:spPr>
          <a:xfrm>
            <a:off x="813045" y="1485943"/>
            <a:ext cx="1653581" cy="128355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OOF</a:t>
            </a:r>
          </a:p>
        </p:txBody>
      </p:sp>
      <p:sp>
        <p:nvSpPr>
          <p:cNvPr id="4" name="Rectangle 3"/>
          <p:cNvSpPr/>
          <p:nvPr/>
        </p:nvSpPr>
        <p:spPr>
          <a:xfrm>
            <a:off x="3007417" y="5169204"/>
            <a:ext cx="1922060" cy="1049967"/>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FDI </a:t>
            </a:r>
          </a:p>
        </p:txBody>
      </p:sp>
      <p:sp>
        <p:nvSpPr>
          <p:cNvPr id="6" name="Rectangle 5"/>
          <p:cNvSpPr/>
          <p:nvPr/>
        </p:nvSpPr>
        <p:spPr>
          <a:xfrm>
            <a:off x="215108" y="3125471"/>
            <a:ext cx="1485500" cy="1036507"/>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IFI</a:t>
            </a:r>
          </a:p>
        </p:txBody>
      </p:sp>
      <p:sp>
        <p:nvSpPr>
          <p:cNvPr id="7" name="Rectangle 6"/>
          <p:cNvSpPr/>
          <p:nvPr/>
        </p:nvSpPr>
        <p:spPr>
          <a:xfrm>
            <a:off x="261738" y="850900"/>
            <a:ext cx="2805721" cy="10013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ODA</a:t>
            </a:r>
          </a:p>
        </p:txBody>
      </p:sp>
      <p:sp>
        <p:nvSpPr>
          <p:cNvPr id="11" name="Rectangle 10"/>
          <p:cNvSpPr/>
          <p:nvPr/>
        </p:nvSpPr>
        <p:spPr>
          <a:xfrm>
            <a:off x="1599664" y="2290568"/>
            <a:ext cx="1661715" cy="12185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UN System </a:t>
            </a:r>
          </a:p>
        </p:txBody>
      </p:sp>
      <p:sp>
        <p:nvSpPr>
          <p:cNvPr id="12" name="Isosceles Triangle 11"/>
          <p:cNvSpPr/>
          <p:nvPr/>
        </p:nvSpPr>
        <p:spPr>
          <a:xfrm>
            <a:off x="3055180" y="1771525"/>
            <a:ext cx="2794000" cy="1139825"/>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Triangular Partnerships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p:txBody>
      </p:sp>
      <p:sp>
        <p:nvSpPr>
          <p:cNvPr id="13" name="Rectangle 12"/>
          <p:cNvSpPr/>
          <p:nvPr/>
        </p:nvSpPr>
        <p:spPr>
          <a:xfrm>
            <a:off x="3071910" y="3507099"/>
            <a:ext cx="2989255" cy="126105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Philanthropies </a:t>
            </a:r>
          </a:p>
        </p:txBody>
      </p:sp>
      <p:sp>
        <p:nvSpPr>
          <p:cNvPr id="14" name="Rectangle 13"/>
          <p:cNvSpPr/>
          <p:nvPr/>
        </p:nvSpPr>
        <p:spPr>
          <a:xfrm>
            <a:off x="1280617" y="3970486"/>
            <a:ext cx="2268726" cy="13425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Public Debt</a:t>
            </a:r>
          </a:p>
        </p:txBody>
      </p:sp>
      <p:sp>
        <p:nvSpPr>
          <p:cNvPr id="15" name="Rectangle 14"/>
          <p:cNvSpPr/>
          <p:nvPr/>
        </p:nvSpPr>
        <p:spPr>
          <a:xfrm>
            <a:off x="9327233" y="608012"/>
            <a:ext cx="1673225" cy="8282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Short Term Debt</a:t>
            </a:r>
          </a:p>
        </p:txBody>
      </p:sp>
      <p:sp>
        <p:nvSpPr>
          <p:cNvPr id="16" name="Rectangle 15"/>
          <p:cNvSpPr/>
          <p:nvPr/>
        </p:nvSpPr>
        <p:spPr>
          <a:xfrm>
            <a:off x="5782167" y="3218779"/>
            <a:ext cx="801098" cy="5264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NGOs</a:t>
            </a:r>
          </a:p>
        </p:txBody>
      </p:sp>
      <p:sp>
        <p:nvSpPr>
          <p:cNvPr id="17" name="Rectangle 16"/>
          <p:cNvSpPr/>
          <p:nvPr/>
        </p:nvSpPr>
        <p:spPr>
          <a:xfrm>
            <a:off x="7966075" y="5313030"/>
            <a:ext cx="1473200" cy="1104900"/>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Portfolio / Equity </a:t>
            </a:r>
          </a:p>
        </p:txBody>
      </p:sp>
      <p:sp>
        <p:nvSpPr>
          <p:cNvPr id="18" name="Rectangle 17"/>
          <p:cNvSpPr/>
          <p:nvPr/>
        </p:nvSpPr>
        <p:spPr>
          <a:xfrm>
            <a:off x="146049" y="4682427"/>
            <a:ext cx="1607839" cy="1147616"/>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MDB</a:t>
            </a:r>
          </a:p>
        </p:txBody>
      </p:sp>
      <p:sp>
        <p:nvSpPr>
          <p:cNvPr id="20" name="Rectangle 19"/>
          <p:cNvSpPr/>
          <p:nvPr/>
        </p:nvSpPr>
        <p:spPr>
          <a:xfrm>
            <a:off x="9849044" y="3809835"/>
            <a:ext cx="1700213" cy="908249"/>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Insurance Communities</a:t>
            </a:r>
          </a:p>
        </p:txBody>
      </p:sp>
      <p:sp>
        <p:nvSpPr>
          <p:cNvPr id="22" name="Rectangle 21"/>
          <p:cNvSpPr/>
          <p:nvPr/>
        </p:nvSpPr>
        <p:spPr>
          <a:xfrm>
            <a:off x="478246" y="5698978"/>
            <a:ext cx="2589213" cy="701874"/>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Sovereign Wealth Funds</a:t>
            </a:r>
          </a:p>
        </p:txBody>
      </p:sp>
      <p:sp>
        <p:nvSpPr>
          <p:cNvPr id="23" name="Rectangle 22"/>
          <p:cNvSpPr/>
          <p:nvPr/>
        </p:nvSpPr>
        <p:spPr>
          <a:xfrm>
            <a:off x="6715994" y="1170650"/>
            <a:ext cx="2871390" cy="627955"/>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Multi-investor institutional debt</a:t>
            </a:r>
          </a:p>
        </p:txBody>
      </p:sp>
      <p:sp>
        <p:nvSpPr>
          <p:cNvPr id="24" name="Rectangle 23"/>
          <p:cNvSpPr/>
          <p:nvPr/>
        </p:nvSpPr>
        <p:spPr>
          <a:xfrm>
            <a:off x="6716713" y="3818685"/>
            <a:ext cx="1485900" cy="6934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Money Markets</a:t>
            </a:r>
          </a:p>
        </p:txBody>
      </p:sp>
      <p:sp>
        <p:nvSpPr>
          <p:cNvPr id="25" name="Rectangle 24"/>
          <p:cNvSpPr/>
          <p:nvPr/>
        </p:nvSpPr>
        <p:spPr>
          <a:xfrm>
            <a:off x="9160670" y="4554822"/>
            <a:ext cx="876301" cy="1039020"/>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Bonds</a:t>
            </a:r>
          </a:p>
        </p:txBody>
      </p:sp>
      <p:sp>
        <p:nvSpPr>
          <p:cNvPr id="26" name="Rectangle 25"/>
          <p:cNvSpPr/>
          <p:nvPr/>
        </p:nvSpPr>
        <p:spPr>
          <a:xfrm>
            <a:off x="9730269" y="5293613"/>
            <a:ext cx="1249361" cy="7235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Derivatives </a:t>
            </a:r>
          </a:p>
        </p:txBody>
      </p:sp>
      <p:sp>
        <p:nvSpPr>
          <p:cNvPr id="27" name="Rectangle 26"/>
          <p:cNvSpPr/>
          <p:nvPr/>
        </p:nvSpPr>
        <p:spPr>
          <a:xfrm>
            <a:off x="6715994" y="4768158"/>
            <a:ext cx="1632746" cy="7614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Private Placements</a:t>
            </a:r>
          </a:p>
        </p:txBody>
      </p:sp>
      <p:sp>
        <p:nvSpPr>
          <p:cNvPr id="28" name="Rectangle 27"/>
          <p:cNvSpPr/>
          <p:nvPr/>
        </p:nvSpPr>
        <p:spPr>
          <a:xfrm>
            <a:off x="4863105" y="4433129"/>
            <a:ext cx="1923958" cy="9710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Remittances</a:t>
            </a:r>
          </a:p>
        </p:txBody>
      </p:sp>
      <p:sp>
        <p:nvSpPr>
          <p:cNvPr id="29" name="Rectangle 28"/>
          <p:cNvSpPr/>
          <p:nvPr/>
        </p:nvSpPr>
        <p:spPr>
          <a:xfrm>
            <a:off x="8617266" y="1981862"/>
            <a:ext cx="1550194" cy="940713"/>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Hybrid instruments</a:t>
            </a:r>
          </a:p>
        </p:txBody>
      </p:sp>
      <p:sp>
        <p:nvSpPr>
          <p:cNvPr id="19" name="Rectangle 18"/>
          <p:cNvSpPr/>
          <p:nvPr/>
        </p:nvSpPr>
        <p:spPr>
          <a:xfrm>
            <a:off x="10036971" y="2419611"/>
            <a:ext cx="1728788" cy="1029097"/>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Capital Markets</a:t>
            </a:r>
          </a:p>
        </p:txBody>
      </p:sp>
      <p:sp>
        <p:nvSpPr>
          <p:cNvPr id="21" name="Rectangle 20"/>
          <p:cNvSpPr/>
          <p:nvPr/>
        </p:nvSpPr>
        <p:spPr>
          <a:xfrm>
            <a:off x="8053589" y="3195772"/>
            <a:ext cx="1816893" cy="1098948"/>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Institutional Pension Funds</a:t>
            </a:r>
          </a:p>
        </p:txBody>
      </p:sp>
      <p:sp>
        <p:nvSpPr>
          <p:cNvPr id="10" name="Rectangle 9"/>
          <p:cNvSpPr/>
          <p:nvPr/>
        </p:nvSpPr>
        <p:spPr>
          <a:xfrm>
            <a:off x="2736095" y="1219413"/>
            <a:ext cx="1646517" cy="8673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North-South Partnerships</a:t>
            </a:r>
          </a:p>
        </p:txBody>
      </p:sp>
      <p:sp>
        <p:nvSpPr>
          <p:cNvPr id="9" name="Rectangle 8"/>
          <p:cNvSpPr/>
          <p:nvPr/>
        </p:nvSpPr>
        <p:spPr>
          <a:xfrm>
            <a:off x="4673405" y="1309742"/>
            <a:ext cx="1511300" cy="803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South – South Partnerships</a:t>
            </a:r>
          </a:p>
        </p:txBody>
      </p:sp>
      <p:sp>
        <p:nvSpPr>
          <p:cNvPr id="8" name="Rectangle 7"/>
          <p:cNvSpPr/>
          <p:nvPr/>
        </p:nvSpPr>
        <p:spPr>
          <a:xfrm>
            <a:off x="10083834" y="1388363"/>
            <a:ext cx="1384300" cy="830263"/>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Private Debt</a:t>
            </a:r>
          </a:p>
        </p:txBody>
      </p:sp>
      <p:sp>
        <p:nvSpPr>
          <p:cNvPr id="30" name="Rectangle 29"/>
          <p:cNvSpPr/>
          <p:nvPr/>
        </p:nvSpPr>
        <p:spPr>
          <a:xfrm>
            <a:off x="7144844" y="2563948"/>
            <a:ext cx="1614487" cy="717254"/>
          </a:xfrm>
          <a:prstGeom prst="rect">
            <a:avLst/>
          </a:prstGeom>
          <a:blipFill>
            <a:blip r:embed="rId2" cstate="print"/>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black"/>
                </a:solidFill>
                <a:effectLst/>
                <a:uLnTx/>
                <a:uFillTx/>
                <a:latin typeface="Calibri" panose="020F0502020204030204"/>
                <a:ea typeface="+mn-ea"/>
                <a:cs typeface="+mn-cs"/>
              </a:rPr>
              <a:t>Commercial Banks </a:t>
            </a:r>
          </a:p>
        </p:txBody>
      </p:sp>
      <p:cxnSp>
        <p:nvCxnSpPr>
          <p:cNvPr id="37" name="Straight Arrow Connector 36"/>
          <p:cNvCxnSpPr>
            <a:endCxn id="6" idx="3"/>
          </p:cNvCxnSpPr>
          <p:nvPr/>
        </p:nvCxnSpPr>
        <p:spPr>
          <a:xfrm flipH="1" flipV="1">
            <a:off x="1700608" y="3643725"/>
            <a:ext cx="4383756" cy="2591921"/>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endCxn id="18" idx="3"/>
          </p:cNvCxnSpPr>
          <p:nvPr/>
        </p:nvCxnSpPr>
        <p:spPr>
          <a:xfrm flipH="1" flipV="1">
            <a:off x="1753888" y="5256235"/>
            <a:ext cx="4307278" cy="962937"/>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endCxn id="4" idx="3"/>
          </p:cNvCxnSpPr>
          <p:nvPr/>
        </p:nvCxnSpPr>
        <p:spPr>
          <a:xfrm flipH="1" flipV="1">
            <a:off x="4929477" y="5694188"/>
            <a:ext cx="1104216" cy="521803"/>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endCxn id="22" idx="3"/>
          </p:cNvCxnSpPr>
          <p:nvPr/>
        </p:nvCxnSpPr>
        <p:spPr>
          <a:xfrm flipH="1" flipV="1">
            <a:off x="3067459" y="6049915"/>
            <a:ext cx="2993706" cy="169256"/>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23" idx="2"/>
          </p:cNvCxnSpPr>
          <p:nvPr/>
        </p:nvCxnSpPr>
        <p:spPr>
          <a:xfrm flipV="1">
            <a:off x="6061165" y="1798605"/>
            <a:ext cx="2090524" cy="4420566"/>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endCxn id="30" idx="2"/>
          </p:cNvCxnSpPr>
          <p:nvPr/>
        </p:nvCxnSpPr>
        <p:spPr>
          <a:xfrm flipV="1">
            <a:off x="6093579" y="3281202"/>
            <a:ext cx="1858509" cy="2934789"/>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endCxn id="8" idx="1"/>
          </p:cNvCxnSpPr>
          <p:nvPr/>
        </p:nvCxnSpPr>
        <p:spPr>
          <a:xfrm flipV="1">
            <a:off x="6084366" y="1803495"/>
            <a:ext cx="3999468" cy="4412496"/>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endCxn id="19" idx="1"/>
          </p:cNvCxnSpPr>
          <p:nvPr/>
        </p:nvCxnSpPr>
        <p:spPr>
          <a:xfrm flipV="1">
            <a:off x="6093579" y="2934160"/>
            <a:ext cx="3943392" cy="3281831"/>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endCxn id="29" idx="2"/>
          </p:cNvCxnSpPr>
          <p:nvPr/>
        </p:nvCxnSpPr>
        <p:spPr>
          <a:xfrm flipV="1">
            <a:off x="6084365" y="2922575"/>
            <a:ext cx="3307998" cy="3301486"/>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21" idx="2"/>
          </p:cNvCxnSpPr>
          <p:nvPr/>
        </p:nvCxnSpPr>
        <p:spPr>
          <a:xfrm flipV="1">
            <a:off x="6093579" y="4294720"/>
            <a:ext cx="2868457" cy="1911250"/>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endCxn id="17" idx="1"/>
          </p:cNvCxnSpPr>
          <p:nvPr/>
        </p:nvCxnSpPr>
        <p:spPr>
          <a:xfrm flipV="1">
            <a:off x="6042906" y="5865480"/>
            <a:ext cx="1923169" cy="340490"/>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endCxn id="25" idx="1"/>
          </p:cNvCxnSpPr>
          <p:nvPr/>
        </p:nvCxnSpPr>
        <p:spPr>
          <a:xfrm flipV="1">
            <a:off x="6042906" y="5074332"/>
            <a:ext cx="3117764" cy="1146549"/>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endCxn id="20" idx="1"/>
          </p:cNvCxnSpPr>
          <p:nvPr/>
        </p:nvCxnSpPr>
        <p:spPr>
          <a:xfrm flipV="1">
            <a:off x="6069144" y="4263960"/>
            <a:ext cx="3779900" cy="1971686"/>
          </a:xfrm>
          <a:prstGeom prst="straightConnector1">
            <a:avLst/>
          </a:prstGeom>
          <a:ln w="19050">
            <a:solidFill>
              <a:schemeClr val="accent1">
                <a:lumMod val="50000"/>
              </a:schemeClr>
            </a:solidFill>
            <a:prstDash val="lgDashDotDot"/>
            <a:tailEnd type="triangle"/>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4772353" y="6304072"/>
            <a:ext cx="2624022" cy="2808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white"/>
                </a:solidFill>
                <a:effectLst/>
                <a:uLnTx/>
                <a:uFillTx/>
                <a:latin typeface="Calibri" panose="020F0502020204030204"/>
                <a:ea typeface="+mn-ea"/>
                <a:cs typeface="+mn-cs"/>
              </a:rPr>
              <a:t>PPP Financing Sources</a:t>
            </a:r>
          </a:p>
        </p:txBody>
      </p:sp>
      <p:pic>
        <p:nvPicPr>
          <p:cNvPr id="4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78912" y="6099227"/>
            <a:ext cx="1020763" cy="60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549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1000"/>
                                        <p:tgtEl>
                                          <p:spTgt spid="22"/>
                                        </p:tgtEl>
                                      </p:cBhvr>
                                    </p:animEffect>
                                    <p:anim calcmode="lin" valueType="num">
                                      <p:cBhvr>
                                        <p:cTn id="50" dur="1000" fill="hold"/>
                                        <p:tgtEl>
                                          <p:spTgt spid="22"/>
                                        </p:tgtEl>
                                        <p:attrNameLst>
                                          <p:attrName>ppt_x</p:attrName>
                                        </p:attrNameLst>
                                      </p:cBhvr>
                                      <p:tavLst>
                                        <p:tav tm="0">
                                          <p:val>
                                            <p:strVal val="#ppt_x"/>
                                          </p:val>
                                        </p:tav>
                                        <p:tav tm="100000">
                                          <p:val>
                                            <p:strVal val="#ppt_x"/>
                                          </p:val>
                                        </p:tav>
                                      </p:tavLst>
                                    </p:anim>
                                    <p:anim calcmode="lin" valueType="num">
                                      <p:cBhvr>
                                        <p:cTn id="5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fade">
                                      <p:cBhvr>
                                        <p:cTn id="56" dur="1000"/>
                                        <p:tgtEl>
                                          <p:spTgt spid="4"/>
                                        </p:tgtEl>
                                      </p:cBhvr>
                                    </p:animEffect>
                                    <p:anim calcmode="lin" valueType="num">
                                      <p:cBhvr>
                                        <p:cTn id="57" dur="1000" fill="hold"/>
                                        <p:tgtEl>
                                          <p:spTgt spid="4"/>
                                        </p:tgtEl>
                                        <p:attrNameLst>
                                          <p:attrName>ppt_x</p:attrName>
                                        </p:attrNameLst>
                                      </p:cBhvr>
                                      <p:tavLst>
                                        <p:tav tm="0">
                                          <p:val>
                                            <p:strVal val="#ppt_x"/>
                                          </p:val>
                                        </p:tav>
                                        <p:tav tm="100000">
                                          <p:val>
                                            <p:strVal val="#ppt_x"/>
                                          </p:val>
                                        </p:tav>
                                      </p:tavLst>
                                    </p:anim>
                                    <p:anim calcmode="lin" valueType="num">
                                      <p:cBhvr>
                                        <p:cTn id="5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anim calcmode="lin" valueType="num">
                                      <p:cBhvr>
                                        <p:cTn id="64" dur="1000" fill="hold"/>
                                        <p:tgtEl>
                                          <p:spTgt spid="13"/>
                                        </p:tgtEl>
                                        <p:attrNameLst>
                                          <p:attrName>ppt_x</p:attrName>
                                        </p:attrNameLst>
                                      </p:cBhvr>
                                      <p:tavLst>
                                        <p:tav tm="0">
                                          <p:val>
                                            <p:strVal val="#ppt_x"/>
                                          </p:val>
                                        </p:tav>
                                        <p:tav tm="100000">
                                          <p:val>
                                            <p:strVal val="#ppt_x"/>
                                          </p:val>
                                        </p:tav>
                                      </p:tavLst>
                                    </p:anim>
                                    <p:anim calcmode="lin" valueType="num">
                                      <p:cBhvr>
                                        <p:cTn id="6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1000"/>
                                        <p:tgtEl>
                                          <p:spTgt spid="28"/>
                                        </p:tgtEl>
                                      </p:cBhvr>
                                    </p:animEffect>
                                    <p:anim calcmode="lin" valueType="num">
                                      <p:cBhvr>
                                        <p:cTn id="71" dur="1000" fill="hold"/>
                                        <p:tgtEl>
                                          <p:spTgt spid="28"/>
                                        </p:tgtEl>
                                        <p:attrNameLst>
                                          <p:attrName>ppt_x</p:attrName>
                                        </p:attrNameLst>
                                      </p:cBhvr>
                                      <p:tavLst>
                                        <p:tav tm="0">
                                          <p:val>
                                            <p:strVal val="#ppt_x"/>
                                          </p:val>
                                        </p:tav>
                                        <p:tav tm="100000">
                                          <p:val>
                                            <p:strVal val="#ppt_x"/>
                                          </p:val>
                                        </p:tav>
                                      </p:tavLst>
                                    </p:anim>
                                    <p:anim calcmode="lin" valueType="num">
                                      <p:cBhvr>
                                        <p:cTn id="7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fade">
                                      <p:cBhvr>
                                        <p:cTn id="77" dur="1000"/>
                                        <p:tgtEl>
                                          <p:spTgt spid="16"/>
                                        </p:tgtEl>
                                      </p:cBhvr>
                                    </p:animEffect>
                                    <p:anim calcmode="lin" valueType="num">
                                      <p:cBhvr>
                                        <p:cTn id="78" dur="1000" fill="hold"/>
                                        <p:tgtEl>
                                          <p:spTgt spid="16"/>
                                        </p:tgtEl>
                                        <p:attrNameLst>
                                          <p:attrName>ppt_x</p:attrName>
                                        </p:attrNameLst>
                                      </p:cBhvr>
                                      <p:tavLst>
                                        <p:tav tm="0">
                                          <p:val>
                                            <p:strVal val="#ppt_x"/>
                                          </p:val>
                                        </p:tav>
                                        <p:tav tm="100000">
                                          <p:val>
                                            <p:strVal val="#ppt_x"/>
                                          </p:val>
                                        </p:tav>
                                      </p:tavLst>
                                    </p:anim>
                                    <p:anim calcmode="lin" valueType="num">
                                      <p:cBhvr>
                                        <p:cTn id="7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2"/>
                                        </p:tgtEl>
                                        <p:attrNameLst>
                                          <p:attrName>style.visibility</p:attrName>
                                        </p:attrNameLst>
                                      </p:cBhvr>
                                      <p:to>
                                        <p:strVal val="visible"/>
                                      </p:to>
                                    </p:set>
                                    <p:animEffect transition="in" filter="fade">
                                      <p:cBhvr>
                                        <p:cTn id="84" dur="1000"/>
                                        <p:tgtEl>
                                          <p:spTgt spid="12"/>
                                        </p:tgtEl>
                                      </p:cBhvr>
                                    </p:animEffect>
                                    <p:anim calcmode="lin" valueType="num">
                                      <p:cBhvr>
                                        <p:cTn id="85" dur="1000" fill="hold"/>
                                        <p:tgtEl>
                                          <p:spTgt spid="12"/>
                                        </p:tgtEl>
                                        <p:attrNameLst>
                                          <p:attrName>ppt_x</p:attrName>
                                        </p:attrNameLst>
                                      </p:cBhvr>
                                      <p:tavLst>
                                        <p:tav tm="0">
                                          <p:val>
                                            <p:strVal val="#ppt_x"/>
                                          </p:val>
                                        </p:tav>
                                        <p:tav tm="100000">
                                          <p:val>
                                            <p:strVal val="#ppt_x"/>
                                          </p:val>
                                        </p:tav>
                                      </p:tavLst>
                                    </p:anim>
                                    <p:anim calcmode="lin" valueType="num">
                                      <p:cBhvr>
                                        <p:cTn id="8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10"/>
                                        </p:tgtEl>
                                        <p:attrNameLst>
                                          <p:attrName>style.visibility</p:attrName>
                                        </p:attrNameLst>
                                      </p:cBhvr>
                                      <p:to>
                                        <p:strVal val="visible"/>
                                      </p:to>
                                    </p:set>
                                    <p:animEffect transition="in" filter="fade">
                                      <p:cBhvr>
                                        <p:cTn id="91" dur="1000"/>
                                        <p:tgtEl>
                                          <p:spTgt spid="10"/>
                                        </p:tgtEl>
                                      </p:cBhvr>
                                    </p:animEffect>
                                    <p:anim calcmode="lin" valueType="num">
                                      <p:cBhvr>
                                        <p:cTn id="92" dur="1000" fill="hold"/>
                                        <p:tgtEl>
                                          <p:spTgt spid="10"/>
                                        </p:tgtEl>
                                        <p:attrNameLst>
                                          <p:attrName>ppt_x</p:attrName>
                                        </p:attrNameLst>
                                      </p:cBhvr>
                                      <p:tavLst>
                                        <p:tav tm="0">
                                          <p:val>
                                            <p:strVal val="#ppt_x"/>
                                          </p:val>
                                        </p:tav>
                                        <p:tav tm="100000">
                                          <p:val>
                                            <p:strVal val="#ppt_x"/>
                                          </p:val>
                                        </p:tav>
                                      </p:tavLst>
                                    </p:anim>
                                    <p:anim calcmode="lin" valueType="num">
                                      <p:cBhvr>
                                        <p:cTn id="9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9"/>
                                        </p:tgtEl>
                                        <p:attrNameLst>
                                          <p:attrName>style.visibility</p:attrName>
                                        </p:attrNameLst>
                                      </p:cBhvr>
                                      <p:to>
                                        <p:strVal val="visible"/>
                                      </p:to>
                                    </p:set>
                                    <p:animEffect transition="in" filter="fade">
                                      <p:cBhvr>
                                        <p:cTn id="98" dur="1000"/>
                                        <p:tgtEl>
                                          <p:spTgt spid="9"/>
                                        </p:tgtEl>
                                      </p:cBhvr>
                                    </p:animEffect>
                                    <p:anim calcmode="lin" valueType="num">
                                      <p:cBhvr>
                                        <p:cTn id="99" dur="1000" fill="hold"/>
                                        <p:tgtEl>
                                          <p:spTgt spid="9"/>
                                        </p:tgtEl>
                                        <p:attrNameLst>
                                          <p:attrName>ppt_x</p:attrName>
                                        </p:attrNameLst>
                                      </p:cBhvr>
                                      <p:tavLst>
                                        <p:tav tm="0">
                                          <p:val>
                                            <p:strVal val="#ppt_x"/>
                                          </p:val>
                                        </p:tav>
                                        <p:tav tm="100000">
                                          <p:val>
                                            <p:strVal val="#ppt_x"/>
                                          </p:val>
                                        </p:tav>
                                      </p:tavLst>
                                    </p:anim>
                                    <p:anim calcmode="lin" valueType="num">
                                      <p:cBhvr>
                                        <p:cTn id="10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24"/>
                                        </p:tgtEl>
                                        <p:attrNameLst>
                                          <p:attrName>style.visibility</p:attrName>
                                        </p:attrNameLst>
                                      </p:cBhvr>
                                      <p:to>
                                        <p:strVal val="visible"/>
                                      </p:to>
                                    </p:set>
                                    <p:animEffect transition="in" filter="fade">
                                      <p:cBhvr>
                                        <p:cTn id="105" dur="1000"/>
                                        <p:tgtEl>
                                          <p:spTgt spid="24"/>
                                        </p:tgtEl>
                                      </p:cBhvr>
                                    </p:animEffect>
                                    <p:anim calcmode="lin" valueType="num">
                                      <p:cBhvr>
                                        <p:cTn id="106" dur="1000" fill="hold"/>
                                        <p:tgtEl>
                                          <p:spTgt spid="24"/>
                                        </p:tgtEl>
                                        <p:attrNameLst>
                                          <p:attrName>ppt_x</p:attrName>
                                        </p:attrNameLst>
                                      </p:cBhvr>
                                      <p:tavLst>
                                        <p:tav tm="0">
                                          <p:val>
                                            <p:strVal val="#ppt_x"/>
                                          </p:val>
                                        </p:tav>
                                        <p:tav tm="100000">
                                          <p:val>
                                            <p:strVal val="#ppt_x"/>
                                          </p:val>
                                        </p:tav>
                                      </p:tavLst>
                                    </p:anim>
                                    <p:anim calcmode="lin" valueType="num">
                                      <p:cBhvr>
                                        <p:cTn id="10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27"/>
                                        </p:tgtEl>
                                        <p:attrNameLst>
                                          <p:attrName>style.visibility</p:attrName>
                                        </p:attrNameLst>
                                      </p:cBhvr>
                                      <p:to>
                                        <p:strVal val="visible"/>
                                      </p:to>
                                    </p:set>
                                    <p:animEffect transition="in" filter="fade">
                                      <p:cBhvr>
                                        <p:cTn id="112" dur="1000"/>
                                        <p:tgtEl>
                                          <p:spTgt spid="27"/>
                                        </p:tgtEl>
                                      </p:cBhvr>
                                    </p:animEffect>
                                    <p:anim calcmode="lin" valueType="num">
                                      <p:cBhvr>
                                        <p:cTn id="113" dur="1000" fill="hold"/>
                                        <p:tgtEl>
                                          <p:spTgt spid="27"/>
                                        </p:tgtEl>
                                        <p:attrNameLst>
                                          <p:attrName>ppt_x</p:attrName>
                                        </p:attrNameLst>
                                      </p:cBhvr>
                                      <p:tavLst>
                                        <p:tav tm="0">
                                          <p:val>
                                            <p:strVal val="#ppt_x"/>
                                          </p:val>
                                        </p:tav>
                                        <p:tav tm="100000">
                                          <p:val>
                                            <p:strVal val="#ppt_x"/>
                                          </p:val>
                                        </p:tav>
                                      </p:tavLst>
                                    </p:anim>
                                    <p:anim calcmode="lin" valueType="num">
                                      <p:cBhvr>
                                        <p:cTn id="11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17"/>
                                        </p:tgtEl>
                                        <p:attrNameLst>
                                          <p:attrName>style.visibility</p:attrName>
                                        </p:attrNameLst>
                                      </p:cBhvr>
                                      <p:to>
                                        <p:strVal val="visible"/>
                                      </p:to>
                                    </p:set>
                                    <p:animEffect transition="in" filter="fade">
                                      <p:cBhvr>
                                        <p:cTn id="119" dur="1000"/>
                                        <p:tgtEl>
                                          <p:spTgt spid="17"/>
                                        </p:tgtEl>
                                      </p:cBhvr>
                                    </p:animEffect>
                                    <p:anim calcmode="lin" valueType="num">
                                      <p:cBhvr>
                                        <p:cTn id="120" dur="1000" fill="hold"/>
                                        <p:tgtEl>
                                          <p:spTgt spid="17"/>
                                        </p:tgtEl>
                                        <p:attrNameLst>
                                          <p:attrName>ppt_x</p:attrName>
                                        </p:attrNameLst>
                                      </p:cBhvr>
                                      <p:tavLst>
                                        <p:tav tm="0">
                                          <p:val>
                                            <p:strVal val="#ppt_x"/>
                                          </p:val>
                                        </p:tav>
                                        <p:tav tm="100000">
                                          <p:val>
                                            <p:strVal val="#ppt_x"/>
                                          </p:val>
                                        </p:tav>
                                      </p:tavLst>
                                    </p:anim>
                                    <p:anim calcmode="lin" valueType="num">
                                      <p:cBhvr>
                                        <p:cTn id="1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grpId="0" nodeType="clickEffect">
                                  <p:stCondLst>
                                    <p:cond delay="0"/>
                                  </p:stCondLst>
                                  <p:childTnLst>
                                    <p:set>
                                      <p:cBhvr>
                                        <p:cTn id="125" dur="1" fill="hold">
                                          <p:stCondLst>
                                            <p:cond delay="0"/>
                                          </p:stCondLst>
                                        </p:cTn>
                                        <p:tgtEl>
                                          <p:spTgt spid="25"/>
                                        </p:tgtEl>
                                        <p:attrNameLst>
                                          <p:attrName>style.visibility</p:attrName>
                                        </p:attrNameLst>
                                      </p:cBhvr>
                                      <p:to>
                                        <p:strVal val="visible"/>
                                      </p:to>
                                    </p:set>
                                    <p:animEffect transition="in" filter="fade">
                                      <p:cBhvr>
                                        <p:cTn id="126" dur="1000"/>
                                        <p:tgtEl>
                                          <p:spTgt spid="25"/>
                                        </p:tgtEl>
                                      </p:cBhvr>
                                    </p:animEffect>
                                    <p:anim calcmode="lin" valueType="num">
                                      <p:cBhvr>
                                        <p:cTn id="127" dur="1000" fill="hold"/>
                                        <p:tgtEl>
                                          <p:spTgt spid="25"/>
                                        </p:tgtEl>
                                        <p:attrNameLst>
                                          <p:attrName>ppt_x</p:attrName>
                                        </p:attrNameLst>
                                      </p:cBhvr>
                                      <p:tavLst>
                                        <p:tav tm="0">
                                          <p:val>
                                            <p:strVal val="#ppt_x"/>
                                          </p:val>
                                        </p:tav>
                                        <p:tav tm="100000">
                                          <p:val>
                                            <p:strVal val="#ppt_x"/>
                                          </p:val>
                                        </p:tav>
                                      </p:tavLst>
                                    </p:anim>
                                    <p:anim calcmode="lin" valueType="num">
                                      <p:cBhvr>
                                        <p:cTn id="12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26"/>
                                        </p:tgtEl>
                                        <p:attrNameLst>
                                          <p:attrName>style.visibility</p:attrName>
                                        </p:attrNameLst>
                                      </p:cBhvr>
                                      <p:to>
                                        <p:strVal val="visible"/>
                                      </p:to>
                                    </p:set>
                                    <p:animEffect transition="in" filter="fade">
                                      <p:cBhvr>
                                        <p:cTn id="133" dur="1000"/>
                                        <p:tgtEl>
                                          <p:spTgt spid="26"/>
                                        </p:tgtEl>
                                      </p:cBhvr>
                                    </p:animEffect>
                                    <p:anim calcmode="lin" valueType="num">
                                      <p:cBhvr>
                                        <p:cTn id="134" dur="1000" fill="hold"/>
                                        <p:tgtEl>
                                          <p:spTgt spid="26"/>
                                        </p:tgtEl>
                                        <p:attrNameLst>
                                          <p:attrName>ppt_x</p:attrName>
                                        </p:attrNameLst>
                                      </p:cBhvr>
                                      <p:tavLst>
                                        <p:tav tm="0">
                                          <p:val>
                                            <p:strVal val="#ppt_x"/>
                                          </p:val>
                                        </p:tav>
                                        <p:tav tm="100000">
                                          <p:val>
                                            <p:strVal val="#ppt_x"/>
                                          </p:val>
                                        </p:tav>
                                      </p:tavLst>
                                    </p:anim>
                                    <p:anim calcmode="lin" valueType="num">
                                      <p:cBhvr>
                                        <p:cTn id="13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20"/>
                                        </p:tgtEl>
                                        <p:attrNameLst>
                                          <p:attrName>style.visibility</p:attrName>
                                        </p:attrNameLst>
                                      </p:cBhvr>
                                      <p:to>
                                        <p:strVal val="visible"/>
                                      </p:to>
                                    </p:set>
                                    <p:animEffect transition="in" filter="fade">
                                      <p:cBhvr>
                                        <p:cTn id="140" dur="1000"/>
                                        <p:tgtEl>
                                          <p:spTgt spid="20"/>
                                        </p:tgtEl>
                                      </p:cBhvr>
                                    </p:animEffect>
                                    <p:anim calcmode="lin" valueType="num">
                                      <p:cBhvr>
                                        <p:cTn id="141" dur="1000" fill="hold"/>
                                        <p:tgtEl>
                                          <p:spTgt spid="20"/>
                                        </p:tgtEl>
                                        <p:attrNameLst>
                                          <p:attrName>ppt_x</p:attrName>
                                        </p:attrNameLst>
                                      </p:cBhvr>
                                      <p:tavLst>
                                        <p:tav tm="0">
                                          <p:val>
                                            <p:strVal val="#ppt_x"/>
                                          </p:val>
                                        </p:tav>
                                        <p:tav tm="100000">
                                          <p:val>
                                            <p:strVal val="#ppt_x"/>
                                          </p:val>
                                        </p:tav>
                                      </p:tavLst>
                                    </p:anim>
                                    <p:anim calcmode="lin" valueType="num">
                                      <p:cBhvr>
                                        <p:cTn id="14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21"/>
                                        </p:tgtEl>
                                        <p:attrNameLst>
                                          <p:attrName>style.visibility</p:attrName>
                                        </p:attrNameLst>
                                      </p:cBhvr>
                                      <p:to>
                                        <p:strVal val="visible"/>
                                      </p:to>
                                    </p:set>
                                    <p:animEffect transition="in" filter="fade">
                                      <p:cBhvr>
                                        <p:cTn id="147" dur="1000"/>
                                        <p:tgtEl>
                                          <p:spTgt spid="21"/>
                                        </p:tgtEl>
                                      </p:cBhvr>
                                    </p:animEffect>
                                    <p:anim calcmode="lin" valueType="num">
                                      <p:cBhvr>
                                        <p:cTn id="148" dur="1000" fill="hold"/>
                                        <p:tgtEl>
                                          <p:spTgt spid="21"/>
                                        </p:tgtEl>
                                        <p:attrNameLst>
                                          <p:attrName>ppt_x</p:attrName>
                                        </p:attrNameLst>
                                      </p:cBhvr>
                                      <p:tavLst>
                                        <p:tav tm="0">
                                          <p:val>
                                            <p:strVal val="#ppt_x"/>
                                          </p:val>
                                        </p:tav>
                                        <p:tav tm="100000">
                                          <p:val>
                                            <p:strVal val="#ppt_x"/>
                                          </p:val>
                                        </p:tav>
                                      </p:tavLst>
                                    </p:anim>
                                    <p:anim calcmode="lin" valueType="num">
                                      <p:cBhvr>
                                        <p:cTn id="14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42" presetClass="entr" presetSubtype="0" fill="hold" grpId="0" nodeType="clickEffect">
                                  <p:stCondLst>
                                    <p:cond delay="0"/>
                                  </p:stCondLst>
                                  <p:childTnLst>
                                    <p:set>
                                      <p:cBhvr>
                                        <p:cTn id="153" dur="1" fill="hold">
                                          <p:stCondLst>
                                            <p:cond delay="0"/>
                                          </p:stCondLst>
                                        </p:cTn>
                                        <p:tgtEl>
                                          <p:spTgt spid="30"/>
                                        </p:tgtEl>
                                        <p:attrNameLst>
                                          <p:attrName>style.visibility</p:attrName>
                                        </p:attrNameLst>
                                      </p:cBhvr>
                                      <p:to>
                                        <p:strVal val="visible"/>
                                      </p:to>
                                    </p:set>
                                    <p:animEffect transition="in" filter="fade">
                                      <p:cBhvr>
                                        <p:cTn id="154" dur="1000"/>
                                        <p:tgtEl>
                                          <p:spTgt spid="30"/>
                                        </p:tgtEl>
                                      </p:cBhvr>
                                    </p:animEffect>
                                    <p:anim calcmode="lin" valueType="num">
                                      <p:cBhvr>
                                        <p:cTn id="155" dur="1000" fill="hold"/>
                                        <p:tgtEl>
                                          <p:spTgt spid="30"/>
                                        </p:tgtEl>
                                        <p:attrNameLst>
                                          <p:attrName>ppt_x</p:attrName>
                                        </p:attrNameLst>
                                      </p:cBhvr>
                                      <p:tavLst>
                                        <p:tav tm="0">
                                          <p:val>
                                            <p:strVal val="#ppt_x"/>
                                          </p:val>
                                        </p:tav>
                                        <p:tav tm="100000">
                                          <p:val>
                                            <p:strVal val="#ppt_x"/>
                                          </p:val>
                                        </p:tav>
                                      </p:tavLst>
                                    </p:anim>
                                    <p:anim calcmode="lin" valueType="num">
                                      <p:cBhvr>
                                        <p:cTn id="15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42" presetClass="entr" presetSubtype="0" fill="hold" grpId="0" nodeType="clickEffect">
                                  <p:stCondLst>
                                    <p:cond delay="0"/>
                                  </p:stCondLst>
                                  <p:childTnLst>
                                    <p:set>
                                      <p:cBhvr>
                                        <p:cTn id="160" dur="1" fill="hold">
                                          <p:stCondLst>
                                            <p:cond delay="0"/>
                                          </p:stCondLst>
                                        </p:cTn>
                                        <p:tgtEl>
                                          <p:spTgt spid="29"/>
                                        </p:tgtEl>
                                        <p:attrNameLst>
                                          <p:attrName>style.visibility</p:attrName>
                                        </p:attrNameLst>
                                      </p:cBhvr>
                                      <p:to>
                                        <p:strVal val="visible"/>
                                      </p:to>
                                    </p:set>
                                    <p:animEffect transition="in" filter="fade">
                                      <p:cBhvr>
                                        <p:cTn id="161" dur="1000"/>
                                        <p:tgtEl>
                                          <p:spTgt spid="29"/>
                                        </p:tgtEl>
                                      </p:cBhvr>
                                    </p:animEffect>
                                    <p:anim calcmode="lin" valueType="num">
                                      <p:cBhvr>
                                        <p:cTn id="162" dur="1000" fill="hold"/>
                                        <p:tgtEl>
                                          <p:spTgt spid="29"/>
                                        </p:tgtEl>
                                        <p:attrNameLst>
                                          <p:attrName>ppt_x</p:attrName>
                                        </p:attrNameLst>
                                      </p:cBhvr>
                                      <p:tavLst>
                                        <p:tav tm="0">
                                          <p:val>
                                            <p:strVal val="#ppt_x"/>
                                          </p:val>
                                        </p:tav>
                                        <p:tav tm="100000">
                                          <p:val>
                                            <p:strVal val="#ppt_x"/>
                                          </p:val>
                                        </p:tav>
                                      </p:tavLst>
                                    </p:anim>
                                    <p:anim calcmode="lin" valueType="num">
                                      <p:cBhvr>
                                        <p:cTn id="16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42" presetClass="entr" presetSubtype="0" fill="hold" grpId="0" nodeType="clickEffect">
                                  <p:stCondLst>
                                    <p:cond delay="0"/>
                                  </p:stCondLst>
                                  <p:childTnLst>
                                    <p:set>
                                      <p:cBhvr>
                                        <p:cTn id="167" dur="1" fill="hold">
                                          <p:stCondLst>
                                            <p:cond delay="0"/>
                                          </p:stCondLst>
                                        </p:cTn>
                                        <p:tgtEl>
                                          <p:spTgt spid="19"/>
                                        </p:tgtEl>
                                        <p:attrNameLst>
                                          <p:attrName>style.visibility</p:attrName>
                                        </p:attrNameLst>
                                      </p:cBhvr>
                                      <p:to>
                                        <p:strVal val="visible"/>
                                      </p:to>
                                    </p:set>
                                    <p:animEffect transition="in" filter="fade">
                                      <p:cBhvr>
                                        <p:cTn id="168" dur="1000"/>
                                        <p:tgtEl>
                                          <p:spTgt spid="19"/>
                                        </p:tgtEl>
                                      </p:cBhvr>
                                    </p:animEffect>
                                    <p:anim calcmode="lin" valueType="num">
                                      <p:cBhvr>
                                        <p:cTn id="169" dur="1000" fill="hold"/>
                                        <p:tgtEl>
                                          <p:spTgt spid="19"/>
                                        </p:tgtEl>
                                        <p:attrNameLst>
                                          <p:attrName>ppt_x</p:attrName>
                                        </p:attrNameLst>
                                      </p:cBhvr>
                                      <p:tavLst>
                                        <p:tav tm="0">
                                          <p:val>
                                            <p:strVal val="#ppt_x"/>
                                          </p:val>
                                        </p:tav>
                                        <p:tav tm="100000">
                                          <p:val>
                                            <p:strVal val="#ppt_x"/>
                                          </p:val>
                                        </p:tav>
                                      </p:tavLst>
                                    </p:anim>
                                    <p:anim calcmode="lin" valueType="num">
                                      <p:cBhvr>
                                        <p:cTn id="17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1" fill="hold">
                      <p:stCondLst>
                        <p:cond delay="indefinite"/>
                      </p:stCondLst>
                      <p:childTnLst>
                        <p:par>
                          <p:cTn id="172" fill="hold">
                            <p:stCondLst>
                              <p:cond delay="0"/>
                            </p:stCondLst>
                            <p:childTnLst>
                              <p:par>
                                <p:cTn id="173" presetID="42" presetClass="entr" presetSubtype="0" fill="hold" grpId="0" nodeType="clickEffect">
                                  <p:stCondLst>
                                    <p:cond delay="0"/>
                                  </p:stCondLst>
                                  <p:childTnLst>
                                    <p:set>
                                      <p:cBhvr>
                                        <p:cTn id="174" dur="1" fill="hold">
                                          <p:stCondLst>
                                            <p:cond delay="0"/>
                                          </p:stCondLst>
                                        </p:cTn>
                                        <p:tgtEl>
                                          <p:spTgt spid="8"/>
                                        </p:tgtEl>
                                        <p:attrNameLst>
                                          <p:attrName>style.visibility</p:attrName>
                                        </p:attrNameLst>
                                      </p:cBhvr>
                                      <p:to>
                                        <p:strVal val="visible"/>
                                      </p:to>
                                    </p:set>
                                    <p:animEffect transition="in" filter="fade">
                                      <p:cBhvr>
                                        <p:cTn id="175" dur="1000"/>
                                        <p:tgtEl>
                                          <p:spTgt spid="8"/>
                                        </p:tgtEl>
                                      </p:cBhvr>
                                    </p:animEffect>
                                    <p:anim calcmode="lin" valueType="num">
                                      <p:cBhvr>
                                        <p:cTn id="176" dur="1000" fill="hold"/>
                                        <p:tgtEl>
                                          <p:spTgt spid="8"/>
                                        </p:tgtEl>
                                        <p:attrNameLst>
                                          <p:attrName>ppt_x</p:attrName>
                                        </p:attrNameLst>
                                      </p:cBhvr>
                                      <p:tavLst>
                                        <p:tav tm="0">
                                          <p:val>
                                            <p:strVal val="#ppt_x"/>
                                          </p:val>
                                        </p:tav>
                                        <p:tav tm="100000">
                                          <p:val>
                                            <p:strVal val="#ppt_x"/>
                                          </p:val>
                                        </p:tav>
                                      </p:tavLst>
                                    </p:anim>
                                    <p:anim calcmode="lin" valueType="num">
                                      <p:cBhvr>
                                        <p:cTn id="17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8" fill="hold">
                      <p:stCondLst>
                        <p:cond delay="indefinite"/>
                      </p:stCondLst>
                      <p:childTnLst>
                        <p:par>
                          <p:cTn id="179" fill="hold">
                            <p:stCondLst>
                              <p:cond delay="0"/>
                            </p:stCondLst>
                            <p:childTnLst>
                              <p:par>
                                <p:cTn id="180" presetID="42" presetClass="entr" presetSubtype="0" fill="hold" grpId="0" nodeType="clickEffect">
                                  <p:stCondLst>
                                    <p:cond delay="0"/>
                                  </p:stCondLst>
                                  <p:childTnLst>
                                    <p:set>
                                      <p:cBhvr>
                                        <p:cTn id="181" dur="1" fill="hold">
                                          <p:stCondLst>
                                            <p:cond delay="0"/>
                                          </p:stCondLst>
                                        </p:cTn>
                                        <p:tgtEl>
                                          <p:spTgt spid="15"/>
                                        </p:tgtEl>
                                        <p:attrNameLst>
                                          <p:attrName>style.visibility</p:attrName>
                                        </p:attrNameLst>
                                      </p:cBhvr>
                                      <p:to>
                                        <p:strVal val="visible"/>
                                      </p:to>
                                    </p:set>
                                    <p:animEffect transition="in" filter="fade">
                                      <p:cBhvr>
                                        <p:cTn id="182" dur="1000"/>
                                        <p:tgtEl>
                                          <p:spTgt spid="15"/>
                                        </p:tgtEl>
                                      </p:cBhvr>
                                    </p:animEffect>
                                    <p:anim calcmode="lin" valueType="num">
                                      <p:cBhvr>
                                        <p:cTn id="183" dur="1000" fill="hold"/>
                                        <p:tgtEl>
                                          <p:spTgt spid="15"/>
                                        </p:tgtEl>
                                        <p:attrNameLst>
                                          <p:attrName>ppt_x</p:attrName>
                                        </p:attrNameLst>
                                      </p:cBhvr>
                                      <p:tavLst>
                                        <p:tav tm="0">
                                          <p:val>
                                            <p:strVal val="#ppt_x"/>
                                          </p:val>
                                        </p:tav>
                                        <p:tav tm="100000">
                                          <p:val>
                                            <p:strVal val="#ppt_x"/>
                                          </p:val>
                                        </p:tav>
                                      </p:tavLst>
                                    </p:anim>
                                    <p:anim calcmode="lin" valueType="num">
                                      <p:cBhvr>
                                        <p:cTn id="18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85" fill="hold">
                      <p:stCondLst>
                        <p:cond delay="indefinite"/>
                      </p:stCondLst>
                      <p:childTnLst>
                        <p:par>
                          <p:cTn id="186" fill="hold">
                            <p:stCondLst>
                              <p:cond delay="0"/>
                            </p:stCondLst>
                            <p:childTnLst>
                              <p:par>
                                <p:cTn id="187" presetID="42" presetClass="entr" presetSubtype="0" fill="hold" grpId="0" nodeType="clickEffect">
                                  <p:stCondLst>
                                    <p:cond delay="0"/>
                                  </p:stCondLst>
                                  <p:childTnLst>
                                    <p:set>
                                      <p:cBhvr>
                                        <p:cTn id="188" dur="1" fill="hold">
                                          <p:stCondLst>
                                            <p:cond delay="0"/>
                                          </p:stCondLst>
                                        </p:cTn>
                                        <p:tgtEl>
                                          <p:spTgt spid="23"/>
                                        </p:tgtEl>
                                        <p:attrNameLst>
                                          <p:attrName>style.visibility</p:attrName>
                                        </p:attrNameLst>
                                      </p:cBhvr>
                                      <p:to>
                                        <p:strVal val="visible"/>
                                      </p:to>
                                    </p:set>
                                    <p:animEffect transition="in" filter="fade">
                                      <p:cBhvr>
                                        <p:cTn id="189" dur="1000"/>
                                        <p:tgtEl>
                                          <p:spTgt spid="23"/>
                                        </p:tgtEl>
                                      </p:cBhvr>
                                    </p:animEffect>
                                    <p:anim calcmode="lin" valueType="num">
                                      <p:cBhvr>
                                        <p:cTn id="190" dur="1000" fill="hold"/>
                                        <p:tgtEl>
                                          <p:spTgt spid="23"/>
                                        </p:tgtEl>
                                        <p:attrNameLst>
                                          <p:attrName>ppt_x</p:attrName>
                                        </p:attrNameLst>
                                      </p:cBhvr>
                                      <p:tavLst>
                                        <p:tav tm="0">
                                          <p:val>
                                            <p:strVal val="#ppt_x"/>
                                          </p:val>
                                        </p:tav>
                                        <p:tav tm="100000">
                                          <p:val>
                                            <p:strVal val="#ppt_x"/>
                                          </p:val>
                                        </p:tav>
                                      </p:tavLst>
                                    </p:anim>
                                    <p:anim calcmode="lin" valueType="num">
                                      <p:cBhvr>
                                        <p:cTn id="19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92" fill="hold">
                      <p:stCondLst>
                        <p:cond delay="indefinite"/>
                      </p:stCondLst>
                      <p:childTnLst>
                        <p:par>
                          <p:cTn id="193" fill="hold">
                            <p:stCondLst>
                              <p:cond delay="0"/>
                            </p:stCondLst>
                            <p:childTnLst>
                              <p:par>
                                <p:cTn id="194" presetID="42" presetClass="entr" presetSubtype="0" fill="hold" grpId="0" nodeType="clickEffect">
                                  <p:stCondLst>
                                    <p:cond delay="0"/>
                                  </p:stCondLst>
                                  <p:childTnLst>
                                    <p:set>
                                      <p:cBhvr>
                                        <p:cTn id="195" dur="1" fill="hold">
                                          <p:stCondLst>
                                            <p:cond delay="0"/>
                                          </p:stCondLst>
                                        </p:cTn>
                                        <p:tgtEl>
                                          <p:spTgt spid="68"/>
                                        </p:tgtEl>
                                        <p:attrNameLst>
                                          <p:attrName>style.visibility</p:attrName>
                                        </p:attrNameLst>
                                      </p:cBhvr>
                                      <p:to>
                                        <p:strVal val="visible"/>
                                      </p:to>
                                    </p:set>
                                    <p:animEffect transition="in" filter="fade">
                                      <p:cBhvr>
                                        <p:cTn id="196" dur="1000"/>
                                        <p:tgtEl>
                                          <p:spTgt spid="68"/>
                                        </p:tgtEl>
                                      </p:cBhvr>
                                    </p:animEffect>
                                    <p:anim calcmode="lin" valueType="num">
                                      <p:cBhvr>
                                        <p:cTn id="197" dur="1000" fill="hold"/>
                                        <p:tgtEl>
                                          <p:spTgt spid="68"/>
                                        </p:tgtEl>
                                        <p:attrNameLst>
                                          <p:attrName>ppt_x</p:attrName>
                                        </p:attrNameLst>
                                      </p:cBhvr>
                                      <p:tavLst>
                                        <p:tav tm="0">
                                          <p:val>
                                            <p:strVal val="#ppt_x"/>
                                          </p:val>
                                        </p:tav>
                                        <p:tav tm="100000">
                                          <p:val>
                                            <p:strVal val="#ppt_x"/>
                                          </p:val>
                                        </p:tav>
                                      </p:tavLst>
                                    </p:anim>
                                    <p:anim calcmode="lin" valueType="num">
                                      <p:cBhvr>
                                        <p:cTn id="198"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199" fill="hold">
                      <p:stCondLst>
                        <p:cond delay="indefinite"/>
                      </p:stCondLst>
                      <p:childTnLst>
                        <p:par>
                          <p:cTn id="200" fill="hold">
                            <p:stCondLst>
                              <p:cond delay="0"/>
                            </p:stCondLst>
                            <p:childTnLst>
                              <p:par>
                                <p:cTn id="201" presetID="22" presetClass="entr" presetSubtype="4" fill="hold" nodeType="clickEffect">
                                  <p:stCondLst>
                                    <p:cond delay="0"/>
                                  </p:stCondLst>
                                  <p:childTnLst>
                                    <p:set>
                                      <p:cBhvr>
                                        <p:cTn id="202" dur="1" fill="hold">
                                          <p:stCondLst>
                                            <p:cond delay="0"/>
                                          </p:stCondLst>
                                        </p:cTn>
                                        <p:tgtEl>
                                          <p:spTgt spid="37"/>
                                        </p:tgtEl>
                                        <p:attrNameLst>
                                          <p:attrName>style.visibility</p:attrName>
                                        </p:attrNameLst>
                                      </p:cBhvr>
                                      <p:to>
                                        <p:strVal val="visible"/>
                                      </p:to>
                                    </p:set>
                                    <p:animEffect transition="in" filter="wipe(down)">
                                      <p:cBhvr>
                                        <p:cTn id="203" dur="500"/>
                                        <p:tgtEl>
                                          <p:spTgt spid="37"/>
                                        </p:tgtEl>
                                      </p:cBhvr>
                                    </p:animEffect>
                                  </p:childTnLst>
                                </p:cTn>
                              </p:par>
                            </p:childTnLst>
                          </p:cTn>
                        </p:par>
                      </p:childTnLst>
                    </p:cTn>
                  </p:par>
                  <p:par>
                    <p:cTn id="204" fill="hold">
                      <p:stCondLst>
                        <p:cond delay="indefinite"/>
                      </p:stCondLst>
                      <p:childTnLst>
                        <p:par>
                          <p:cTn id="205" fill="hold">
                            <p:stCondLst>
                              <p:cond delay="0"/>
                            </p:stCondLst>
                            <p:childTnLst>
                              <p:par>
                                <p:cTn id="206" presetID="22" presetClass="entr" presetSubtype="4" fill="hold" nodeType="clickEffect">
                                  <p:stCondLst>
                                    <p:cond delay="0"/>
                                  </p:stCondLst>
                                  <p:childTnLst>
                                    <p:set>
                                      <p:cBhvr>
                                        <p:cTn id="207" dur="1" fill="hold">
                                          <p:stCondLst>
                                            <p:cond delay="0"/>
                                          </p:stCondLst>
                                        </p:cTn>
                                        <p:tgtEl>
                                          <p:spTgt spid="39"/>
                                        </p:tgtEl>
                                        <p:attrNameLst>
                                          <p:attrName>style.visibility</p:attrName>
                                        </p:attrNameLst>
                                      </p:cBhvr>
                                      <p:to>
                                        <p:strVal val="visible"/>
                                      </p:to>
                                    </p:set>
                                    <p:animEffect transition="in" filter="wipe(down)">
                                      <p:cBhvr>
                                        <p:cTn id="208" dur="500"/>
                                        <p:tgtEl>
                                          <p:spTgt spid="39"/>
                                        </p:tgtEl>
                                      </p:cBhvr>
                                    </p:animEffect>
                                  </p:childTnLst>
                                </p:cTn>
                              </p:par>
                            </p:childTnLst>
                          </p:cTn>
                        </p:par>
                      </p:childTnLst>
                    </p:cTn>
                  </p:par>
                  <p:par>
                    <p:cTn id="209" fill="hold">
                      <p:stCondLst>
                        <p:cond delay="indefinite"/>
                      </p:stCondLst>
                      <p:childTnLst>
                        <p:par>
                          <p:cTn id="210" fill="hold">
                            <p:stCondLst>
                              <p:cond delay="0"/>
                            </p:stCondLst>
                            <p:childTnLst>
                              <p:par>
                                <p:cTn id="211" presetID="22" presetClass="entr" presetSubtype="4" fill="hold" nodeType="clickEffect">
                                  <p:stCondLst>
                                    <p:cond delay="0"/>
                                  </p:stCondLst>
                                  <p:childTnLst>
                                    <p:set>
                                      <p:cBhvr>
                                        <p:cTn id="212" dur="1" fill="hold">
                                          <p:stCondLst>
                                            <p:cond delay="0"/>
                                          </p:stCondLst>
                                        </p:cTn>
                                        <p:tgtEl>
                                          <p:spTgt spid="43"/>
                                        </p:tgtEl>
                                        <p:attrNameLst>
                                          <p:attrName>style.visibility</p:attrName>
                                        </p:attrNameLst>
                                      </p:cBhvr>
                                      <p:to>
                                        <p:strVal val="visible"/>
                                      </p:to>
                                    </p:set>
                                    <p:animEffect transition="in" filter="wipe(down)">
                                      <p:cBhvr>
                                        <p:cTn id="213" dur="500"/>
                                        <p:tgtEl>
                                          <p:spTgt spid="43"/>
                                        </p:tgtEl>
                                      </p:cBhvr>
                                    </p:animEffect>
                                  </p:childTnLst>
                                </p:cTn>
                              </p:par>
                            </p:childTnLst>
                          </p:cTn>
                        </p:par>
                      </p:childTnLst>
                    </p:cTn>
                  </p:par>
                  <p:par>
                    <p:cTn id="214" fill="hold">
                      <p:stCondLst>
                        <p:cond delay="indefinite"/>
                      </p:stCondLst>
                      <p:childTnLst>
                        <p:par>
                          <p:cTn id="215" fill="hold">
                            <p:stCondLst>
                              <p:cond delay="0"/>
                            </p:stCondLst>
                            <p:childTnLst>
                              <p:par>
                                <p:cTn id="216" presetID="22" presetClass="entr" presetSubtype="4" fill="hold" nodeType="clickEffect">
                                  <p:stCondLst>
                                    <p:cond delay="0"/>
                                  </p:stCondLst>
                                  <p:childTnLst>
                                    <p:set>
                                      <p:cBhvr>
                                        <p:cTn id="217" dur="1" fill="hold">
                                          <p:stCondLst>
                                            <p:cond delay="0"/>
                                          </p:stCondLst>
                                        </p:cTn>
                                        <p:tgtEl>
                                          <p:spTgt spid="41"/>
                                        </p:tgtEl>
                                        <p:attrNameLst>
                                          <p:attrName>style.visibility</p:attrName>
                                        </p:attrNameLst>
                                      </p:cBhvr>
                                      <p:to>
                                        <p:strVal val="visible"/>
                                      </p:to>
                                    </p:set>
                                    <p:animEffect transition="in" filter="wipe(down)">
                                      <p:cBhvr>
                                        <p:cTn id="218" dur="500"/>
                                        <p:tgtEl>
                                          <p:spTgt spid="41"/>
                                        </p:tgtEl>
                                      </p:cBhvr>
                                    </p:animEffect>
                                  </p:childTnLst>
                                </p:cTn>
                              </p:par>
                            </p:childTnLst>
                          </p:cTn>
                        </p:par>
                      </p:childTnLst>
                    </p:cTn>
                  </p:par>
                  <p:par>
                    <p:cTn id="219" fill="hold">
                      <p:stCondLst>
                        <p:cond delay="indefinite"/>
                      </p:stCondLst>
                      <p:childTnLst>
                        <p:par>
                          <p:cTn id="220" fill="hold">
                            <p:stCondLst>
                              <p:cond delay="0"/>
                            </p:stCondLst>
                            <p:childTnLst>
                              <p:par>
                                <p:cTn id="221" presetID="22" presetClass="entr" presetSubtype="4" fill="hold" nodeType="clickEffect">
                                  <p:stCondLst>
                                    <p:cond delay="0"/>
                                  </p:stCondLst>
                                  <p:childTnLst>
                                    <p:set>
                                      <p:cBhvr>
                                        <p:cTn id="222" dur="1" fill="hold">
                                          <p:stCondLst>
                                            <p:cond delay="0"/>
                                          </p:stCondLst>
                                        </p:cTn>
                                        <p:tgtEl>
                                          <p:spTgt spid="49"/>
                                        </p:tgtEl>
                                        <p:attrNameLst>
                                          <p:attrName>style.visibility</p:attrName>
                                        </p:attrNameLst>
                                      </p:cBhvr>
                                      <p:to>
                                        <p:strVal val="visible"/>
                                      </p:to>
                                    </p:set>
                                    <p:animEffect transition="in" filter="wipe(down)">
                                      <p:cBhvr>
                                        <p:cTn id="223" dur="500"/>
                                        <p:tgtEl>
                                          <p:spTgt spid="49"/>
                                        </p:tgtEl>
                                      </p:cBhvr>
                                    </p:animEffect>
                                  </p:childTnLst>
                                </p:cTn>
                              </p:par>
                            </p:childTnLst>
                          </p:cTn>
                        </p:par>
                      </p:childTnLst>
                    </p:cTn>
                  </p:par>
                  <p:par>
                    <p:cTn id="224" fill="hold">
                      <p:stCondLst>
                        <p:cond delay="indefinite"/>
                      </p:stCondLst>
                      <p:childTnLst>
                        <p:par>
                          <p:cTn id="225" fill="hold">
                            <p:stCondLst>
                              <p:cond delay="0"/>
                            </p:stCondLst>
                            <p:childTnLst>
                              <p:par>
                                <p:cTn id="226" presetID="22" presetClass="entr" presetSubtype="4" fill="hold" nodeType="clickEffect">
                                  <p:stCondLst>
                                    <p:cond delay="0"/>
                                  </p:stCondLst>
                                  <p:childTnLst>
                                    <p:set>
                                      <p:cBhvr>
                                        <p:cTn id="227" dur="1" fill="hold">
                                          <p:stCondLst>
                                            <p:cond delay="0"/>
                                          </p:stCondLst>
                                        </p:cTn>
                                        <p:tgtEl>
                                          <p:spTgt spid="51"/>
                                        </p:tgtEl>
                                        <p:attrNameLst>
                                          <p:attrName>style.visibility</p:attrName>
                                        </p:attrNameLst>
                                      </p:cBhvr>
                                      <p:to>
                                        <p:strVal val="visible"/>
                                      </p:to>
                                    </p:set>
                                    <p:animEffect transition="in" filter="wipe(down)">
                                      <p:cBhvr>
                                        <p:cTn id="228" dur="500"/>
                                        <p:tgtEl>
                                          <p:spTgt spid="51"/>
                                        </p:tgtEl>
                                      </p:cBhvr>
                                    </p:animEffect>
                                  </p:childTnLst>
                                </p:cTn>
                              </p:par>
                            </p:childTnLst>
                          </p:cTn>
                        </p:par>
                      </p:childTnLst>
                    </p:cTn>
                  </p:par>
                  <p:par>
                    <p:cTn id="229" fill="hold">
                      <p:stCondLst>
                        <p:cond delay="indefinite"/>
                      </p:stCondLst>
                      <p:childTnLst>
                        <p:par>
                          <p:cTn id="230" fill="hold">
                            <p:stCondLst>
                              <p:cond delay="0"/>
                            </p:stCondLst>
                            <p:childTnLst>
                              <p:par>
                                <p:cTn id="231" presetID="22" presetClass="entr" presetSubtype="4" fill="hold" nodeType="clickEffect">
                                  <p:stCondLst>
                                    <p:cond delay="0"/>
                                  </p:stCondLst>
                                  <p:childTnLst>
                                    <p:set>
                                      <p:cBhvr>
                                        <p:cTn id="232" dur="1" fill="hold">
                                          <p:stCondLst>
                                            <p:cond delay="0"/>
                                          </p:stCondLst>
                                        </p:cTn>
                                        <p:tgtEl>
                                          <p:spTgt spid="53"/>
                                        </p:tgtEl>
                                        <p:attrNameLst>
                                          <p:attrName>style.visibility</p:attrName>
                                        </p:attrNameLst>
                                      </p:cBhvr>
                                      <p:to>
                                        <p:strVal val="visible"/>
                                      </p:to>
                                    </p:set>
                                    <p:animEffect transition="in" filter="wipe(down)">
                                      <p:cBhvr>
                                        <p:cTn id="233" dur="500"/>
                                        <p:tgtEl>
                                          <p:spTgt spid="53"/>
                                        </p:tgtEl>
                                      </p:cBhvr>
                                    </p:animEffect>
                                  </p:childTnLst>
                                </p:cTn>
                              </p:par>
                            </p:childTnLst>
                          </p:cTn>
                        </p:par>
                      </p:childTnLst>
                    </p:cTn>
                  </p:par>
                  <p:par>
                    <p:cTn id="234" fill="hold">
                      <p:stCondLst>
                        <p:cond delay="indefinite"/>
                      </p:stCondLst>
                      <p:childTnLst>
                        <p:par>
                          <p:cTn id="235" fill="hold">
                            <p:stCondLst>
                              <p:cond delay="0"/>
                            </p:stCondLst>
                            <p:childTnLst>
                              <p:par>
                                <p:cTn id="236" presetID="22" presetClass="entr" presetSubtype="4" fill="hold" nodeType="clickEffect">
                                  <p:stCondLst>
                                    <p:cond delay="0"/>
                                  </p:stCondLst>
                                  <p:childTnLst>
                                    <p:set>
                                      <p:cBhvr>
                                        <p:cTn id="237" dur="1" fill="hold">
                                          <p:stCondLst>
                                            <p:cond delay="0"/>
                                          </p:stCondLst>
                                        </p:cTn>
                                        <p:tgtEl>
                                          <p:spTgt spid="57"/>
                                        </p:tgtEl>
                                        <p:attrNameLst>
                                          <p:attrName>style.visibility</p:attrName>
                                        </p:attrNameLst>
                                      </p:cBhvr>
                                      <p:to>
                                        <p:strVal val="visible"/>
                                      </p:to>
                                    </p:set>
                                    <p:animEffect transition="in" filter="wipe(down)">
                                      <p:cBhvr>
                                        <p:cTn id="238" dur="500"/>
                                        <p:tgtEl>
                                          <p:spTgt spid="57"/>
                                        </p:tgtEl>
                                      </p:cBhvr>
                                    </p:animEffect>
                                  </p:childTnLst>
                                </p:cTn>
                              </p:par>
                            </p:childTnLst>
                          </p:cTn>
                        </p:par>
                      </p:childTnLst>
                    </p:cTn>
                  </p:par>
                  <p:par>
                    <p:cTn id="239" fill="hold">
                      <p:stCondLst>
                        <p:cond delay="indefinite"/>
                      </p:stCondLst>
                      <p:childTnLst>
                        <p:par>
                          <p:cTn id="240" fill="hold">
                            <p:stCondLst>
                              <p:cond delay="0"/>
                            </p:stCondLst>
                            <p:childTnLst>
                              <p:par>
                                <p:cTn id="241" presetID="22" presetClass="entr" presetSubtype="4" fill="hold" nodeType="clickEffect">
                                  <p:stCondLst>
                                    <p:cond delay="0"/>
                                  </p:stCondLst>
                                  <p:childTnLst>
                                    <p:set>
                                      <p:cBhvr>
                                        <p:cTn id="242" dur="1" fill="hold">
                                          <p:stCondLst>
                                            <p:cond delay="0"/>
                                          </p:stCondLst>
                                        </p:cTn>
                                        <p:tgtEl>
                                          <p:spTgt spid="55"/>
                                        </p:tgtEl>
                                        <p:attrNameLst>
                                          <p:attrName>style.visibility</p:attrName>
                                        </p:attrNameLst>
                                      </p:cBhvr>
                                      <p:to>
                                        <p:strVal val="visible"/>
                                      </p:to>
                                    </p:set>
                                    <p:animEffect transition="in" filter="wipe(down)">
                                      <p:cBhvr>
                                        <p:cTn id="243" dur="500"/>
                                        <p:tgtEl>
                                          <p:spTgt spid="55"/>
                                        </p:tgtEl>
                                      </p:cBhvr>
                                    </p:animEffect>
                                  </p:childTnLst>
                                </p:cTn>
                              </p:par>
                            </p:childTnLst>
                          </p:cTn>
                        </p:par>
                      </p:childTnLst>
                    </p:cTn>
                  </p:par>
                  <p:par>
                    <p:cTn id="244" fill="hold">
                      <p:stCondLst>
                        <p:cond delay="indefinite"/>
                      </p:stCondLst>
                      <p:childTnLst>
                        <p:par>
                          <p:cTn id="245" fill="hold">
                            <p:stCondLst>
                              <p:cond delay="0"/>
                            </p:stCondLst>
                            <p:childTnLst>
                              <p:par>
                                <p:cTn id="246" presetID="22" presetClass="entr" presetSubtype="4" fill="hold" nodeType="clickEffect">
                                  <p:stCondLst>
                                    <p:cond delay="0"/>
                                  </p:stCondLst>
                                  <p:childTnLst>
                                    <p:set>
                                      <p:cBhvr>
                                        <p:cTn id="247" dur="1" fill="hold">
                                          <p:stCondLst>
                                            <p:cond delay="0"/>
                                          </p:stCondLst>
                                        </p:cTn>
                                        <p:tgtEl>
                                          <p:spTgt spid="59"/>
                                        </p:tgtEl>
                                        <p:attrNameLst>
                                          <p:attrName>style.visibility</p:attrName>
                                        </p:attrNameLst>
                                      </p:cBhvr>
                                      <p:to>
                                        <p:strVal val="visible"/>
                                      </p:to>
                                    </p:set>
                                    <p:animEffect transition="in" filter="wipe(down)">
                                      <p:cBhvr>
                                        <p:cTn id="248" dur="500"/>
                                        <p:tgtEl>
                                          <p:spTgt spid="59"/>
                                        </p:tgtEl>
                                      </p:cBhvr>
                                    </p:animEffect>
                                  </p:childTnLst>
                                </p:cTn>
                              </p:par>
                            </p:childTnLst>
                          </p:cTn>
                        </p:par>
                      </p:childTnLst>
                    </p:cTn>
                  </p:par>
                  <p:par>
                    <p:cTn id="249" fill="hold">
                      <p:stCondLst>
                        <p:cond delay="indefinite"/>
                      </p:stCondLst>
                      <p:childTnLst>
                        <p:par>
                          <p:cTn id="250" fill="hold">
                            <p:stCondLst>
                              <p:cond delay="0"/>
                            </p:stCondLst>
                            <p:childTnLst>
                              <p:par>
                                <p:cTn id="251" presetID="16" presetClass="entr" presetSubtype="21" fill="hold" nodeType="clickEffect">
                                  <p:stCondLst>
                                    <p:cond delay="0"/>
                                  </p:stCondLst>
                                  <p:childTnLst>
                                    <p:set>
                                      <p:cBhvr>
                                        <p:cTn id="252" dur="1" fill="hold">
                                          <p:stCondLst>
                                            <p:cond delay="0"/>
                                          </p:stCondLst>
                                        </p:cTn>
                                        <p:tgtEl>
                                          <p:spTgt spid="65"/>
                                        </p:tgtEl>
                                        <p:attrNameLst>
                                          <p:attrName>style.visibility</p:attrName>
                                        </p:attrNameLst>
                                      </p:cBhvr>
                                      <p:to>
                                        <p:strVal val="visible"/>
                                      </p:to>
                                    </p:set>
                                    <p:animEffect transition="in" filter="barn(inVertical)">
                                      <p:cBhvr>
                                        <p:cTn id="253" dur="500"/>
                                        <p:tgtEl>
                                          <p:spTgt spid="65"/>
                                        </p:tgtEl>
                                      </p:cBhvr>
                                    </p:animEffect>
                                  </p:childTnLst>
                                </p:cTn>
                              </p:par>
                            </p:childTnLst>
                          </p:cTn>
                        </p:par>
                      </p:childTnLst>
                    </p:cTn>
                  </p:par>
                  <p:par>
                    <p:cTn id="254" fill="hold">
                      <p:stCondLst>
                        <p:cond delay="indefinite"/>
                      </p:stCondLst>
                      <p:childTnLst>
                        <p:par>
                          <p:cTn id="255" fill="hold">
                            <p:stCondLst>
                              <p:cond delay="0"/>
                            </p:stCondLst>
                            <p:childTnLst>
                              <p:par>
                                <p:cTn id="256" presetID="22" presetClass="entr" presetSubtype="4" fill="hold" nodeType="clickEffect">
                                  <p:stCondLst>
                                    <p:cond delay="0"/>
                                  </p:stCondLst>
                                  <p:childTnLst>
                                    <p:set>
                                      <p:cBhvr>
                                        <p:cTn id="257" dur="1" fill="hold">
                                          <p:stCondLst>
                                            <p:cond delay="0"/>
                                          </p:stCondLst>
                                        </p:cTn>
                                        <p:tgtEl>
                                          <p:spTgt spid="63"/>
                                        </p:tgtEl>
                                        <p:attrNameLst>
                                          <p:attrName>style.visibility</p:attrName>
                                        </p:attrNameLst>
                                      </p:cBhvr>
                                      <p:to>
                                        <p:strVal val="visible"/>
                                      </p:to>
                                    </p:set>
                                    <p:animEffect transition="in" filter="wipe(down)">
                                      <p:cBhvr>
                                        <p:cTn id="258" dur="500"/>
                                        <p:tgtEl>
                                          <p:spTgt spid="63"/>
                                        </p:tgtEl>
                                      </p:cBhvr>
                                    </p:animEffect>
                                  </p:childTnLst>
                                </p:cTn>
                              </p:par>
                            </p:childTnLst>
                          </p:cTn>
                        </p:par>
                      </p:childTnLst>
                    </p:cTn>
                  </p:par>
                  <p:par>
                    <p:cTn id="259" fill="hold">
                      <p:stCondLst>
                        <p:cond delay="indefinite"/>
                      </p:stCondLst>
                      <p:childTnLst>
                        <p:par>
                          <p:cTn id="260" fill="hold">
                            <p:stCondLst>
                              <p:cond delay="0"/>
                            </p:stCondLst>
                            <p:childTnLst>
                              <p:par>
                                <p:cTn id="261" presetID="22" presetClass="entr" presetSubtype="4" fill="hold" nodeType="clickEffect">
                                  <p:stCondLst>
                                    <p:cond delay="0"/>
                                  </p:stCondLst>
                                  <p:childTnLst>
                                    <p:set>
                                      <p:cBhvr>
                                        <p:cTn id="262" dur="1" fill="hold">
                                          <p:stCondLst>
                                            <p:cond delay="0"/>
                                          </p:stCondLst>
                                        </p:cTn>
                                        <p:tgtEl>
                                          <p:spTgt spid="61"/>
                                        </p:tgtEl>
                                        <p:attrNameLst>
                                          <p:attrName>style.visibility</p:attrName>
                                        </p:attrNameLst>
                                      </p:cBhvr>
                                      <p:to>
                                        <p:strVal val="visible"/>
                                      </p:to>
                                    </p:set>
                                    <p:animEffect transition="in" filter="wipe(down)">
                                      <p:cBhvr>
                                        <p:cTn id="263"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6" grpId="0" animBg="1"/>
      <p:bldP spid="7" grpId="0" animBg="1"/>
      <p:bldP spid="11" grpId="0" animBg="1"/>
      <p:bldP spid="12" grpId="0" animBg="1"/>
      <p:bldP spid="13" grpId="0" animBg="1"/>
      <p:bldP spid="14" grpId="0" animBg="1"/>
      <p:bldP spid="15" grpId="0" animBg="1"/>
      <p:bldP spid="16" grpId="0" animBg="1"/>
      <p:bldP spid="17" grpId="0" animBg="1"/>
      <p:bldP spid="18" grpId="0" animBg="1"/>
      <p:bldP spid="20" grpId="0" animBg="1"/>
      <p:bldP spid="22" grpId="0" animBg="1"/>
      <p:bldP spid="23" grpId="0" animBg="1"/>
      <p:bldP spid="24" grpId="0" animBg="1"/>
      <p:bldP spid="25" grpId="0" animBg="1"/>
      <p:bldP spid="26" grpId="0" animBg="1"/>
      <p:bldP spid="27" grpId="0" animBg="1"/>
      <p:bldP spid="28" grpId="0" animBg="1"/>
      <p:bldP spid="29" grpId="0" animBg="1"/>
      <p:bldP spid="19" grpId="0" animBg="1"/>
      <p:bldP spid="21" grpId="0" animBg="1"/>
      <p:bldP spid="10" grpId="0" animBg="1"/>
      <p:bldP spid="9" grpId="0" animBg="1"/>
      <p:bldP spid="8" grpId="0" animBg="1"/>
      <p:bldP spid="30" grpId="0" animBg="1"/>
      <p:bldP spid="6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Autosaved]" id="{C065CB48-7716-4D60-B49D-AF2332F4CD93}" vid="{E04797A9-A7BB-45E9-9B13-016F4B002F8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Logframe Template Blank</Template>
  <TotalTime>4278</TotalTime>
  <Words>2045</Words>
  <Application>Microsoft Office PowerPoint</Application>
  <PresentationFormat>Widescreen</PresentationFormat>
  <Paragraphs>324</Paragraphs>
  <Slides>17</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Calibri</vt:lpstr>
      <vt:lpstr>Calibri Light</vt:lpstr>
      <vt:lpstr>Times New Roman</vt:lpstr>
      <vt:lpstr>Office Theme</vt:lpstr>
      <vt:lpstr>1_Office Theme</vt:lpstr>
      <vt:lpstr>The Health Sector Development Partner Forum </vt:lpstr>
      <vt:lpstr>PowerPoint Presentation</vt:lpstr>
      <vt:lpstr>Outputs – Health Sector Resource Map (4Ws) </vt:lpstr>
      <vt:lpstr>Outputs - Partnerships</vt:lpstr>
      <vt:lpstr>Output - Operational Health sector coordination mechanism</vt:lpstr>
      <vt:lpstr> Output -  Funding Diversification and Resource Mobilisation Strategy  </vt:lpstr>
      <vt:lpstr>PowerPoint Presentation</vt:lpstr>
      <vt:lpstr>PowerPoint Presentation</vt:lpstr>
      <vt:lpstr>Health Financing Landscape</vt:lpstr>
      <vt:lpstr>Output – Building Country and county capacity for PPPs</vt:lpstr>
      <vt:lpstr>Output – Country and county capacity for domestic resource mobilisation</vt:lpstr>
      <vt:lpstr>Outputs - Evidence Bases and DDM</vt:lpstr>
      <vt:lpstr>Health Systems Approach </vt:lpstr>
      <vt:lpstr>Projected Impact of HSDPF on Health expenditure and financing sources</vt:lpstr>
      <vt:lpstr>Health Systems Approach </vt:lpstr>
      <vt:lpstr>Health Systems Approach </vt:lpstr>
      <vt:lpstr>Health Systems Approach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Emmanuel Mosoti Machani</dc:creator>
  <cp:lastModifiedBy>Emmanuel Mosoti Machani</cp:lastModifiedBy>
  <cp:revision>132</cp:revision>
  <dcterms:created xsi:type="dcterms:W3CDTF">2017-12-19T02:19:39Z</dcterms:created>
  <dcterms:modified xsi:type="dcterms:W3CDTF">2019-08-13T15:59:50Z</dcterms:modified>
</cp:coreProperties>
</file>