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7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12192000" cy="6858000"/>
  <p:defaultTextStyle>
    <a:defPPr>
      <a:defRPr lang="en-K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33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931920" y="734568"/>
            <a:ext cx="4654296" cy="8869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22875" y="734009"/>
            <a:ext cx="2746248" cy="6369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1F4E79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D5D5D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39"/>
                </a:lnTo>
                <a:lnTo>
                  <a:pt x="5587" y="2717"/>
                </a:lnTo>
                <a:lnTo>
                  <a:pt x="4317" y="3975"/>
                </a:lnTo>
                <a:lnTo>
                  <a:pt x="2920" y="5219"/>
                </a:lnTo>
                <a:lnTo>
                  <a:pt x="1904" y="6667"/>
                </a:lnTo>
                <a:lnTo>
                  <a:pt x="380" y="9969"/>
                </a:lnTo>
                <a:lnTo>
                  <a:pt x="0" y="11734"/>
                </a:lnTo>
                <a:lnTo>
                  <a:pt x="0" y="15392"/>
                </a:lnTo>
                <a:lnTo>
                  <a:pt x="380" y="17170"/>
                </a:lnTo>
                <a:lnTo>
                  <a:pt x="1904" y="20459"/>
                </a:lnTo>
                <a:lnTo>
                  <a:pt x="2920" y="21907"/>
                </a:lnTo>
                <a:lnTo>
                  <a:pt x="4317" y="23152"/>
                </a:lnTo>
                <a:lnTo>
                  <a:pt x="5587" y="24409"/>
                </a:lnTo>
                <a:lnTo>
                  <a:pt x="7111" y="25387"/>
                </a:lnTo>
                <a:lnTo>
                  <a:pt x="10667" y="26784"/>
                </a:lnTo>
                <a:lnTo>
                  <a:pt x="12572" y="27127"/>
                </a:lnTo>
                <a:lnTo>
                  <a:pt x="17399" y="27127"/>
                </a:lnTo>
                <a:lnTo>
                  <a:pt x="19938" y="26441"/>
                </a:lnTo>
                <a:lnTo>
                  <a:pt x="22225" y="25133"/>
                </a:lnTo>
                <a:lnTo>
                  <a:pt x="11175" y="25133"/>
                </a:lnTo>
                <a:lnTo>
                  <a:pt x="8254" y="24003"/>
                </a:lnTo>
                <a:lnTo>
                  <a:pt x="5714" y="21755"/>
                </a:lnTo>
                <a:lnTo>
                  <a:pt x="3301" y="19481"/>
                </a:lnTo>
                <a:lnTo>
                  <a:pt x="2158" y="16751"/>
                </a:lnTo>
                <a:lnTo>
                  <a:pt x="2158" y="10375"/>
                </a:lnTo>
                <a:lnTo>
                  <a:pt x="3301" y="7658"/>
                </a:lnTo>
                <a:lnTo>
                  <a:pt x="5714" y="5372"/>
                </a:lnTo>
                <a:lnTo>
                  <a:pt x="8254" y="3124"/>
                </a:lnTo>
                <a:lnTo>
                  <a:pt x="11175" y="1993"/>
                </a:lnTo>
                <a:lnTo>
                  <a:pt x="22225" y="1993"/>
                </a:lnTo>
                <a:lnTo>
                  <a:pt x="19938" y="685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1501755" y="664867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83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44"/>
                </a:lnTo>
                <a:lnTo>
                  <a:pt x="9398" y="2781"/>
                </a:lnTo>
                <a:lnTo>
                  <a:pt x="10414" y="800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1501755" y="6631393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84"/>
                </a:lnTo>
                <a:lnTo>
                  <a:pt x="6096" y="2844"/>
                </a:lnTo>
                <a:lnTo>
                  <a:pt x="7620" y="4229"/>
                </a:lnTo>
                <a:lnTo>
                  <a:pt x="8509" y="5867"/>
                </a:lnTo>
                <a:lnTo>
                  <a:pt x="10414" y="5067"/>
                </a:lnTo>
                <a:lnTo>
                  <a:pt x="9398" y="3086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76"/>
                </a:lnTo>
                <a:lnTo>
                  <a:pt x="2158" y="27076"/>
                </a:lnTo>
                <a:lnTo>
                  <a:pt x="4571" y="20688"/>
                </a:lnTo>
                <a:lnTo>
                  <a:pt x="18541" y="20688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499"/>
                </a:lnTo>
                <a:lnTo>
                  <a:pt x="12700" y="5499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1577446" y="6650088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11571605" y="6634898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31"/>
                </a:lnTo>
                <a:lnTo>
                  <a:pt x="7239" y="13131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611"/>
                </a:lnTo>
                <a:lnTo>
                  <a:pt x="2031" y="16611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3048" y="12382"/>
                </a:lnTo>
                <a:lnTo>
                  <a:pt x="1650" y="13779"/>
                </a:lnTo>
                <a:lnTo>
                  <a:pt x="0" y="14503"/>
                </a:lnTo>
                <a:lnTo>
                  <a:pt x="3936" y="14503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76"/>
                </a:lnTo>
                <a:lnTo>
                  <a:pt x="2412" y="27076"/>
                </a:lnTo>
                <a:lnTo>
                  <a:pt x="5333" y="20688"/>
                </a:lnTo>
                <a:lnTo>
                  <a:pt x="21208" y="20688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499"/>
                </a:lnTo>
                <a:lnTo>
                  <a:pt x="14477" y="5499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1841988" y="6650088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11835256" y="6634898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31"/>
                </a:lnTo>
                <a:lnTo>
                  <a:pt x="8254" y="13131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D5D5D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D5D5D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13359" y="134110"/>
            <a:ext cx="11768328" cy="6620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10311" y="134112"/>
            <a:ext cx="11771630" cy="6620509"/>
          </a:xfrm>
          <a:custGeom>
            <a:avLst/>
            <a:gdLst/>
            <a:ahLst/>
            <a:cxnLst/>
            <a:rect l="l" t="t" r="r" b="b"/>
            <a:pathLst>
              <a:path w="11771630" h="6620509">
                <a:moveTo>
                  <a:pt x="0" y="6620256"/>
                </a:moveTo>
                <a:lnTo>
                  <a:pt x="11771376" y="6620256"/>
                </a:lnTo>
                <a:lnTo>
                  <a:pt x="11771376" y="0"/>
                </a:lnTo>
                <a:lnTo>
                  <a:pt x="0" y="0"/>
                </a:lnTo>
                <a:lnTo>
                  <a:pt x="0" y="6620256"/>
                </a:lnTo>
                <a:close/>
              </a:path>
            </a:pathLst>
          </a:custGeom>
          <a:solidFill>
            <a:srgbClr val="1D1D1B">
              <a:alpha val="6705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5583682" y="914653"/>
            <a:ext cx="658495" cy="855980"/>
          </a:xfrm>
          <a:custGeom>
            <a:avLst/>
            <a:gdLst/>
            <a:ahLst/>
            <a:cxnLst/>
            <a:rect l="l" t="t" r="r" b="b"/>
            <a:pathLst>
              <a:path w="658495" h="855980">
                <a:moveTo>
                  <a:pt x="218439" y="0"/>
                </a:moveTo>
                <a:lnTo>
                  <a:pt x="0" y="0"/>
                </a:lnTo>
                <a:lnTo>
                  <a:pt x="658240" y="855853"/>
                </a:lnTo>
                <a:lnTo>
                  <a:pt x="658240" y="582422"/>
                </a:lnTo>
                <a:lnTo>
                  <a:pt x="21843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5437632" y="1752316"/>
            <a:ext cx="278130" cy="0"/>
          </a:xfrm>
          <a:custGeom>
            <a:avLst/>
            <a:gdLst/>
            <a:ahLst/>
            <a:cxnLst/>
            <a:rect l="l" t="t" r="r" b="b"/>
            <a:pathLst>
              <a:path w="278129">
                <a:moveTo>
                  <a:pt x="0" y="0"/>
                </a:moveTo>
                <a:lnTo>
                  <a:pt x="277710" y="0"/>
                </a:lnTo>
              </a:path>
            </a:pathLst>
          </a:custGeom>
          <a:ln w="1479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5437632" y="801623"/>
            <a:ext cx="364490" cy="943610"/>
          </a:xfrm>
          <a:custGeom>
            <a:avLst/>
            <a:gdLst/>
            <a:ahLst/>
            <a:cxnLst/>
            <a:rect l="l" t="t" r="r" b="b"/>
            <a:pathLst>
              <a:path w="364489" h="943610">
                <a:moveTo>
                  <a:pt x="279145" y="0"/>
                </a:moveTo>
                <a:lnTo>
                  <a:pt x="0" y="0"/>
                </a:lnTo>
                <a:lnTo>
                  <a:pt x="0" y="14859"/>
                </a:lnTo>
                <a:lnTo>
                  <a:pt x="130175" y="14859"/>
                </a:lnTo>
                <a:lnTo>
                  <a:pt x="130175" y="943355"/>
                </a:lnTo>
                <a:lnTo>
                  <a:pt x="146050" y="943355"/>
                </a:lnTo>
                <a:lnTo>
                  <a:pt x="146050" y="113029"/>
                </a:lnTo>
                <a:lnTo>
                  <a:pt x="364489" y="113029"/>
                </a:lnTo>
                <a:lnTo>
                  <a:pt x="279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6222491" y="815339"/>
            <a:ext cx="0" cy="390525"/>
          </a:xfrm>
          <a:custGeom>
            <a:avLst/>
            <a:gdLst/>
            <a:ahLst/>
            <a:cxnLst/>
            <a:rect l="l" t="t" r="r" b="b"/>
            <a:pathLst>
              <a:path h="390525">
                <a:moveTo>
                  <a:pt x="0" y="0"/>
                </a:moveTo>
                <a:lnTo>
                  <a:pt x="0" y="390144"/>
                </a:lnTo>
              </a:path>
            </a:pathLst>
          </a:custGeom>
          <a:ln w="45720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6097523" y="809244"/>
            <a:ext cx="143510" cy="0"/>
          </a:xfrm>
          <a:custGeom>
            <a:avLst/>
            <a:gdLst/>
            <a:ahLst/>
            <a:cxnLst/>
            <a:rect l="l" t="t" r="r" b="b"/>
            <a:pathLst>
              <a:path w="143510">
                <a:moveTo>
                  <a:pt x="0" y="0"/>
                </a:moveTo>
                <a:lnTo>
                  <a:pt x="143128" y="0"/>
                </a:lnTo>
              </a:path>
            </a:pathLst>
          </a:custGeom>
          <a:ln w="21336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458967" y="1917204"/>
            <a:ext cx="182704" cy="2223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5736335" y="1911095"/>
            <a:ext cx="185547" cy="2284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6016752" y="1917192"/>
            <a:ext cx="145923" cy="22237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6266688" y="1911095"/>
            <a:ext cx="228219" cy="2315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5455920" y="2209800"/>
            <a:ext cx="60960" cy="670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5635752" y="2209800"/>
            <a:ext cx="51815" cy="640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809488" y="2212848"/>
            <a:ext cx="34925" cy="60960"/>
          </a:xfrm>
          <a:custGeom>
            <a:avLst/>
            <a:gdLst/>
            <a:ahLst/>
            <a:cxnLst/>
            <a:rect l="l" t="t" r="r" b="b"/>
            <a:pathLst>
              <a:path w="34925" h="60960">
                <a:moveTo>
                  <a:pt x="27177" y="0"/>
                </a:moveTo>
                <a:lnTo>
                  <a:pt x="0" y="0"/>
                </a:lnTo>
                <a:lnTo>
                  <a:pt x="0" y="60832"/>
                </a:lnTo>
                <a:lnTo>
                  <a:pt x="4825" y="60832"/>
                </a:lnTo>
                <a:lnTo>
                  <a:pt x="4825" y="42163"/>
                </a:lnTo>
                <a:lnTo>
                  <a:pt x="27177" y="42163"/>
                </a:lnTo>
                <a:lnTo>
                  <a:pt x="32258" y="40004"/>
                </a:lnTo>
                <a:lnTo>
                  <a:pt x="34925" y="37337"/>
                </a:lnTo>
                <a:lnTo>
                  <a:pt x="4825" y="37337"/>
                </a:lnTo>
                <a:lnTo>
                  <a:pt x="4825" y="4699"/>
                </a:lnTo>
                <a:lnTo>
                  <a:pt x="34925" y="4699"/>
                </a:lnTo>
                <a:lnTo>
                  <a:pt x="32258" y="2031"/>
                </a:lnTo>
                <a:lnTo>
                  <a:pt x="271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5835396" y="2217547"/>
            <a:ext cx="17145" cy="33020"/>
          </a:xfrm>
          <a:custGeom>
            <a:avLst/>
            <a:gdLst/>
            <a:ahLst/>
            <a:cxnLst/>
            <a:rect l="l" t="t" r="r" b="b"/>
            <a:pathLst>
              <a:path w="17145" h="33019">
                <a:moveTo>
                  <a:pt x="9016" y="0"/>
                </a:moveTo>
                <a:lnTo>
                  <a:pt x="0" y="0"/>
                </a:lnTo>
                <a:lnTo>
                  <a:pt x="3809" y="1650"/>
                </a:lnTo>
                <a:lnTo>
                  <a:pt x="7112" y="4825"/>
                </a:lnTo>
                <a:lnTo>
                  <a:pt x="10287" y="8000"/>
                </a:lnTo>
                <a:lnTo>
                  <a:pt x="11937" y="11937"/>
                </a:lnTo>
                <a:lnTo>
                  <a:pt x="11937" y="20827"/>
                </a:lnTo>
                <a:lnTo>
                  <a:pt x="10287" y="24637"/>
                </a:lnTo>
                <a:lnTo>
                  <a:pt x="7112" y="27939"/>
                </a:lnTo>
                <a:lnTo>
                  <a:pt x="3809" y="31114"/>
                </a:lnTo>
                <a:lnTo>
                  <a:pt x="0" y="32638"/>
                </a:lnTo>
                <a:lnTo>
                  <a:pt x="9016" y="32638"/>
                </a:lnTo>
                <a:lnTo>
                  <a:pt x="10413" y="31241"/>
                </a:lnTo>
                <a:lnTo>
                  <a:pt x="14604" y="27177"/>
                </a:lnTo>
                <a:lnTo>
                  <a:pt x="16763" y="22098"/>
                </a:lnTo>
                <a:lnTo>
                  <a:pt x="16763" y="10540"/>
                </a:lnTo>
                <a:lnTo>
                  <a:pt x="14604" y="5587"/>
                </a:lnTo>
                <a:lnTo>
                  <a:pt x="10413" y="1524"/>
                </a:lnTo>
                <a:lnTo>
                  <a:pt x="9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5974079" y="2212840"/>
            <a:ext cx="6350" cy="60960"/>
          </a:xfrm>
          <a:custGeom>
            <a:avLst/>
            <a:gdLst/>
            <a:ahLst/>
            <a:cxnLst/>
            <a:rect l="l" t="t" r="r" b="b"/>
            <a:pathLst>
              <a:path w="6350" h="60960">
                <a:moveTo>
                  <a:pt x="0" y="60840"/>
                </a:moveTo>
                <a:lnTo>
                  <a:pt x="5753" y="60840"/>
                </a:lnTo>
                <a:lnTo>
                  <a:pt x="5753" y="0"/>
                </a:lnTo>
                <a:lnTo>
                  <a:pt x="0" y="0"/>
                </a:lnTo>
                <a:lnTo>
                  <a:pt x="0" y="608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6102096" y="2212848"/>
            <a:ext cx="48767" cy="609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6257544" y="2209800"/>
            <a:ext cx="51815" cy="640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6431279" y="2212848"/>
            <a:ext cx="36195" cy="60960"/>
          </a:xfrm>
          <a:custGeom>
            <a:avLst/>
            <a:gdLst/>
            <a:ahLst/>
            <a:cxnLst/>
            <a:rect l="l" t="t" r="r" b="b"/>
            <a:pathLst>
              <a:path w="36195" h="60960">
                <a:moveTo>
                  <a:pt x="4572" y="0"/>
                </a:moveTo>
                <a:lnTo>
                  <a:pt x="0" y="0"/>
                </a:lnTo>
                <a:lnTo>
                  <a:pt x="0" y="60832"/>
                </a:lnTo>
                <a:lnTo>
                  <a:pt x="36195" y="60832"/>
                </a:lnTo>
                <a:lnTo>
                  <a:pt x="36195" y="56134"/>
                </a:lnTo>
                <a:lnTo>
                  <a:pt x="4572" y="56134"/>
                </a:lnTo>
                <a:lnTo>
                  <a:pt x="4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379720" y="5765799"/>
            <a:ext cx="6461759" cy="7721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69619" y="2648203"/>
            <a:ext cx="9652761" cy="11233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D5D5D"/>
                </a:solidFill>
                <a:latin typeface="Candara"/>
                <a:cs typeface="Candar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82673" y="1476755"/>
            <a:ext cx="6528434" cy="2496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8/8/2019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415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rgbClr val="7E7E7E"/>
                </a:solidFill>
                <a:latin typeface="Candara"/>
                <a:cs typeface="Candara"/>
              </a:defRPr>
            </a:lvl1pPr>
          </a:lstStyle>
          <a:p>
            <a:pPr marL="25400">
              <a:lnSpc>
                <a:spcPts val="2935"/>
              </a:lnSpc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3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png"/><Relationship Id="rId7" Type="http://schemas.openxmlformats.org/officeDocument/2006/relationships/image" Target="../media/image5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11" Type="http://schemas.openxmlformats.org/officeDocument/2006/relationships/image" Target="../media/image57.jpg"/><Relationship Id="rId5" Type="http://schemas.openxmlformats.org/officeDocument/2006/relationships/image" Target="../media/image6.png"/><Relationship Id="rId10" Type="http://schemas.openxmlformats.org/officeDocument/2006/relationships/image" Target="../media/image56.jpg"/><Relationship Id="rId4" Type="http://schemas.openxmlformats.org/officeDocument/2006/relationships/image" Target="../media/image5.png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4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image" Target="../media/image3.png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6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7" Type="http://schemas.openxmlformats.org/officeDocument/2006/relationships/image" Target="../media/image75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jpg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jpg"/><Relationship Id="rId5" Type="http://schemas.openxmlformats.org/officeDocument/2006/relationships/hyperlink" Target="http://WWW.NABOCAPITAL.COM/" TargetMode="External"/><Relationship Id="rId4" Type="http://schemas.openxmlformats.org/officeDocument/2006/relationships/hyperlink" Target="mailto:CLIENTSERVICE@NABOCAPITAL.COM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CLIENTSERVICE@NABOCAPITAL.COM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12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5" Type="http://schemas.openxmlformats.org/officeDocument/2006/relationships/image" Target="../media/image33.jp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Relationship Id="rId14" Type="http://schemas.openxmlformats.org/officeDocument/2006/relationships/image" Target="../media/image3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52"/>
                </a:lnTo>
                <a:lnTo>
                  <a:pt x="5587" y="2717"/>
                </a:lnTo>
                <a:lnTo>
                  <a:pt x="4317" y="3987"/>
                </a:lnTo>
                <a:lnTo>
                  <a:pt x="2920" y="5232"/>
                </a:lnTo>
                <a:lnTo>
                  <a:pt x="1904" y="6667"/>
                </a:lnTo>
                <a:lnTo>
                  <a:pt x="380" y="9982"/>
                </a:lnTo>
                <a:lnTo>
                  <a:pt x="0" y="11747"/>
                </a:lnTo>
                <a:lnTo>
                  <a:pt x="0" y="15417"/>
                </a:lnTo>
                <a:lnTo>
                  <a:pt x="380" y="17170"/>
                </a:lnTo>
                <a:lnTo>
                  <a:pt x="1904" y="20472"/>
                </a:lnTo>
                <a:lnTo>
                  <a:pt x="2920" y="21920"/>
                </a:lnTo>
                <a:lnTo>
                  <a:pt x="4317" y="23164"/>
                </a:lnTo>
                <a:lnTo>
                  <a:pt x="5587" y="24422"/>
                </a:lnTo>
                <a:lnTo>
                  <a:pt x="7111" y="25400"/>
                </a:lnTo>
                <a:lnTo>
                  <a:pt x="10667" y="26784"/>
                </a:lnTo>
                <a:lnTo>
                  <a:pt x="12572" y="27139"/>
                </a:lnTo>
                <a:lnTo>
                  <a:pt x="17399" y="27139"/>
                </a:lnTo>
                <a:lnTo>
                  <a:pt x="19938" y="26454"/>
                </a:lnTo>
                <a:lnTo>
                  <a:pt x="22225" y="25146"/>
                </a:lnTo>
                <a:lnTo>
                  <a:pt x="11175" y="25146"/>
                </a:lnTo>
                <a:lnTo>
                  <a:pt x="8254" y="24015"/>
                </a:lnTo>
                <a:lnTo>
                  <a:pt x="5714" y="21767"/>
                </a:lnTo>
                <a:lnTo>
                  <a:pt x="3301" y="19494"/>
                </a:lnTo>
                <a:lnTo>
                  <a:pt x="2158" y="16751"/>
                </a:lnTo>
                <a:lnTo>
                  <a:pt x="2158" y="10388"/>
                </a:lnTo>
                <a:lnTo>
                  <a:pt x="3301" y="7658"/>
                </a:lnTo>
                <a:lnTo>
                  <a:pt x="5714" y="5384"/>
                </a:lnTo>
                <a:lnTo>
                  <a:pt x="8254" y="3136"/>
                </a:lnTo>
                <a:lnTo>
                  <a:pt x="11175" y="2006"/>
                </a:lnTo>
                <a:lnTo>
                  <a:pt x="22225" y="2006"/>
                </a:lnTo>
                <a:lnTo>
                  <a:pt x="19938" y="698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01755" y="6648691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70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32"/>
                </a:lnTo>
                <a:lnTo>
                  <a:pt x="9398" y="2768"/>
                </a:lnTo>
                <a:lnTo>
                  <a:pt x="10414" y="787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501755" y="6631406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71"/>
                </a:lnTo>
                <a:lnTo>
                  <a:pt x="6096" y="2844"/>
                </a:lnTo>
                <a:lnTo>
                  <a:pt x="7620" y="4216"/>
                </a:lnTo>
                <a:lnTo>
                  <a:pt x="8509" y="5854"/>
                </a:lnTo>
                <a:lnTo>
                  <a:pt x="10414" y="5054"/>
                </a:lnTo>
                <a:lnTo>
                  <a:pt x="9398" y="3073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89"/>
                </a:lnTo>
                <a:lnTo>
                  <a:pt x="2158" y="27089"/>
                </a:lnTo>
                <a:lnTo>
                  <a:pt x="4571" y="20700"/>
                </a:lnTo>
                <a:lnTo>
                  <a:pt x="18541" y="20700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511"/>
                </a:lnTo>
                <a:lnTo>
                  <a:pt x="12700" y="5511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77446" y="6650101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71605" y="6634912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19"/>
                </a:lnTo>
                <a:lnTo>
                  <a:pt x="7239" y="13119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598"/>
                </a:lnTo>
                <a:lnTo>
                  <a:pt x="2031" y="16598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1650" y="13792"/>
                </a:lnTo>
                <a:lnTo>
                  <a:pt x="0" y="14490"/>
                </a:lnTo>
                <a:lnTo>
                  <a:pt x="3936" y="14490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89"/>
                </a:lnTo>
                <a:lnTo>
                  <a:pt x="2412" y="27089"/>
                </a:lnTo>
                <a:lnTo>
                  <a:pt x="5333" y="20700"/>
                </a:lnTo>
                <a:lnTo>
                  <a:pt x="21208" y="20700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511"/>
                </a:lnTo>
                <a:lnTo>
                  <a:pt x="14477" y="5511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41988" y="6650101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835256" y="6634912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19"/>
                </a:lnTo>
                <a:lnTo>
                  <a:pt x="8254" y="13119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039359" y="6283553"/>
            <a:ext cx="1835150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65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204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0" y="0"/>
            <a:ext cx="12192000" cy="59161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6652641" y="2956382"/>
            <a:ext cx="47085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03680" algn="l"/>
                <a:tab pos="2070100" algn="l"/>
              </a:tabLst>
            </a:pPr>
            <a:r>
              <a:rPr sz="3000" spc="295" dirty="0">
                <a:solidFill>
                  <a:srgbClr val="FFFFFF"/>
                </a:solidFill>
              </a:rPr>
              <a:t>I</a:t>
            </a:r>
            <a:r>
              <a:rPr sz="3000" spc="280" dirty="0">
                <a:solidFill>
                  <a:srgbClr val="FFFFFF"/>
                </a:solidFill>
              </a:rPr>
              <a:t>N</a:t>
            </a:r>
            <a:r>
              <a:rPr sz="3000" spc="275" dirty="0">
                <a:solidFill>
                  <a:srgbClr val="FFFFFF"/>
                </a:solidFill>
              </a:rPr>
              <a:t>V</a:t>
            </a:r>
            <a:r>
              <a:rPr sz="3000" spc="280" dirty="0">
                <a:solidFill>
                  <a:srgbClr val="FFFFFF"/>
                </a:solidFill>
              </a:rPr>
              <a:t>E</a:t>
            </a:r>
            <a:r>
              <a:rPr sz="3000" spc="285" dirty="0">
                <a:solidFill>
                  <a:srgbClr val="FFFFFF"/>
                </a:solidFill>
              </a:rPr>
              <a:t>S</a:t>
            </a:r>
            <a:r>
              <a:rPr sz="3000" dirty="0">
                <a:solidFill>
                  <a:srgbClr val="FFFFFF"/>
                </a:solidFill>
              </a:rPr>
              <a:t>T	</a:t>
            </a:r>
            <a:r>
              <a:rPr sz="3000" spc="200" dirty="0">
                <a:solidFill>
                  <a:srgbClr val="FFFFFF"/>
                </a:solidFill>
              </a:rPr>
              <a:t>I</a:t>
            </a:r>
            <a:r>
              <a:rPr sz="3000" dirty="0">
                <a:solidFill>
                  <a:srgbClr val="FFFFFF"/>
                </a:solidFill>
              </a:rPr>
              <a:t>N	</a:t>
            </a:r>
            <a:r>
              <a:rPr sz="6000" spc="350" dirty="0">
                <a:solidFill>
                  <a:srgbClr val="FFFFFF"/>
                </a:solidFill>
              </a:rPr>
              <a:t>A</a:t>
            </a:r>
            <a:r>
              <a:rPr sz="6000" spc="345" dirty="0">
                <a:solidFill>
                  <a:srgbClr val="FFFFFF"/>
                </a:solidFill>
              </a:rPr>
              <a:t>FR</a:t>
            </a:r>
            <a:r>
              <a:rPr sz="6000" spc="350" dirty="0">
                <a:solidFill>
                  <a:srgbClr val="FFFFFF"/>
                </a:solidFill>
              </a:rPr>
              <a:t>I</a:t>
            </a:r>
            <a:r>
              <a:rPr sz="6000" spc="345" dirty="0">
                <a:solidFill>
                  <a:srgbClr val="FFFFFF"/>
                </a:solidFill>
              </a:rPr>
              <a:t>C</a:t>
            </a:r>
            <a:r>
              <a:rPr sz="6000" dirty="0">
                <a:solidFill>
                  <a:srgbClr val="FFFFFF"/>
                </a:solidFill>
              </a:rPr>
              <a:t>A</a:t>
            </a:r>
            <a:endParaRPr sz="6000"/>
          </a:p>
        </p:txBody>
      </p:sp>
      <p:sp>
        <p:nvSpPr>
          <p:cNvPr id="29" name="object 29"/>
          <p:cNvSpPr/>
          <p:nvPr/>
        </p:nvSpPr>
        <p:spPr>
          <a:xfrm>
            <a:off x="8177783" y="0"/>
            <a:ext cx="1901952" cy="25115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239255" y="4102608"/>
            <a:ext cx="5623559" cy="10728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870572" y="4228287"/>
            <a:ext cx="4317365" cy="110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01825" algn="l"/>
                <a:tab pos="3024505" algn="l"/>
              </a:tabLst>
            </a:pPr>
            <a:r>
              <a:rPr sz="2500" b="1" spc="245" dirty="0">
                <a:solidFill>
                  <a:srgbClr val="1F487C"/>
                </a:solidFill>
                <a:latin typeface="Candara"/>
                <a:cs typeface="Candara"/>
              </a:rPr>
              <a:t>Catalyzi</a:t>
            </a:r>
            <a:r>
              <a:rPr sz="2500" b="1" spc="-229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2500" b="1" spc="135" dirty="0">
                <a:solidFill>
                  <a:srgbClr val="1F487C"/>
                </a:solidFill>
                <a:latin typeface="Candara"/>
                <a:cs typeface="Candara"/>
              </a:rPr>
              <a:t>ng	</a:t>
            </a:r>
            <a:r>
              <a:rPr sz="2500" b="1" spc="220" dirty="0">
                <a:solidFill>
                  <a:srgbClr val="1F487C"/>
                </a:solidFill>
                <a:latin typeface="Candara"/>
                <a:cs typeface="Candara"/>
              </a:rPr>
              <a:t>donor	</a:t>
            </a:r>
            <a:r>
              <a:rPr sz="2500" b="1" spc="235" dirty="0">
                <a:solidFill>
                  <a:srgbClr val="1F487C"/>
                </a:solidFill>
                <a:latin typeface="Candara"/>
                <a:cs typeface="Candara"/>
              </a:rPr>
              <a:t>funding</a:t>
            </a:r>
            <a:endParaRPr sz="2500" dirty="0">
              <a:latin typeface="Candara"/>
              <a:cs typeface="Candara"/>
            </a:endParaRPr>
          </a:p>
          <a:p>
            <a:pPr marL="1601470" marR="189230" indent="-1241425">
              <a:lnSpc>
                <a:spcPct val="100000"/>
              </a:lnSpc>
              <a:spcBef>
                <a:spcPts val="1670"/>
              </a:spcBef>
            </a:pPr>
            <a:r>
              <a:rPr sz="1600" dirty="0">
                <a:solidFill>
                  <a:srgbClr val="001F5F"/>
                </a:solidFill>
                <a:latin typeface="Candara"/>
                <a:cs typeface="Candara"/>
              </a:rPr>
              <a:t>P r e s e n t e d b y P i u s </a:t>
            </a:r>
            <a:r>
              <a:rPr sz="1600" spc="5" dirty="0">
                <a:solidFill>
                  <a:srgbClr val="001F5F"/>
                </a:solidFill>
                <a:latin typeface="Candara"/>
                <a:cs typeface="Candara"/>
              </a:rPr>
              <a:t>M </a:t>
            </a:r>
            <a:r>
              <a:rPr sz="1600" dirty="0">
                <a:solidFill>
                  <a:srgbClr val="001F5F"/>
                </a:solidFill>
                <a:latin typeface="Candara"/>
                <a:cs typeface="Candara"/>
              </a:rPr>
              <a:t>u c h i r i , C F A  A u g </a:t>
            </a:r>
            <a:r>
              <a:rPr lang="en-US" sz="1600" dirty="0">
                <a:solidFill>
                  <a:srgbClr val="001F5F"/>
                </a:solidFill>
                <a:latin typeface="Candara"/>
                <a:cs typeface="Candara"/>
              </a:rPr>
              <a:t> 8</a:t>
            </a:r>
            <a:r>
              <a:rPr sz="1600" dirty="0">
                <a:solidFill>
                  <a:srgbClr val="001F5F"/>
                </a:solidFill>
                <a:latin typeface="Candara"/>
                <a:cs typeface="Candara"/>
              </a:rPr>
              <a:t> , 2 0 1</a:t>
            </a:r>
            <a:r>
              <a:rPr sz="1600" spc="-75" dirty="0">
                <a:solidFill>
                  <a:srgbClr val="001F5F"/>
                </a:solidFill>
                <a:latin typeface="Candara"/>
                <a:cs typeface="Candara"/>
              </a:rPr>
              <a:t> </a:t>
            </a:r>
            <a:r>
              <a:rPr sz="1600" dirty="0">
                <a:solidFill>
                  <a:srgbClr val="001F5F"/>
                </a:solidFill>
                <a:latin typeface="Candara"/>
                <a:cs typeface="Candara"/>
              </a:rPr>
              <a:t>9</a:t>
            </a:r>
            <a:endParaRPr sz="1600" dirty="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46847" y="1130808"/>
            <a:ext cx="2901696" cy="1889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98340" y="270713"/>
            <a:ext cx="33851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150" algn="l"/>
                <a:tab pos="1503045" algn="l"/>
              </a:tabLst>
            </a:pPr>
            <a:r>
              <a:rPr sz="2400" dirty="0">
                <a:solidFill>
                  <a:srgbClr val="1F4E79"/>
                </a:solidFill>
              </a:rPr>
              <a:t>6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L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g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v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483108" y="882396"/>
            <a:ext cx="11210925" cy="0"/>
          </a:xfrm>
          <a:custGeom>
            <a:avLst/>
            <a:gdLst/>
            <a:ahLst/>
            <a:cxnLst/>
            <a:rect l="l" t="t" r="r" b="b"/>
            <a:pathLst>
              <a:path w="11210925">
                <a:moveTo>
                  <a:pt x="0" y="0"/>
                </a:moveTo>
                <a:lnTo>
                  <a:pt x="11210925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35952" y="3123561"/>
            <a:ext cx="4074290" cy="24917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6176" y="1246632"/>
            <a:ext cx="6166104" cy="43647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9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0763" y="1268767"/>
            <a:ext cx="5116194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D5D5D"/>
                </a:solidFill>
                <a:latin typeface="Candara"/>
                <a:cs typeface="Candara"/>
              </a:rPr>
              <a:t>“The </a:t>
            </a:r>
            <a:r>
              <a:rPr lang="en-US" sz="2400" spc="-10" dirty="0">
                <a:solidFill>
                  <a:srgbClr val="5D5D5D"/>
                </a:solidFill>
                <a:latin typeface="Candara"/>
                <a:cs typeface="Candara"/>
              </a:rPr>
              <a:t>health support is a gift from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US</a:t>
            </a:r>
            <a:r>
              <a:rPr lang="en-US" sz="2400" spc="-5" dirty="0">
                <a:solidFill>
                  <a:srgbClr val="5D5D5D"/>
                </a:solidFill>
                <a:latin typeface="Candara"/>
                <a:cs typeface="Candara"/>
              </a:rPr>
              <a:t> citizens to Kenyans, but we can tell you having worked in the platform for a year, </a:t>
            </a:r>
            <a:r>
              <a:rPr lang="en-US" sz="3600" spc="-5" dirty="0">
                <a:solidFill>
                  <a:srgbClr val="5D5D5D"/>
                </a:solidFill>
                <a:latin typeface="Candara"/>
                <a:cs typeface="Candara"/>
              </a:rPr>
              <a:t>my country feels fatigued </a:t>
            </a:r>
            <a:r>
              <a:rPr lang="en-US" sz="2400" spc="-5" dirty="0">
                <a:solidFill>
                  <a:srgbClr val="5D5D5D"/>
                </a:solidFill>
                <a:latin typeface="Candara"/>
                <a:cs typeface="Candara"/>
              </a:rPr>
              <a:t>to support the health system.”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endParaRPr sz="2400" dirty="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0763" y="4597654"/>
            <a:ext cx="5116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48ED4"/>
                </a:solidFill>
                <a:latin typeface="Candara"/>
                <a:cs typeface="Candara"/>
              </a:rPr>
              <a:t>US</a:t>
            </a:r>
            <a:r>
              <a:rPr sz="2400" b="1" spc="-5" dirty="0">
                <a:solidFill>
                  <a:srgbClr val="C00000"/>
                </a:solidFill>
                <a:latin typeface="Candara"/>
                <a:cs typeface="Candara"/>
              </a:rPr>
              <a:t>AID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Mission Director, </a:t>
            </a:r>
            <a:r>
              <a:rPr sz="2400" b="1" spc="-5" dirty="0">
                <a:solidFill>
                  <a:srgbClr val="5D5D5D"/>
                </a:solidFill>
                <a:latin typeface="Candara"/>
                <a:cs typeface="Candara"/>
              </a:rPr>
              <a:t>Mark</a:t>
            </a:r>
            <a:r>
              <a:rPr sz="2400" b="1" spc="30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b="1" spc="-5" dirty="0">
                <a:solidFill>
                  <a:srgbClr val="5D5D5D"/>
                </a:solidFill>
                <a:latin typeface="Candara"/>
                <a:cs typeface="Candara"/>
              </a:rPr>
              <a:t>Meassick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3752" y="1072896"/>
            <a:ext cx="3532632" cy="449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1124" y="6371183"/>
            <a:ext cx="474676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1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0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79FF07-4D49-4290-A89E-974D0C5CC9A8}"/>
              </a:ext>
            </a:extLst>
          </p:cNvPr>
          <p:cNvSpPr/>
          <p:nvPr/>
        </p:nvSpPr>
        <p:spPr>
          <a:xfrm>
            <a:off x="6096000" y="381000"/>
            <a:ext cx="3532632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4181984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52"/>
                </a:lnTo>
                <a:lnTo>
                  <a:pt x="5587" y="2717"/>
                </a:lnTo>
                <a:lnTo>
                  <a:pt x="4317" y="3987"/>
                </a:lnTo>
                <a:lnTo>
                  <a:pt x="2920" y="5232"/>
                </a:lnTo>
                <a:lnTo>
                  <a:pt x="1904" y="6667"/>
                </a:lnTo>
                <a:lnTo>
                  <a:pt x="380" y="9982"/>
                </a:lnTo>
                <a:lnTo>
                  <a:pt x="0" y="11747"/>
                </a:lnTo>
                <a:lnTo>
                  <a:pt x="0" y="15417"/>
                </a:lnTo>
                <a:lnTo>
                  <a:pt x="380" y="17170"/>
                </a:lnTo>
                <a:lnTo>
                  <a:pt x="1904" y="20472"/>
                </a:lnTo>
                <a:lnTo>
                  <a:pt x="2920" y="21920"/>
                </a:lnTo>
                <a:lnTo>
                  <a:pt x="4317" y="23164"/>
                </a:lnTo>
                <a:lnTo>
                  <a:pt x="5587" y="24422"/>
                </a:lnTo>
                <a:lnTo>
                  <a:pt x="7111" y="25400"/>
                </a:lnTo>
                <a:lnTo>
                  <a:pt x="10667" y="26784"/>
                </a:lnTo>
                <a:lnTo>
                  <a:pt x="12572" y="27139"/>
                </a:lnTo>
                <a:lnTo>
                  <a:pt x="17399" y="27139"/>
                </a:lnTo>
                <a:lnTo>
                  <a:pt x="19938" y="26454"/>
                </a:lnTo>
                <a:lnTo>
                  <a:pt x="22225" y="25146"/>
                </a:lnTo>
                <a:lnTo>
                  <a:pt x="11175" y="25146"/>
                </a:lnTo>
                <a:lnTo>
                  <a:pt x="8254" y="24015"/>
                </a:lnTo>
                <a:lnTo>
                  <a:pt x="5714" y="21767"/>
                </a:lnTo>
                <a:lnTo>
                  <a:pt x="3301" y="19494"/>
                </a:lnTo>
                <a:lnTo>
                  <a:pt x="2158" y="16751"/>
                </a:lnTo>
                <a:lnTo>
                  <a:pt x="2158" y="10388"/>
                </a:lnTo>
                <a:lnTo>
                  <a:pt x="3301" y="7658"/>
                </a:lnTo>
                <a:lnTo>
                  <a:pt x="5714" y="5384"/>
                </a:lnTo>
                <a:lnTo>
                  <a:pt x="8254" y="3136"/>
                </a:lnTo>
                <a:lnTo>
                  <a:pt x="11175" y="2006"/>
                </a:lnTo>
                <a:lnTo>
                  <a:pt x="22225" y="2006"/>
                </a:lnTo>
                <a:lnTo>
                  <a:pt x="19938" y="698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01755" y="6648691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70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32"/>
                </a:lnTo>
                <a:lnTo>
                  <a:pt x="9398" y="2768"/>
                </a:lnTo>
                <a:lnTo>
                  <a:pt x="10414" y="787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501755" y="6631406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71"/>
                </a:lnTo>
                <a:lnTo>
                  <a:pt x="6096" y="2844"/>
                </a:lnTo>
                <a:lnTo>
                  <a:pt x="7620" y="4216"/>
                </a:lnTo>
                <a:lnTo>
                  <a:pt x="8509" y="5854"/>
                </a:lnTo>
                <a:lnTo>
                  <a:pt x="10414" y="5054"/>
                </a:lnTo>
                <a:lnTo>
                  <a:pt x="9398" y="3073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89"/>
                </a:lnTo>
                <a:lnTo>
                  <a:pt x="2158" y="27089"/>
                </a:lnTo>
                <a:lnTo>
                  <a:pt x="4571" y="20700"/>
                </a:lnTo>
                <a:lnTo>
                  <a:pt x="18541" y="20700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511"/>
                </a:lnTo>
                <a:lnTo>
                  <a:pt x="12700" y="5511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77446" y="6650101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71605" y="6634912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19"/>
                </a:lnTo>
                <a:lnTo>
                  <a:pt x="7239" y="13119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598"/>
                </a:lnTo>
                <a:lnTo>
                  <a:pt x="2031" y="16598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1650" y="13792"/>
                </a:lnTo>
                <a:lnTo>
                  <a:pt x="0" y="14490"/>
                </a:lnTo>
                <a:lnTo>
                  <a:pt x="3936" y="14490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89"/>
                </a:lnTo>
                <a:lnTo>
                  <a:pt x="2412" y="27089"/>
                </a:lnTo>
                <a:lnTo>
                  <a:pt x="5333" y="20700"/>
                </a:lnTo>
                <a:lnTo>
                  <a:pt x="21208" y="20700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511"/>
                </a:lnTo>
                <a:lnTo>
                  <a:pt x="14477" y="5511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41988" y="6650101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835256" y="6634912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19"/>
                </a:lnTo>
                <a:lnTo>
                  <a:pt x="8254" y="13119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176773" y="6283858"/>
            <a:ext cx="1835785" cy="1981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65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8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002535" y="2249423"/>
            <a:ext cx="7918704" cy="15148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295650" y="2461336"/>
            <a:ext cx="6029960" cy="12363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ts val="5040"/>
              </a:lnSpc>
              <a:spcBef>
                <a:spcPts val="75"/>
              </a:spcBef>
              <a:tabLst>
                <a:tab pos="713105" algn="l"/>
                <a:tab pos="970915" algn="l"/>
                <a:tab pos="1424305" algn="l"/>
                <a:tab pos="2075180" algn="l"/>
              </a:tabLst>
            </a:pP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	</a:t>
            </a:r>
            <a:r>
              <a:rPr sz="4000" spc="225" dirty="0">
                <a:solidFill>
                  <a:srgbClr val="1F4E79"/>
                </a:solidFill>
              </a:rPr>
              <a:t>Fund	</a:t>
            </a:r>
            <a:r>
              <a:rPr sz="4000" spc="260" dirty="0">
                <a:solidFill>
                  <a:srgbClr val="1F4E79"/>
                </a:solidFill>
              </a:rPr>
              <a:t>Managers</a:t>
            </a:r>
            <a:r>
              <a:rPr sz="4000" spc="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v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te  </a:t>
            </a:r>
            <a:r>
              <a:rPr sz="2400" dirty="0">
                <a:solidFill>
                  <a:srgbClr val="1F4E79"/>
                </a:solidFill>
              </a:rPr>
              <a:t>s o</a:t>
            </a:r>
            <a:r>
              <a:rPr sz="2400" spc="-4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m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f	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h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c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h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g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s?</a:t>
            </a:r>
            <a:endParaRPr sz="2400"/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1</a:t>
            </a:r>
            <a:endParaRPr spc="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9720" y="5765799"/>
            <a:ext cx="6461759" cy="772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2592" y="676655"/>
            <a:ext cx="5346191" cy="10210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56430" y="1093673"/>
            <a:ext cx="38906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33755" algn="l"/>
                <a:tab pos="1207770" algn="l"/>
                <a:tab pos="1499870" algn="l"/>
                <a:tab pos="2355215" algn="l"/>
              </a:tabLst>
            </a:pPr>
            <a:r>
              <a:rPr sz="2400" dirty="0">
                <a:solidFill>
                  <a:srgbClr val="1F4E79"/>
                </a:solidFill>
              </a:rPr>
              <a:t>W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h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	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	a	f u</a:t>
            </a:r>
            <a:r>
              <a:rPr sz="2400" spc="-4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	m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g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?</a:t>
            </a:r>
            <a:endParaRPr sz="240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lang="en-US" spc="5" dirty="0"/>
              <a:t>12</a:t>
            </a:r>
            <a:endParaRPr spc="5" dirty="0"/>
          </a:p>
        </p:txBody>
      </p:sp>
      <p:sp>
        <p:nvSpPr>
          <p:cNvPr id="5" name="object 5"/>
          <p:cNvSpPr txBox="1"/>
          <p:nvPr/>
        </p:nvSpPr>
        <p:spPr>
          <a:xfrm>
            <a:off x="629208" y="2528138"/>
            <a:ext cx="10335895" cy="256984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49860" marR="5080" indent="6350" algn="ctr">
              <a:lnSpc>
                <a:spcPct val="100499"/>
              </a:lnSpc>
              <a:spcBef>
                <a:spcPts val="70"/>
              </a:spcBef>
            </a:pPr>
            <a:r>
              <a:rPr sz="4800" spc="-5" dirty="0">
                <a:solidFill>
                  <a:srgbClr val="5D5D5D"/>
                </a:solidFill>
                <a:latin typeface="Georgia"/>
                <a:cs typeface="Georgia"/>
              </a:rPr>
              <a:t>“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A </a:t>
            </a:r>
            <a:r>
              <a:rPr sz="2400" dirty="0">
                <a:solidFill>
                  <a:srgbClr val="5D5D5D"/>
                </a:solidFill>
                <a:latin typeface="Georgia"/>
                <a:cs typeface="Georgia"/>
              </a:rPr>
              <a:t>fund 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manager is an </a:t>
            </a:r>
            <a:r>
              <a:rPr sz="3200" spc="-10" dirty="0">
                <a:solidFill>
                  <a:srgbClr val="5D5D5D"/>
                </a:solidFill>
                <a:latin typeface="Georgia"/>
                <a:cs typeface="Georgia"/>
              </a:rPr>
              <a:t>investment professional 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who </a:t>
            </a:r>
            <a:r>
              <a:rPr sz="3600" spc="-5" dirty="0">
                <a:solidFill>
                  <a:srgbClr val="5D5D5D"/>
                </a:solidFill>
                <a:latin typeface="Georgia"/>
                <a:cs typeface="Georgia"/>
              </a:rPr>
              <a:t>conducts  </a:t>
            </a:r>
            <a:r>
              <a:rPr sz="3600" dirty="0">
                <a:solidFill>
                  <a:srgbClr val="5D5D5D"/>
                </a:solidFill>
                <a:latin typeface="Georgia"/>
                <a:cs typeface="Georgia"/>
              </a:rPr>
              <a:t>research 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on </a:t>
            </a:r>
            <a:r>
              <a:rPr sz="2400" spc="-10" dirty="0">
                <a:solidFill>
                  <a:srgbClr val="5D5D5D"/>
                </a:solidFill>
                <a:latin typeface="Georgia"/>
                <a:cs typeface="Georgia"/>
              </a:rPr>
              <a:t>capital 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markets securities and </a:t>
            </a:r>
            <a:r>
              <a:rPr sz="3600" dirty="0">
                <a:solidFill>
                  <a:srgbClr val="5D5D5D"/>
                </a:solidFill>
                <a:latin typeface="Georgia"/>
                <a:cs typeface="Georgia"/>
              </a:rPr>
              <a:t>manages</a:t>
            </a:r>
            <a:r>
              <a:rPr sz="3600" spc="-5" dirty="0">
                <a:solidFill>
                  <a:srgbClr val="5D5D5D"/>
                </a:solidFill>
                <a:latin typeface="Georgia"/>
                <a:cs typeface="Georgia"/>
              </a:rPr>
              <a:t> portfolios</a:t>
            </a:r>
            <a:endParaRPr sz="3600">
              <a:latin typeface="Georgia"/>
              <a:cs typeface="Georgia"/>
            </a:endParaRPr>
          </a:p>
          <a:p>
            <a:pPr marL="141605" algn="ctr">
              <a:lnSpc>
                <a:spcPts val="5740"/>
              </a:lnSpc>
            </a:pP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of securities on </a:t>
            </a:r>
            <a:r>
              <a:rPr sz="2400" spc="-10" dirty="0">
                <a:solidFill>
                  <a:srgbClr val="5D5D5D"/>
                </a:solidFill>
                <a:latin typeface="Georgia"/>
                <a:cs typeface="Georgia"/>
              </a:rPr>
              <a:t>behalf </a:t>
            </a:r>
            <a:r>
              <a:rPr sz="2400" spc="-5" dirty="0">
                <a:solidFill>
                  <a:srgbClr val="5D5D5D"/>
                </a:solidFill>
                <a:latin typeface="Georgia"/>
                <a:cs typeface="Georgia"/>
              </a:rPr>
              <a:t>of clients pursuant </a:t>
            </a:r>
            <a:r>
              <a:rPr sz="2400" dirty="0">
                <a:solidFill>
                  <a:srgbClr val="5D5D5D"/>
                </a:solidFill>
                <a:latin typeface="Georgia"/>
                <a:cs typeface="Georgia"/>
              </a:rPr>
              <a:t>to a</a:t>
            </a:r>
            <a:r>
              <a:rPr sz="2400" spc="-30" dirty="0">
                <a:solidFill>
                  <a:srgbClr val="5D5D5D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5D5D5D"/>
                </a:solidFill>
                <a:latin typeface="Georgia"/>
                <a:cs typeface="Georgia"/>
              </a:rPr>
              <a:t>contract.</a:t>
            </a:r>
            <a:r>
              <a:rPr sz="4800" dirty="0">
                <a:solidFill>
                  <a:srgbClr val="5D5D5D"/>
                </a:solidFill>
                <a:latin typeface="Georgia"/>
                <a:cs typeface="Georgia"/>
              </a:rPr>
              <a:t>”</a:t>
            </a:r>
            <a:endParaRPr sz="48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2990"/>
              </a:spcBef>
            </a:pPr>
            <a:r>
              <a:rPr sz="1000" spc="5" dirty="0">
                <a:solidFill>
                  <a:srgbClr val="5D5D5D"/>
                </a:solidFill>
                <a:latin typeface="Georgia"/>
                <a:cs typeface="Georgia"/>
              </a:rPr>
              <a:t>Source </a:t>
            </a:r>
            <a:r>
              <a:rPr sz="1000" dirty="0">
                <a:solidFill>
                  <a:srgbClr val="5D5D5D"/>
                </a:solidFill>
                <a:latin typeface="Georgia"/>
                <a:cs typeface="Georgia"/>
              </a:rPr>
              <a:t>CMA</a:t>
            </a:r>
            <a:r>
              <a:rPr sz="1000" spc="-100" dirty="0">
                <a:solidFill>
                  <a:srgbClr val="5D5D5D"/>
                </a:solidFill>
                <a:latin typeface="Georgia"/>
                <a:cs typeface="Georgia"/>
              </a:rPr>
              <a:t> </a:t>
            </a:r>
            <a:r>
              <a:rPr sz="1000" dirty="0">
                <a:solidFill>
                  <a:srgbClr val="5D5D5D"/>
                </a:solidFill>
                <a:latin typeface="Georgia"/>
                <a:cs typeface="Georgia"/>
              </a:rPr>
              <a:t>Handbook</a:t>
            </a:r>
            <a:endParaRPr sz="1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6967" y="310895"/>
            <a:ext cx="10418064" cy="60350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04235" y="410336"/>
            <a:ext cx="6245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650" algn="l"/>
                <a:tab pos="1555115" algn="l"/>
                <a:tab pos="2865755" algn="l"/>
                <a:tab pos="4064635" algn="l"/>
                <a:tab pos="4518025" algn="l"/>
              </a:tabLst>
            </a:pPr>
            <a:r>
              <a:rPr sz="2400" dirty="0">
                <a:solidFill>
                  <a:srgbClr val="1F4E79"/>
                </a:solidFill>
              </a:rPr>
              <a:t>1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’	S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Y	-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ye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	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f	p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on</a:t>
            </a:r>
            <a:endParaRPr sz="24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3</a:t>
            </a:r>
            <a:endParaRPr spc="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9347" y="261950"/>
            <a:ext cx="539369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845" algn="l"/>
                <a:tab pos="2376170" algn="l"/>
                <a:tab pos="2726690" algn="l"/>
              </a:tabLst>
            </a:pPr>
            <a:r>
              <a:rPr sz="2400" dirty="0">
                <a:solidFill>
                  <a:srgbClr val="1F4E79"/>
                </a:solidFill>
              </a:rPr>
              <a:t>2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</a:t>
            </a:r>
            <a:r>
              <a:rPr sz="2400" spc="125" dirty="0">
                <a:solidFill>
                  <a:srgbClr val="1F4E79"/>
                </a:solidFill>
              </a:rPr>
              <a:t>VA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18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-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85" dirty="0">
                <a:solidFill>
                  <a:srgbClr val="1F4E79"/>
                </a:solidFill>
              </a:rPr>
              <a:t>ADD	</a:t>
            </a:r>
            <a:r>
              <a:rPr sz="2400" dirty="0">
                <a:solidFill>
                  <a:srgbClr val="1F4E79"/>
                </a:solidFill>
              </a:rPr>
              <a:t>&amp;	S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spc="130" dirty="0">
                <a:solidFill>
                  <a:srgbClr val="1F4E79"/>
                </a:solidFill>
              </a:rPr>
              <a:t>TA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85" dirty="0">
                <a:solidFill>
                  <a:srgbClr val="1F4E79"/>
                </a:solidFill>
              </a:rPr>
              <a:t>NAB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spc="190" dirty="0">
                <a:solidFill>
                  <a:srgbClr val="1F4E79"/>
                </a:solidFill>
              </a:rPr>
              <a:t>LIT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Y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679704" y="917447"/>
            <a:ext cx="10466832" cy="51724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4</a:t>
            </a:r>
            <a:endParaRPr spc="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1314" y="286003"/>
            <a:ext cx="54756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7830" algn="l"/>
                <a:tab pos="2173605" algn="l"/>
                <a:tab pos="2524125" algn="l"/>
                <a:tab pos="4075429" algn="l"/>
              </a:tabLst>
            </a:pPr>
            <a:r>
              <a:rPr sz="2400" dirty="0">
                <a:solidFill>
                  <a:srgbClr val="1F4E79"/>
                </a:solidFill>
              </a:rPr>
              <a:t>3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S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spc="120" dirty="0">
                <a:solidFill>
                  <a:srgbClr val="1F4E79"/>
                </a:solidFill>
              </a:rPr>
              <a:t>AT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GY	</a:t>
            </a:r>
            <a:r>
              <a:rPr sz="2400" dirty="0">
                <a:solidFill>
                  <a:srgbClr val="1F4E79"/>
                </a:solidFill>
              </a:rPr>
              <a:t>&amp;	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q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ty	</a:t>
            </a:r>
            <a:r>
              <a:rPr sz="2400" dirty="0">
                <a:solidFill>
                  <a:srgbClr val="1F4E79"/>
                </a:solidFill>
              </a:rPr>
              <a:t>P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ng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883919" y="826007"/>
            <a:ext cx="10143743" cy="52059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5</a:t>
            </a:r>
            <a:endParaRPr spc="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50391" y="184861"/>
            <a:ext cx="91986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2434" algn="l"/>
                <a:tab pos="2420620" algn="l"/>
                <a:tab pos="4282440" algn="l"/>
                <a:tab pos="6527800" algn="l"/>
                <a:tab pos="6877684" algn="l"/>
              </a:tabLst>
            </a:pPr>
            <a:r>
              <a:rPr sz="2400" dirty="0">
                <a:solidFill>
                  <a:srgbClr val="1F4E79"/>
                </a:solidFill>
              </a:rPr>
              <a:t>4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R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P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95" dirty="0">
                <a:solidFill>
                  <a:srgbClr val="1F4E79"/>
                </a:solidFill>
              </a:rPr>
              <a:t>ORT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95" dirty="0">
                <a:solidFill>
                  <a:srgbClr val="1F4E79"/>
                </a:solidFill>
              </a:rPr>
              <a:t>ING	</a:t>
            </a:r>
            <a:r>
              <a:rPr sz="2400" dirty="0">
                <a:solidFill>
                  <a:srgbClr val="1F4E79"/>
                </a:solidFill>
              </a:rPr>
              <a:t>–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h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	t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pa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spc="135" dirty="0">
                <a:solidFill>
                  <a:srgbClr val="1F4E79"/>
                </a:solidFill>
              </a:rPr>
              <a:t>cy	</a:t>
            </a:r>
            <a:r>
              <a:rPr sz="2400" dirty="0">
                <a:solidFill>
                  <a:srgbClr val="1F4E79"/>
                </a:solidFill>
              </a:rPr>
              <a:t>&amp;	a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ta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b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y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1578863" y="941832"/>
            <a:ext cx="9134856" cy="5297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6</a:t>
            </a:r>
            <a:endParaRPr spc="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0751" y="195198"/>
            <a:ext cx="33820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6559" algn="l"/>
                <a:tab pos="1980564" algn="l"/>
              </a:tabLst>
            </a:pPr>
            <a:r>
              <a:rPr sz="2400" dirty="0">
                <a:solidFill>
                  <a:srgbClr val="1F4E79"/>
                </a:solidFill>
              </a:rPr>
              <a:t>5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	E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X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P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295656" y="1133855"/>
            <a:ext cx="11600688" cy="5065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7</a:t>
            </a:r>
            <a:endParaRPr spc="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61003" y="312242"/>
            <a:ext cx="44513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150" algn="l"/>
                <a:tab pos="2047239" algn="l"/>
              </a:tabLst>
            </a:pPr>
            <a:r>
              <a:rPr sz="2400" dirty="0">
                <a:solidFill>
                  <a:srgbClr val="1F4E79"/>
                </a:solidFill>
              </a:rPr>
              <a:t>6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R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ur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</a:t>
            </a:r>
            <a:r>
              <a:rPr sz="2400" spc="195" dirty="0">
                <a:solidFill>
                  <a:srgbClr val="1F4E79"/>
                </a:solidFill>
              </a:rPr>
              <a:t>MOB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spc="175" dirty="0">
                <a:solidFill>
                  <a:srgbClr val="1F4E79"/>
                </a:solidFill>
              </a:rPr>
              <a:t>ZAT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spc="195" dirty="0">
                <a:solidFill>
                  <a:srgbClr val="1F4E79"/>
                </a:solidFill>
              </a:rPr>
              <a:t>ION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06395" y="3039150"/>
            <a:ext cx="11643040" cy="92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8</a:t>
            </a:r>
            <a:endParaRPr spc="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50763" y="1914271"/>
            <a:ext cx="372935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D5D5D"/>
                </a:solidFill>
                <a:latin typeface="Candara"/>
                <a:cs typeface="Candara"/>
              </a:rPr>
              <a:t>“The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US government</a:t>
            </a:r>
            <a:r>
              <a:rPr sz="2400" spc="35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spends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850763" y="1977205"/>
            <a:ext cx="5128895" cy="2157730"/>
          </a:xfrm>
          <a:prstGeom prst="rect">
            <a:avLst/>
          </a:prstGeom>
        </p:spPr>
        <p:txBody>
          <a:bodyPr vert="horz" wrap="square" lIns="0" tIns="2552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10"/>
              </a:spcBef>
            </a:pPr>
            <a:r>
              <a:rPr sz="3200" spc="-5" dirty="0">
                <a:solidFill>
                  <a:srgbClr val="5D5D5D"/>
                </a:solidFill>
                <a:latin typeface="Candara"/>
                <a:cs typeface="Candara"/>
              </a:rPr>
              <a:t>US</a:t>
            </a:r>
            <a:r>
              <a:rPr sz="3200" spc="-20" dirty="0">
                <a:solidFill>
                  <a:srgbClr val="5D5D5D"/>
                </a:solidFill>
                <a:latin typeface="Candara"/>
                <a:cs typeface="Candara"/>
              </a:rPr>
              <a:t>D</a:t>
            </a:r>
            <a:r>
              <a:rPr sz="9600" b="1" spc="-5" dirty="0">
                <a:solidFill>
                  <a:srgbClr val="5D5D5D"/>
                </a:solidFill>
                <a:latin typeface="Candara"/>
                <a:cs typeface="Candara"/>
              </a:rPr>
              <a:t>50</a:t>
            </a:r>
            <a:r>
              <a:rPr sz="9600" b="1" spc="730" dirty="0">
                <a:solidFill>
                  <a:srgbClr val="5D5D5D"/>
                </a:solidFill>
                <a:latin typeface="Candara"/>
                <a:cs typeface="Candara"/>
              </a:rPr>
              <a:t>0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m</a:t>
            </a:r>
            <a:r>
              <a:rPr sz="2400" spc="10" dirty="0">
                <a:solidFill>
                  <a:srgbClr val="5D5D5D"/>
                </a:solidFill>
                <a:latin typeface="Candara"/>
                <a:cs typeface="Candara"/>
              </a:rPr>
              <a:t>i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l</a:t>
            </a:r>
            <a:r>
              <a:rPr sz="2400" spc="5" dirty="0">
                <a:solidFill>
                  <a:srgbClr val="5D5D5D"/>
                </a:solidFill>
                <a:latin typeface="Candara"/>
                <a:cs typeface="Candara"/>
              </a:rPr>
              <a:t>li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on</a:t>
            </a:r>
            <a:r>
              <a:rPr sz="2400" spc="-10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spc="10" dirty="0">
                <a:solidFill>
                  <a:srgbClr val="5D5D5D"/>
                </a:solidFill>
                <a:latin typeface="Candara"/>
                <a:cs typeface="Candara"/>
              </a:rPr>
              <a:t>p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e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r</a:t>
            </a:r>
            <a:r>
              <a:rPr sz="2400" spc="-10" dirty="0">
                <a:solidFill>
                  <a:srgbClr val="5D5D5D"/>
                </a:solidFill>
                <a:latin typeface="Candara"/>
                <a:cs typeface="Candara"/>
              </a:rPr>
              <a:t> y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ea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r</a:t>
            </a:r>
            <a:r>
              <a:rPr sz="2400" spc="40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on</a:t>
            </a:r>
            <a:endParaRPr sz="24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health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support in</a:t>
            </a:r>
            <a:r>
              <a:rPr sz="2400" spc="-25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Kenya.”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0763" y="4597654"/>
            <a:ext cx="51161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548ED4"/>
                </a:solidFill>
                <a:latin typeface="Candara"/>
                <a:cs typeface="Candara"/>
              </a:rPr>
              <a:t>US</a:t>
            </a:r>
            <a:r>
              <a:rPr sz="2400" b="1" spc="-5" dirty="0">
                <a:solidFill>
                  <a:srgbClr val="C00000"/>
                </a:solidFill>
                <a:latin typeface="Candara"/>
                <a:cs typeface="Candara"/>
              </a:rPr>
              <a:t>AID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Mission Director, </a:t>
            </a:r>
            <a:r>
              <a:rPr sz="2400" b="1" spc="-5" dirty="0">
                <a:solidFill>
                  <a:srgbClr val="5D5D5D"/>
                </a:solidFill>
                <a:latin typeface="Candara"/>
                <a:cs typeface="Candara"/>
              </a:rPr>
              <a:t>Mark</a:t>
            </a:r>
            <a:r>
              <a:rPr sz="2400" b="1" spc="30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b="1" spc="-5" dirty="0">
                <a:solidFill>
                  <a:srgbClr val="5D5D5D"/>
                </a:solidFill>
                <a:latin typeface="Candara"/>
                <a:cs typeface="Candara"/>
              </a:rPr>
              <a:t>Meassick</a:t>
            </a:r>
            <a:endParaRPr sz="2400">
              <a:latin typeface="Candara"/>
              <a:cs typeface="Candar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63752" y="1072896"/>
            <a:ext cx="3532632" cy="4495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1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15767" y="2286000"/>
            <a:ext cx="6748272" cy="12893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3536" y="2538475"/>
            <a:ext cx="58286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87575" algn="l"/>
                <a:tab pos="2652395" algn="l"/>
                <a:tab pos="4110354" algn="l"/>
              </a:tabLst>
            </a:pP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uc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on	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	</a:t>
            </a:r>
            <a:r>
              <a:rPr sz="4000" spc="235" dirty="0">
                <a:solidFill>
                  <a:srgbClr val="1F4E79"/>
                </a:solidFill>
              </a:rPr>
              <a:t>Nabo	</a:t>
            </a:r>
            <a:r>
              <a:rPr sz="4000" spc="260" dirty="0">
                <a:solidFill>
                  <a:srgbClr val="1F4E79"/>
                </a:solidFill>
              </a:rPr>
              <a:t>Capital</a:t>
            </a:r>
            <a:endParaRPr sz="40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211124" y="6371183"/>
            <a:ext cx="404495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pc="5" dirty="0"/>
              <a:t>1</a:t>
            </a:r>
            <a:r>
              <a:rPr lang="en-US" spc="5" dirty="0"/>
              <a:t>9</a:t>
            </a:r>
            <a:endParaRPr spc="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49711" y="4715255"/>
            <a:ext cx="810768" cy="5669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00583" y="736549"/>
            <a:ext cx="109131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009130" algn="l"/>
              </a:tabLst>
            </a:pPr>
            <a:r>
              <a:rPr sz="1050" spc="25" dirty="0">
                <a:solidFill>
                  <a:srgbClr val="1F487C"/>
                </a:solidFill>
                <a:latin typeface="Candara"/>
                <a:cs typeface="Candara"/>
              </a:rPr>
              <a:t>WE </a:t>
            </a:r>
            <a:r>
              <a:rPr sz="1050" spc="50" dirty="0">
                <a:solidFill>
                  <a:srgbClr val="1F487C"/>
                </a:solidFill>
                <a:latin typeface="Candara"/>
                <a:cs typeface="Candara"/>
              </a:rPr>
              <a:t>ARE </a:t>
            </a:r>
            <a:r>
              <a:rPr sz="1050" spc="5" dirty="0">
                <a:solidFill>
                  <a:srgbClr val="1F487C"/>
                </a:solidFill>
                <a:latin typeface="Candara"/>
                <a:cs typeface="Candara"/>
              </a:rPr>
              <a:t>A </a:t>
            </a:r>
            <a:r>
              <a:rPr sz="2400" spc="35" dirty="0">
                <a:solidFill>
                  <a:srgbClr val="1F487C"/>
                </a:solidFill>
                <a:latin typeface="Candara"/>
                <a:cs typeface="Candara"/>
              </a:rPr>
              <a:t>3</a:t>
            </a:r>
            <a:r>
              <a:rPr sz="1875" spc="52" baseline="24444" dirty="0">
                <a:solidFill>
                  <a:srgbClr val="1F487C"/>
                </a:solidFill>
                <a:latin typeface="Candara"/>
                <a:cs typeface="Candara"/>
              </a:rPr>
              <a:t>RD   </a:t>
            </a:r>
            <a:r>
              <a:rPr sz="2400" spc="75" dirty="0">
                <a:solidFill>
                  <a:srgbClr val="1F487C"/>
                </a:solidFill>
                <a:latin typeface="Candara"/>
                <a:cs typeface="Candara"/>
              </a:rPr>
              <a:t>GENERATION </a:t>
            </a:r>
            <a:r>
              <a:rPr sz="1050" spc="65" dirty="0">
                <a:solidFill>
                  <a:srgbClr val="1F487C"/>
                </a:solidFill>
                <a:latin typeface="Candara"/>
                <a:cs typeface="Candara"/>
              </a:rPr>
              <a:t>INVESTMENT  </a:t>
            </a:r>
            <a:r>
              <a:rPr sz="1050" spc="55" dirty="0">
                <a:solidFill>
                  <a:srgbClr val="1F487C"/>
                </a:solidFill>
                <a:latin typeface="Candara"/>
                <a:cs typeface="Candara"/>
              </a:rPr>
              <a:t>FIRM  </a:t>
            </a:r>
            <a:r>
              <a:rPr sz="1050" spc="50" dirty="0">
                <a:solidFill>
                  <a:srgbClr val="1F487C"/>
                </a:solidFill>
                <a:latin typeface="Candara"/>
                <a:cs typeface="Candara"/>
              </a:rPr>
              <a:t>WITH  </a:t>
            </a:r>
            <a:r>
              <a:rPr sz="2400" spc="45" dirty="0">
                <a:solidFill>
                  <a:srgbClr val="1F487C"/>
                </a:solidFill>
                <a:latin typeface="Candara"/>
                <a:cs typeface="Candara"/>
              </a:rPr>
              <a:t>OVER</a:t>
            </a:r>
            <a:r>
              <a:rPr sz="2400" spc="-55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2400" spc="20" dirty="0">
                <a:solidFill>
                  <a:srgbClr val="1F487C"/>
                </a:solidFill>
                <a:latin typeface="Candara"/>
                <a:cs typeface="Candara"/>
              </a:rPr>
              <a:t>50</a:t>
            </a:r>
            <a:r>
              <a:rPr sz="2400" spc="330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Candara"/>
                <a:cs typeface="Candara"/>
              </a:rPr>
              <a:t>YEARS	</a:t>
            </a:r>
            <a:r>
              <a:rPr sz="1050" spc="30" dirty="0">
                <a:solidFill>
                  <a:srgbClr val="1F487C"/>
                </a:solidFill>
                <a:latin typeface="Candara"/>
                <a:cs typeface="Candara"/>
              </a:rPr>
              <a:t>OF </a:t>
            </a:r>
            <a:r>
              <a:rPr sz="1050" spc="85" dirty="0">
                <a:solidFill>
                  <a:srgbClr val="1F487C"/>
                </a:solidFill>
                <a:latin typeface="Candara"/>
                <a:cs typeface="Candara"/>
              </a:rPr>
              <a:t>EXPERIENCE INVESTING </a:t>
            </a:r>
            <a:r>
              <a:rPr sz="1050" spc="65" dirty="0">
                <a:solidFill>
                  <a:srgbClr val="1F487C"/>
                </a:solidFill>
                <a:latin typeface="Candara"/>
                <a:cs typeface="Candara"/>
              </a:rPr>
              <a:t>ACROSS </a:t>
            </a:r>
            <a:r>
              <a:rPr sz="1050" spc="75" dirty="0">
                <a:solidFill>
                  <a:srgbClr val="1F487C"/>
                </a:solidFill>
                <a:latin typeface="Candara"/>
                <a:cs typeface="Candara"/>
              </a:rPr>
              <a:t>SUB- </a:t>
            </a:r>
            <a:r>
              <a:rPr sz="1050" spc="80" dirty="0">
                <a:solidFill>
                  <a:srgbClr val="1F487C"/>
                </a:solidFill>
                <a:latin typeface="Candara"/>
                <a:cs typeface="Candara"/>
              </a:rPr>
              <a:t>SAHARAN</a:t>
            </a:r>
            <a:r>
              <a:rPr sz="1050" spc="90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1050" spc="80" dirty="0">
                <a:solidFill>
                  <a:srgbClr val="1F487C"/>
                </a:solidFill>
                <a:latin typeface="Candara"/>
                <a:cs typeface="Candara"/>
              </a:rPr>
              <a:t>AFRICA</a:t>
            </a:r>
            <a:endParaRPr sz="1050">
              <a:latin typeface="Candara"/>
              <a:cs typeface="Candar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7723" y="184784"/>
            <a:ext cx="2890520" cy="4241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1045844" algn="l"/>
              </a:tabLst>
            </a:pPr>
            <a:r>
              <a:rPr sz="2600" spc="150" dirty="0">
                <a:solidFill>
                  <a:srgbClr val="7DCCE6"/>
                </a:solidFill>
                <a:latin typeface="Arial"/>
                <a:cs typeface="Arial"/>
              </a:rPr>
              <a:t>RICH	</a:t>
            </a:r>
            <a:r>
              <a:rPr sz="2600" spc="135" dirty="0">
                <a:solidFill>
                  <a:srgbClr val="7DCCE6"/>
                </a:solidFill>
                <a:latin typeface="Arial"/>
                <a:cs typeface="Arial"/>
              </a:rPr>
              <a:t>HERITAGE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78768" y="6435386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65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52"/>
                </a:lnTo>
                <a:lnTo>
                  <a:pt x="5587" y="2717"/>
                </a:lnTo>
                <a:lnTo>
                  <a:pt x="4317" y="3987"/>
                </a:lnTo>
                <a:lnTo>
                  <a:pt x="2920" y="5232"/>
                </a:lnTo>
                <a:lnTo>
                  <a:pt x="1904" y="6667"/>
                </a:lnTo>
                <a:lnTo>
                  <a:pt x="380" y="9982"/>
                </a:lnTo>
                <a:lnTo>
                  <a:pt x="0" y="11747"/>
                </a:lnTo>
                <a:lnTo>
                  <a:pt x="0" y="15417"/>
                </a:lnTo>
                <a:lnTo>
                  <a:pt x="380" y="17170"/>
                </a:lnTo>
                <a:lnTo>
                  <a:pt x="1904" y="20472"/>
                </a:lnTo>
                <a:lnTo>
                  <a:pt x="2920" y="21920"/>
                </a:lnTo>
                <a:lnTo>
                  <a:pt x="4317" y="23164"/>
                </a:lnTo>
                <a:lnTo>
                  <a:pt x="5587" y="24422"/>
                </a:lnTo>
                <a:lnTo>
                  <a:pt x="7111" y="25400"/>
                </a:lnTo>
                <a:lnTo>
                  <a:pt x="10667" y="26784"/>
                </a:lnTo>
                <a:lnTo>
                  <a:pt x="12572" y="27139"/>
                </a:lnTo>
                <a:lnTo>
                  <a:pt x="17399" y="27139"/>
                </a:lnTo>
                <a:lnTo>
                  <a:pt x="19938" y="26454"/>
                </a:lnTo>
                <a:lnTo>
                  <a:pt x="22225" y="25146"/>
                </a:lnTo>
                <a:lnTo>
                  <a:pt x="11175" y="25146"/>
                </a:lnTo>
                <a:lnTo>
                  <a:pt x="8254" y="24015"/>
                </a:lnTo>
                <a:lnTo>
                  <a:pt x="5714" y="21767"/>
                </a:lnTo>
                <a:lnTo>
                  <a:pt x="3301" y="19494"/>
                </a:lnTo>
                <a:lnTo>
                  <a:pt x="2158" y="16751"/>
                </a:lnTo>
                <a:lnTo>
                  <a:pt x="2158" y="10388"/>
                </a:lnTo>
                <a:lnTo>
                  <a:pt x="3301" y="7658"/>
                </a:lnTo>
                <a:lnTo>
                  <a:pt x="5714" y="5384"/>
                </a:lnTo>
                <a:lnTo>
                  <a:pt x="8254" y="3136"/>
                </a:lnTo>
                <a:lnTo>
                  <a:pt x="11175" y="2006"/>
                </a:lnTo>
                <a:lnTo>
                  <a:pt x="22225" y="2006"/>
                </a:lnTo>
                <a:lnTo>
                  <a:pt x="19938" y="698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01755" y="6648691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70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32"/>
                </a:lnTo>
                <a:lnTo>
                  <a:pt x="9398" y="2768"/>
                </a:lnTo>
                <a:lnTo>
                  <a:pt x="10414" y="787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01755" y="6631406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71"/>
                </a:lnTo>
                <a:lnTo>
                  <a:pt x="6096" y="2844"/>
                </a:lnTo>
                <a:lnTo>
                  <a:pt x="7620" y="4216"/>
                </a:lnTo>
                <a:lnTo>
                  <a:pt x="8509" y="5854"/>
                </a:lnTo>
                <a:lnTo>
                  <a:pt x="10414" y="5054"/>
                </a:lnTo>
                <a:lnTo>
                  <a:pt x="9398" y="3073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89"/>
                </a:lnTo>
                <a:lnTo>
                  <a:pt x="2158" y="27089"/>
                </a:lnTo>
                <a:lnTo>
                  <a:pt x="4571" y="20700"/>
                </a:lnTo>
                <a:lnTo>
                  <a:pt x="18541" y="20700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511"/>
                </a:lnTo>
                <a:lnTo>
                  <a:pt x="12700" y="5511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577446" y="6650101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71605" y="6634912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19"/>
                </a:lnTo>
                <a:lnTo>
                  <a:pt x="7239" y="13119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598"/>
                </a:lnTo>
                <a:lnTo>
                  <a:pt x="2031" y="16598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1650" y="13792"/>
                </a:lnTo>
                <a:lnTo>
                  <a:pt x="0" y="14490"/>
                </a:lnTo>
                <a:lnTo>
                  <a:pt x="3936" y="14490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89"/>
                </a:lnTo>
                <a:lnTo>
                  <a:pt x="2412" y="27089"/>
                </a:lnTo>
                <a:lnTo>
                  <a:pt x="5333" y="20700"/>
                </a:lnTo>
                <a:lnTo>
                  <a:pt x="21208" y="20700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511"/>
                </a:lnTo>
                <a:lnTo>
                  <a:pt x="14477" y="5511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841988" y="6650101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835256" y="6634912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19"/>
                </a:lnTo>
                <a:lnTo>
                  <a:pt x="8254" y="13119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236470" y="5427370"/>
            <a:ext cx="6367145" cy="4076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30" dirty="0">
                <a:solidFill>
                  <a:srgbClr val="5F5F5F"/>
                </a:solidFill>
                <a:latin typeface="Candara"/>
                <a:cs typeface="Candara"/>
              </a:rPr>
              <a:t>rootsof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our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rich</a:t>
            </a:r>
            <a:r>
              <a:rPr sz="950" spc="-8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investment</a:t>
            </a:r>
            <a:r>
              <a:rPr sz="950" spc="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heritage</a:t>
            </a:r>
            <a:r>
              <a:rPr sz="950" spc="-10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can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be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traced</a:t>
            </a:r>
            <a:r>
              <a:rPr sz="950" spc="-7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30" dirty="0">
                <a:solidFill>
                  <a:srgbClr val="5F5F5F"/>
                </a:solidFill>
                <a:latin typeface="Candara"/>
                <a:cs typeface="Candara"/>
              </a:rPr>
              <a:t>backto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year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1954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when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spc="5" dirty="0">
                <a:solidFill>
                  <a:srgbClr val="5F5F5F"/>
                </a:solidFill>
                <a:latin typeface="Candara"/>
                <a:cs typeface="Candara"/>
              </a:rPr>
              <a:t>ICDC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,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</a:t>
            </a:r>
            <a:r>
              <a:rPr sz="950" spc="2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local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DFI,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incorporated</a:t>
            </a:r>
            <a:r>
              <a:rPr sz="950" spc="-7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to</a:t>
            </a:r>
            <a:endParaRPr sz="95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become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investment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arm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</a:t>
            </a:r>
            <a:r>
              <a:rPr sz="950" spc="-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Kenyan</a:t>
            </a:r>
            <a:r>
              <a:rPr sz="950" spc="-6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government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19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anticipationthat</a:t>
            </a:r>
            <a:r>
              <a:rPr sz="950" spc="-5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Britishcolonial</a:t>
            </a:r>
            <a:r>
              <a:rPr sz="950" spc="-6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rule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</a:t>
            </a:r>
            <a:r>
              <a:rPr sz="950" spc="-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nearing</a:t>
            </a:r>
            <a:r>
              <a:rPr sz="950" spc="-1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6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end.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572892" y="4701285"/>
            <a:ext cx="5993765" cy="5568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2899"/>
              </a:lnSpc>
              <a:spcBef>
                <a:spcPts val="60"/>
              </a:spcBef>
            </a:pP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In 1967</a:t>
            </a:r>
            <a:r>
              <a:rPr sz="1500" b="1" spc="5" dirty="0">
                <a:solidFill>
                  <a:srgbClr val="5F5F5F"/>
                </a:solidFill>
                <a:latin typeface="Candara"/>
                <a:cs typeface="Candara"/>
              </a:rPr>
              <a:t>, </a:t>
            </a:r>
            <a:r>
              <a:rPr sz="1500" spc="5" dirty="0">
                <a:solidFill>
                  <a:srgbClr val="5F5F5F"/>
                </a:solidFill>
                <a:latin typeface="Candara"/>
                <a:cs typeface="Candara"/>
              </a:rPr>
              <a:t>ICDC </a:t>
            </a:r>
            <a:r>
              <a:rPr sz="1500" spc="-20" dirty="0">
                <a:solidFill>
                  <a:srgbClr val="5F5F5F"/>
                </a:solidFill>
                <a:latin typeface="Candara"/>
                <a:cs typeface="Candara"/>
              </a:rPr>
              <a:t>Investment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,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now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Centum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Investment,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incorporated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as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subsidiary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 ICDC.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Centum 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subsequently</a:t>
            </a:r>
            <a:r>
              <a:rPr sz="950" spc="-1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listed</a:t>
            </a:r>
            <a:r>
              <a:rPr sz="950" spc="-7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from</a:t>
            </a:r>
            <a:r>
              <a:rPr sz="950" spc="-5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day</a:t>
            </a:r>
            <a:r>
              <a:rPr sz="950" spc="-5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one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at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6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Nairobi</a:t>
            </a:r>
            <a:r>
              <a:rPr sz="950" spc="-8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Securities</a:t>
            </a:r>
            <a:r>
              <a:rPr sz="950" spc="1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Exchangefollowing</a:t>
            </a:r>
            <a:r>
              <a:rPr sz="950" spc="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 successful</a:t>
            </a:r>
            <a:r>
              <a:rPr sz="950" spc="-8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roadshow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that</a:t>
            </a:r>
            <a:r>
              <a:rPr sz="950" spc="-5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raised 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USD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26,000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as seed</a:t>
            </a:r>
            <a:r>
              <a:rPr sz="950" spc="-10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capital.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130676" y="3927094"/>
            <a:ext cx="5803265" cy="63563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1299"/>
              </a:lnSpc>
              <a:spcBef>
                <a:spcPts val="85"/>
              </a:spcBef>
            </a:pP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Our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rich </a:t>
            </a:r>
            <a:r>
              <a:rPr sz="950" spc="25" dirty="0">
                <a:solidFill>
                  <a:srgbClr val="5F5F5F"/>
                </a:solidFill>
                <a:latin typeface="Candara"/>
                <a:cs typeface="Candara"/>
              </a:rPr>
              <a:t>historyof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practicing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Private Equity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Africabegan.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Centum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developed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 strongreputation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as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  </a:t>
            </a:r>
            <a:r>
              <a:rPr sz="1500" spc="-25" dirty="0">
                <a:solidFill>
                  <a:srgbClr val="5F5F5F"/>
                </a:solidFill>
                <a:latin typeface="Candara"/>
                <a:cs typeface="Candara"/>
              </a:rPr>
              <a:t>preferred </a:t>
            </a:r>
            <a:r>
              <a:rPr sz="1500" spc="-5" dirty="0">
                <a:solidFill>
                  <a:srgbClr val="5F5F5F"/>
                </a:solidFill>
                <a:latin typeface="Candara"/>
                <a:cs typeface="Candara"/>
              </a:rPr>
              <a:t>local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partner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co-investingalongsideworld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renowned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multinationals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including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Coca 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Cola,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General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Motors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and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NAS,</a:t>
            </a:r>
            <a:r>
              <a:rPr sz="950" spc="-1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among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others.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996944" y="3014548"/>
            <a:ext cx="4962525" cy="7067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60"/>
              </a:spcBef>
            </a:pP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By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1998, </a:t>
            </a:r>
            <a:r>
              <a:rPr sz="1500" spc="-5" dirty="0">
                <a:solidFill>
                  <a:srgbClr val="5F5F5F"/>
                </a:solidFill>
                <a:latin typeface="Candara"/>
                <a:cs typeface="Candara"/>
              </a:rPr>
              <a:t>Dr. Christopher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J. Kirubi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had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become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one of the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largest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shareholders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of 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Centum</a:t>
            </a:r>
            <a:r>
              <a:rPr sz="950" spc="-9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&amp;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appointedto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Board.</a:t>
            </a:r>
            <a:r>
              <a:rPr sz="950" spc="-6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Thereafter,</a:t>
            </a:r>
            <a:r>
              <a:rPr sz="950" spc="-6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first</a:t>
            </a:r>
            <a:r>
              <a:rPr sz="950" spc="-7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independent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management</a:t>
            </a:r>
            <a:r>
              <a:rPr sz="950" spc="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team</a:t>
            </a:r>
            <a:r>
              <a:rPr sz="950" spc="-7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 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appointed,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beginning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new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era of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putting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together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one of the most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coveted,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youthful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and 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entrepreneurial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investment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management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teams</a:t>
            </a:r>
            <a:r>
              <a:rPr sz="950" spc="-17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region.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661661" y="2277313"/>
            <a:ext cx="5339080" cy="70675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>
              <a:lnSpc>
                <a:spcPct val="103000"/>
              </a:lnSpc>
              <a:spcBef>
                <a:spcPts val="60"/>
              </a:spcBef>
            </a:pP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In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2008,</a:t>
            </a:r>
            <a:r>
              <a:rPr sz="1500" spc="10" dirty="0">
                <a:solidFill>
                  <a:srgbClr val="5F5F5F"/>
                </a:solidFill>
                <a:latin typeface="Candara"/>
                <a:cs typeface="Candara"/>
              </a:rPr>
              <a:t>DR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.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James</a:t>
            </a:r>
            <a:r>
              <a:rPr sz="1500" spc="-6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spc="-20" dirty="0">
                <a:solidFill>
                  <a:srgbClr val="5F5F5F"/>
                </a:solidFill>
                <a:latin typeface="Candara"/>
                <a:cs typeface="Candara"/>
              </a:rPr>
              <a:t>Mworia</a:t>
            </a:r>
            <a:r>
              <a:rPr sz="150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was</a:t>
            </a:r>
            <a:r>
              <a:rPr sz="950" spc="-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appointed</a:t>
            </a:r>
            <a:r>
              <a:rPr sz="950" spc="-10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as</a:t>
            </a:r>
            <a:r>
              <a:rPr sz="950" spc="-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CEO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Centum.</a:t>
            </a:r>
            <a:r>
              <a:rPr sz="950" spc="-9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During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first</a:t>
            </a:r>
            <a:r>
              <a:rPr sz="950" spc="-5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fiveyears</a:t>
            </a:r>
            <a:r>
              <a:rPr sz="950" spc="-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 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his</a:t>
            </a:r>
            <a:r>
              <a:rPr sz="950" spc="19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tenure,</a:t>
            </a:r>
            <a:r>
              <a:rPr sz="950" spc="-8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he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unbundled</a:t>
            </a:r>
            <a:r>
              <a:rPr sz="950" spc="-9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investment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 portfolio</a:t>
            </a:r>
            <a:r>
              <a:rPr sz="950" spc="-7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into</a:t>
            </a:r>
            <a:r>
              <a:rPr sz="950" spc="-5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three</a:t>
            </a:r>
            <a:r>
              <a:rPr sz="950" spc="-7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distinct</a:t>
            </a:r>
            <a:r>
              <a:rPr sz="950" spc="-7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businesslines: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Real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Estate,</a:t>
            </a:r>
            <a:r>
              <a:rPr sz="950" spc="16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Private  </a:t>
            </a:r>
            <a:r>
              <a:rPr sz="950" spc="25" dirty="0">
                <a:solidFill>
                  <a:srgbClr val="5F5F5F"/>
                </a:solidFill>
                <a:latin typeface="Candara"/>
                <a:cs typeface="Candara"/>
              </a:rPr>
              <a:t>Equityand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Quoted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Private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Equity-QPE(public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markets).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This </a:t>
            </a:r>
            <a:r>
              <a:rPr sz="950" spc="25" dirty="0">
                <a:solidFill>
                  <a:srgbClr val="5F5F5F"/>
                </a:solidFill>
                <a:latin typeface="Candara"/>
                <a:cs typeface="Candara"/>
              </a:rPr>
              <a:t>focusled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to an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increase in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Centum’sassets 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from</a:t>
            </a:r>
            <a:r>
              <a:rPr sz="950" spc="-5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$69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Mn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to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&amp;610</a:t>
            </a:r>
            <a:r>
              <a:rPr sz="950" spc="-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Mn,</a:t>
            </a:r>
            <a:r>
              <a:rPr sz="950" spc="-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and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an</a:t>
            </a:r>
            <a:r>
              <a:rPr sz="950" spc="-2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20" dirty="0">
                <a:solidFill>
                  <a:srgbClr val="5F5F5F"/>
                </a:solidFill>
                <a:latin typeface="Candara"/>
                <a:cs typeface="Candara"/>
              </a:rPr>
              <a:t>8-foldincreasein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share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price.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21046" y="1357122"/>
            <a:ext cx="4949825" cy="7854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5"/>
              </a:spcBef>
            </a:pP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In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 2013,</a:t>
            </a:r>
            <a:r>
              <a:rPr sz="950" spc="-5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the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entire</a:t>
            </a:r>
            <a:r>
              <a:rPr sz="950" spc="-1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QPE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team</a:t>
            </a:r>
            <a:r>
              <a:rPr sz="950" spc="-4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led</a:t>
            </a:r>
            <a:r>
              <a:rPr sz="950" spc="-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by</a:t>
            </a:r>
            <a:r>
              <a:rPr sz="950" spc="-3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spc="5" dirty="0">
                <a:solidFill>
                  <a:srgbClr val="5F5F5F"/>
                </a:solidFill>
                <a:latin typeface="Candara"/>
                <a:cs typeface="Candara"/>
              </a:rPr>
              <a:t>Pius</a:t>
            </a:r>
            <a:r>
              <a:rPr sz="1500" spc="-9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spc="-5" dirty="0">
                <a:solidFill>
                  <a:srgbClr val="5F5F5F"/>
                </a:solidFill>
                <a:latin typeface="Candara"/>
                <a:cs typeface="Candara"/>
              </a:rPr>
              <a:t>Muchiri</a:t>
            </a:r>
            <a:r>
              <a:rPr sz="1500" spc="-6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spun</a:t>
            </a:r>
            <a:r>
              <a:rPr sz="950" spc="-6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out</a:t>
            </a:r>
            <a:r>
              <a:rPr sz="950" spc="-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</a:t>
            </a:r>
            <a:r>
              <a:rPr sz="950" spc="-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Centum</a:t>
            </a:r>
            <a:r>
              <a:rPr sz="950" spc="-7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and</a:t>
            </a:r>
            <a:r>
              <a:rPr sz="950" spc="-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formed</a:t>
            </a:r>
            <a:r>
              <a:rPr sz="950" spc="2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500" dirty="0">
                <a:solidFill>
                  <a:srgbClr val="5F5F5F"/>
                </a:solidFill>
                <a:latin typeface="Candara"/>
                <a:cs typeface="Candara"/>
              </a:rPr>
              <a:t>Nabo  Capital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Limited,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an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independent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fully-fledged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and </a:t>
            </a:r>
            <a:r>
              <a:rPr sz="950" spc="5" dirty="0">
                <a:solidFill>
                  <a:srgbClr val="5F5F5F"/>
                </a:solidFill>
                <a:latin typeface="Candara"/>
                <a:cs typeface="Candara"/>
              </a:rPr>
              <a:t>licensed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Fund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Manager.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Nabo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is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a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Maasai 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word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meaning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Number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One, </a:t>
            </a:r>
            <a:r>
              <a:rPr sz="950" dirty="0">
                <a:solidFill>
                  <a:srgbClr val="5F5F5F"/>
                </a:solidFill>
                <a:latin typeface="Candara"/>
                <a:cs typeface="Candara"/>
              </a:rPr>
              <a:t>reflective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of the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company’saspirationto </a:t>
            </a:r>
            <a:r>
              <a:rPr sz="950" spc="15" dirty="0">
                <a:solidFill>
                  <a:srgbClr val="5F5F5F"/>
                </a:solidFill>
                <a:latin typeface="Candara"/>
                <a:cs typeface="Candara"/>
              </a:rPr>
              <a:t>be the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leading Fund  </a:t>
            </a:r>
            <a:r>
              <a:rPr sz="950" spc="-10" dirty="0">
                <a:solidFill>
                  <a:srgbClr val="5F5F5F"/>
                </a:solidFill>
                <a:latin typeface="Candara"/>
                <a:cs typeface="Candara"/>
              </a:rPr>
              <a:t>Manager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in</a:t>
            </a:r>
            <a:r>
              <a:rPr sz="950" spc="3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950" spc="10" dirty="0">
                <a:solidFill>
                  <a:srgbClr val="5F5F5F"/>
                </a:solidFill>
                <a:latin typeface="Candara"/>
                <a:cs typeface="Candara"/>
              </a:rPr>
              <a:t>Africa.</a:t>
            </a:r>
            <a:endParaRPr sz="950">
              <a:latin typeface="Candara"/>
              <a:cs typeface="Candar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09600" y="5327903"/>
            <a:ext cx="10686415" cy="758825"/>
          </a:xfrm>
          <a:custGeom>
            <a:avLst/>
            <a:gdLst/>
            <a:ahLst/>
            <a:cxnLst/>
            <a:rect l="l" t="t" r="r" b="b"/>
            <a:pathLst>
              <a:path w="10686415" h="758825">
                <a:moveTo>
                  <a:pt x="0" y="758482"/>
                </a:moveTo>
                <a:lnTo>
                  <a:pt x="1448943" y="758482"/>
                </a:lnTo>
                <a:lnTo>
                  <a:pt x="1448943" y="0"/>
                </a:lnTo>
                <a:lnTo>
                  <a:pt x="10686288" y="0"/>
                </a:lnTo>
              </a:path>
            </a:pathLst>
          </a:custGeom>
          <a:ln w="24384">
            <a:solidFill>
              <a:srgbClr val="3046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407920" y="4596384"/>
            <a:ext cx="8888095" cy="624840"/>
          </a:xfrm>
          <a:custGeom>
            <a:avLst/>
            <a:gdLst/>
            <a:ahLst/>
            <a:cxnLst/>
            <a:rect l="l" t="t" r="r" b="b"/>
            <a:pathLst>
              <a:path w="8888095" h="624839">
                <a:moveTo>
                  <a:pt x="0" y="624586"/>
                </a:moveTo>
                <a:lnTo>
                  <a:pt x="0" y="0"/>
                </a:lnTo>
                <a:lnTo>
                  <a:pt x="8887968" y="0"/>
                </a:lnTo>
              </a:path>
            </a:pathLst>
          </a:custGeom>
          <a:ln w="24384">
            <a:solidFill>
              <a:srgbClr val="4D738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011423" y="3834384"/>
            <a:ext cx="8275320" cy="643255"/>
          </a:xfrm>
          <a:custGeom>
            <a:avLst/>
            <a:gdLst/>
            <a:ahLst/>
            <a:cxnLst/>
            <a:rect l="l" t="t" r="r" b="b"/>
            <a:pathLst>
              <a:path w="8275320" h="643254">
                <a:moveTo>
                  <a:pt x="0" y="643128"/>
                </a:moveTo>
                <a:lnTo>
                  <a:pt x="0" y="0"/>
                </a:lnTo>
                <a:lnTo>
                  <a:pt x="8275193" y="0"/>
                </a:lnTo>
              </a:path>
            </a:pathLst>
          </a:custGeom>
          <a:ln w="24384">
            <a:solidFill>
              <a:srgbClr val="EB4E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68496" y="3038855"/>
            <a:ext cx="7342505" cy="704215"/>
          </a:xfrm>
          <a:custGeom>
            <a:avLst/>
            <a:gdLst/>
            <a:ahLst/>
            <a:cxnLst/>
            <a:rect l="l" t="t" r="r" b="b"/>
            <a:pathLst>
              <a:path w="7342505" h="704214">
                <a:moveTo>
                  <a:pt x="0" y="704088"/>
                </a:moveTo>
                <a:lnTo>
                  <a:pt x="0" y="0"/>
                </a:lnTo>
                <a:lnTo>
                  <a:pt x="7342378" y="0"/>
                </a:lnTo>
              </a:path>
            </a:pathLst>
          </a:custGeom>
          <a:ln w="24383">
            <a:solidFill>
              <a:srgbClr val="B63C2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489703" y="2225039"/>
            <a:ext cx="6824345" cy="704215"/>
          </a:xfrm>
          <a:custGeom>
            <a:avLst/>
            <a:gdLst/>
            <a:ahLst/>
            <a:cxnLst/>
            <a:rect l="l" t="t" r="r" b="b"/>
            <a:pathLst>
              <a:path w="6824345" h="704214">
                <a:moveTo>
                  <a:pt x="0" y="704088"/>
                </a:moveTo>
                <a:lnTo>
                  <a:pt x="0" y="0"/>
                </a:lnTo>
                <a:lnTo>
                  <a:pt x="6824218" y="0"/>
                </a:lnTo>
              </a:path>
            </a:pathLst>
          </a:custGeom>
          <a:ln w="24384">
            <a:solidFill>
              <a:srgbClr val="8AC5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72455" y="1319783"/>
            <a:ext cx="6114415" cy="798830"/>
          </a:xfrm>
          <a:custGeom>
            <a:avLst/>
            <a:gdLst/>
            <a:ahLst/>
            <a:cxnLst/>
            <a:rect l="l" t="t" r="r" b="b"/>
            <a:pathLst>
              <a:path w="6114415" h="798830">
                <a:moveTo>
                  <a:pt x="0" y="798576"/>
                </a:moveTo>
                <a:lnTo>
                  <a:pt x="0" y="0"/>
                </a:lnTo>
                <a:lnTo>
                  <a:pt x="6114034" y="0"/>
                </a:lnTo>
              </a:path>
            </a:pathLst>
          </a:custGeom>
          <a:ln w="24384">
            <a:solidFill>
              <a:srgbClr val="7D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52272" y="5334000"/>
            <a:ext cx="1100455" cy="439420"/>
          </a:xfrm>
          <a:prstGeom prst="rect">
            <a:avLst/>
          </a:prstGeom>
          <a:solidFill>
            <a:srgbClr val="30465F"/>
          </a:solidFill>
        </p:spPr>
        <p:txBody>
          <a:bodyPr vert="horz" wrap="square" lIns="0" tIns="61594" rIns="0" bIns="0" rtlCol="0">
            <a:spAutoFit/>
          </a:bodyPr>
          <a:lstStyle/>
          <a:p>
            <a:pPr marL="205104">
              <a:lnSpc>
                <a:spcPct val="100000"/>
              </a:lnSpc>
              <a:spcBef>
                <a:spcPts val="484"/>
              </a:spcBef>
            </a:pPr>
            <a:r>
              <a:rPr sz="2400" spc="-140" dirty="0">
                <a:solidFill>
                  <a:srgbClr val="FFFFFF"/>
                </a:solidFill>
                <a:latin typeface="Arial"/>
                <a:cs typeface="Arial"/>
              </a:rPr>
              <a:t>1954</a:t>
            </a:r>
            <a:endParaRPr sz="24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49096" y="4596384"/>
            <a:ext cx="1097280" cy="441959"/>
          </a:xfrm>
          <a:prstGeom prst="rect">
            <a:avLst/>
          </a:prstGeom>
          <a:solidFill>
            <a:srgbClr val="4D7385"/>
          </a:solidFill>
        </p:spPr>
        <p:txBody>
          <a:bodyPr vert="horz" wrap="square" lIns="0" tIns="64135" rIns="0" bIns="0" rtlCol="0">
            <a:spAutoFit/>
          </a:bodyPr>
          <a:lstStyle/>
          <a:p>
            <a:pPr marL="220979">
              <a:lnSpc>
                <a:spcPct val="100000"/>
              </a:lnSpc>
              <a:spcBef>
                <a:spcPts val="505"/>
              </a:spcBef>
            </a:pPr>
            <a:r>
              <a:rPr sz="2400" spc="-140" dirty="0">
                <a:solidFill>
                  <a:srgbClr val="FFFFFF"/>
                </a:solidFill>
                <a:latin typeface="Arial"/>
                <a:cs typeface="Arial"/>
              </a:rPr>
              <a:t>1967</a:t>
            </a:r>
            <a:endParaRPr sz="24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761744" y="3803903"/>
            <a:ext cx="1097280" cy="472440"/>
          </a:xfrm>
          <a:prstGeom prst="rect">
            <a:avLst/>
          </a:prstGeom>
          <a:solidFill>
            <a:srgbClr val="EB4E2C"/>
          </a:solidFill>
        </p:spPr>
        <p:txBody>
          <a:bodyPr vert="horz" wrap="square" lIns="0" tIns="9461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745"/>
              </a:spcBef>
            </a:pPr>
            <a:r>
              <a:rPr sz="2400" spc="-140" dirty="0">
                <a:solidFill>
                  <a:srgbClr val="FFFFFF"/>
                </a:solidFill>
                <a:latin typeface="Arial"/>
                <a:cs typeface="Arial"/>
              </a:rPr>
              <a:t>1967</a:t>
            </a:r>
            <a:endParaRPr sz="2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618232" y="3029711"/>
            <a:ext cx="1100455" cy="502920"/>
          </a:xfrm>
          <a:prstGeom prst="rect">
            <a:avLst/>
          </a:prstGeom>
          <a:solidFill>
            <a:srgbClr val="B63C24"/>
          </a:solidFill>
        </p:spPr>
        <p:txBody>
          <a:bodyPr vert="horz" wrap="square" lIns="0" tIns="125730" rIns="0" bIns="0" rtlCol="0">
            <a:spAutoFit/>
          </a:bodyPr>
          <a:lstStyle/>
          <a:p>
            <a:pPr marL="256540">
              <a:lnSpc>
                <a:spcPct val="100000"/>
              </a:lnSpc>
              <a:spcBef>
                <a:spcPts val="990"/>
              </a:spcBef>
            </a:pP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1998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49167" y="2209800"/>
            <a:ext cx="1100455" cy="512445"/>
          </a:xfrm>
          <a:prstGeom prst="rect">
            <a:avLst/>
          </a:prstGeom>
          <a:solidFill>
            <a:srgbClr val="8AC53D"/>
          </a:solidFill>
        </p:spPr>
        <p:txBody>
          <a:bodyPr vert="horz" wrap="square" lIns="0" tIns="132715" rIns="0" bIns="0" rtlCol="0">
            <a:spAutoFit/>
          </a:bodyPr>
          <a:lstStyle/>
          <a:p>
            <a:pPr marL="264160">
              <a:lnSpc>
                <a:spcPct val="100000"/>
              </a:lnSpc>
              <a:spcBef>
                <a:spcPts val="1045"/>
              </a:spcBef>
            </a:pPr>
            <a:r>
              <a:rPr sz="2400" spc="30" dirty="0">
                <a:solidFill>
                  <a:srgbClr val="FFFFFF"/>
                </a:solidFill>
                <a:latin typeface="Arial"/>
                <a:cs typeface="Arial"/>
              </a:rPr>
              <a:t>2008</a:t>
            </a:r>
            <a:endParaRPr sz="24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965447" y="1399032"/>
            <a:ext cx="1097280" cy="494030"/>
          </a:xfrm>
          <a:prstGeom prst="rect">
            <a:avLst/>
          </a:prstGeom>
          <a:solidFill>
            <a:srgbClr val="7DCCE6"/>
          </a:solidFill>
        </p:spPr>
        <p:txBody>
          <a:bodyPr vert="horz" wrap="square" lIns="0" tIns="114300" rIns="0" bIns="0" rtlCol="0">
            <a:spAutoFit/>
          </a:bodyPr>
          <a:lstStyle/>
          <a:p>
            <a:pPr marL="271145">
              <a:lnSpc>
                <a:spcPct val="100000"/>
              </a:lnSpc>
              <a:spcBef>
                <a:spcPts val="900"/>
              </a:spcBef>
            </a:pP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2013</a:t>
            </a:r>
            <a:endParaRPr sz="2400">
              <a:latin typeface="Arial"/>
              <a:cs typeface="Arial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555223" y="5449823"/>
            <a:ext cx="914400" cy="6339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0838688" y="1405127"/>
            <a:ext cx="505968" cy="7010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3108" y="635508"/>
            <a:ext cx="6529705" cy="0"/>
          </a:xfrm>
          <a:custGeom>
            <a:avLst/>
            <a:gdLst/>
            <a:ahLst/>
            <a:cxnLst/>
            <a:rect l="l" t="t" r="r" b="b"/>
            <a:pathLst>
              <a:path w="6529705">
                <a:moveTo>
                  <a:pt x="0" y="0"/>
                </a:moveTo>
                <a:lnTo>
                  <a:pt x="652932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211124" y="6371183"/>
            <a:ext cx="44513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20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826000" y="6524193"/>
            <a:ext cx="183515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70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9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39"/>
                </a:lnTo>
                <a:lnTo>
                  <a:pt x="5587" y="2717"/>
                </a:lnTo>
                <a:lnTo>
                  <a:pt x="4317" y="3975"/>
                </a:lnTo>
                <a:lnTo>
                  <a:pt x="2920" y="5219"/>
                </a:lnTo>
                <a:lnTo>
                  <a:pt x="1904" y="6667"/>
                </a:lnTo>
                <a:lnTo>
                  <a:pt x="380" y="9969"/>
                </a:lnTo>
                <a:lnTo>
                  <a:pt x="0" y="11734"/>
                </a:lnTo>
                <a:lnTo>
                  <a:pt x="0" y="15392"/>
                </a:lnTo>
                <a:lnTo>
                  <a:pt x="380" y="17170"/>
                </a:lnTo>
                <a:lnTo>
                  <a:pt x="1904" y="20459"/>
                </a:lnTo>
                <a:lnTo>
                  <a:pt x="2920" y="21907"/>
                </a:lnTo>
                <a:lnTo>
                  <a:pt x="4317" y="23152"/>
                </a:lnTo>
                <a:lnTo>
                  <a:pt x="5587" y="24409"/>
                </a:lnTo>
                <a:lnTo>
                  <a:pt x="7111" y="25387"/>
                </a:lnTo>
                <a:lnTo>
                  <a:pt x="10667" y="26784"/>
                </a:lnTo>
                <a:lnTo>
                  <a:pt x="12572" y="27127"/>
                </a:lnTo>
                <a:lnTo>
                  <a:pt x="17399" y="27127"/>
                </a:lnTo>
                <a:lnTo>
                  <a:pt x="19938" y="26441"/>
                </a:lnTo>
                <a:lnTo>
                  <a:pt x="22225" y="25133"/>
                </a:lnTo>
                <a:lnTo>
                  <a:pt x="11175" y="25133"/>
                </a:lnTo>
                <a:lnTo>
                  <a:pt x="8254" y="24003"/>
                </a:lnTo>
                <a:lnTo>
                  <a:pt x="5714" y="21755"/>
                </a:lnTo>
                <a:lnTo>
                  <a:pt x="3301" y="19481"/>
                </a:lnTo>
                <a:lnTo>
                  <a:pt x="2158" y="16751"/>
                </a:lnTo>
                <a:lnTo>
                  <a:pt x="2158" y="10375"/>
                </a:lnTo>
                <a:lnTo>
                  <a:pt x="3301" y="7658"/>
                </a:lnTo>
                <a:lnTo>
                  <a:pt x="5714" y="5372"/>
                </a:lnTo>
                <a:lnTo>
                  <a:pt x="8254" y="3124"/>
                </a:lnTo>
                <a:lnTo>
                  <a:pt x="11175" y="1993"/>
                </a:lnTo>
                <a:lnTo>
                  <a:pt x="22225" y="1993"/>
                </a:lnTo>
                <a:lnTo>
                  <a:pt x="19938" y="685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01755" y="664867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83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44"/>
                </a:lnTo>
                <a:lnTo>
                  <a:pt x="9398" y="2781"/>
                </a:lnTo>
                <a:lnTo>
                  <a:pt x="10414" y="800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501755" y="6631393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84"/>
                </a:lnTo>
                <a:lnTo>
                  <a:pt x="6096" y="2844"/>
                </a:lnTo>
                <a:lnTo>
                  <a:pt x="7620" y="4229"/>
                </a:lnTo>
                <a:lnTo>
                  <a:pt x="8509" y="5867"/>
                </a:lnTo>
                <a:lnTo>
                  <a:pt x="10414" y="5067"/>
                </a:lnTo>
                <a:lnTo>
                  <a:pt x="9398" y="3086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76"/>
                </a:lnTo>
                <a:lnTo>
                  <a:pt x="2158" y="27076"/>
                </a:lnTo>
                <a:lnTo>
                  <a:pt x="4571" y="20688"/>
                </a:lnTo>
                <a:lnTo>
                  <a:pt x="18541" y="20688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499"/>
                </a:lnTo>
                <a:lnTo>
                  <a:pt x="12700" y="5499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77446" y="6650088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71605" y="6634898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31"/>
                </a:lnTo>
                <a:lnTo>
                  <a:pt x="7239" y="13131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611"/>
                </a:lnTo>
                <a:lnTo>
                  <a:pt x="2031" y="16611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3048" y="12382"/>
                </a:lnTo>
                <a:lnTo>
                  <a:pt x="1650" y="13779"/>
                </a:lnTo>
                <a:lnTo>
                  <a:pt x="0" y="14503"/>
                </a:lnTo>
                <a:lnTo>
                  <a:pt x="3936" y="14503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76"/>
                </a:lnTo>
                <a:lnTo>
                  <a:pt x="2412" y="27076"/>
                </a:lnTo>
                <a:lnTo>
                  <a:pt x="5333" y="20688"/>
                </a:lnTo>
                <a:lnTo>
                  <a:pt x="21208" y="20688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499"/>
                </a:lnTo>
                <a:lnTo>
                  <a:pt x="14477" y="5499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41988" y="6650088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835256" y="6634898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31"/>
                </a:lnTo>
                <a:lnTo>
                  <a:pt x="8254" y="13131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6" name="object 26"/>
          <p:cNvGraphicFramePr>
            <a:graphicFrameLocks noGrp="1"/>
          </p:cNvGraphicFramePr>
          <p:nvPr/>
        </p:nvGraphicFramePr>
        <p:xfrm>
          <a:off x="2209800" y="4487278"/>
          <a:ext cx="8432163" cy="10697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7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9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3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07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9013">
                <a:tc>
                  <a:txBody>
                    <a:bodyPr/>
                    <a:lstStyle/>
                    <a:p>
                      <a:pPr marL="43942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Cumulative</a:t>
                      </a:r>
                      <a:r>
                        <a:rPr sz="1200" spc="-114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(USD)</a:t>
                      </a:r>
                      <a:r>
                        <a:rPr sz="1200" spc="-7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Performance</a:t>
                      </a:r>
                      <a:r>
                        <a:rPr sz="1200" spc="-5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(%)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13208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spc="-1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FY2018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2 </a:t>
                      </a:r>
                      <a:r>
                        <a:rPr sz="1200" spc="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Year</a:t>
                      </a:r>
                      <a:r>
                        <a:rPr sz="1200" spc="-21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Return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3 </a:t>
                      </a:r>
                      <a:r>
                        <a:rPr sz="1200" spc="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Year</a:t>
                      </a:r>
                      <a:r>
                        <a:rPr sz="1200" spc="-15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Return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106680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5 </a:t>
                      </a:r>
                      <a:r>
                        <a:rPr sz="1200" spc="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Year</a:t>
                      </a:r>
                      <a:r>
                        <a:rPr sz="1200" spc="-12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Return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Since</a:t>
                      </a:r>
                      <a:r>
                        <a:rPr sz="1200" spc="-1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Inception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6360" marB="0">
                    <a:solidFill>
                      <a:srgbClr val="7D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693">
                <a:tc>
                  <a:txBody>
                    <a:bodyPr/>
                    <a:lstStyle/>
                    <a:p>
                      <a:pPr marR="6350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dirty="0">
                          <a:latin typeface="Candara"/>
                          <a:cs typeface="Candara"/>
                        </a:rPr>
                        <a:t>QPE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R="231775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spc="5" dirty="0">
                          <a:latin typeface="Candara"/>
                          <a:cs typeface="Candara"/>
                        </a:rPr>
                        <a:t>-6.4</a:t>
                      </a:r>
                      <a:r>
                        <a:rPr sz="1200" dirty="0">
                          <a:latin typeface="Candara"/>
                          <a:cs typeface="Candara"/>
                        </a:rPr>
                        <a:t>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dirty="0">
                          <a:latin typeface="Candara"/>
                          <a:cs typeface="Candara"/>
                        </a:rPr>
                        <a:t>2</a:t>
                      </a:r>
                      <a:r>
                        <a:rPr sz="1200" spc="5" dirty="0">
                          <a:latin typeface="Candara"/>
                          <a:cs typeface="Candara"/>
                        </a:rPr>
                        <a:t>8.</a:t>
                      </a:r>
                      <a:r>
                        <a:rPr sz="1200" spc="10" dirty="0">
                          <a:latin typeface="Candara"/>
                          <a:cs typeface="Candara"/>
                        </a:rPr>
                        <a:t>8</a:t>
                      </a:r>
                      <a:r>
                        <a:rPr sz="1200" spc="-15" dirty="0">
                          <a:latin typeface="Candara"/>
                          <a:cs typeface="Candara"/>
                        </a:rPr>
                        <a:t>.0</a:t>
                      </a:r>
                      <a:r>
                        <a:rPr sz="1200" dirty="0">
                          <a:latin typeface="Candara"/>
                          <a:cs typeface="Candara"/>
                        </a:rPr>
                        <a:t>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i="1" dirty="0">
                          <a:latin typeface="Candara"/>
                          <a:cs typeface="Candara"/>
                        </a:rPr>
                        <a:t>22.1%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R="3810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i="1" dirty="0">
                          <a:latin typeface="Candara"/>
                          <a:cs typeface="Candara"/>
                        </a:rPr>
                        <a:t>37.2%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tc>
                  <a:txBody>
                    <a:bodyPr/>
                    <a:lstStyle/>
                    <a:p>
                      <a:pPr marR="1524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i="1" spc="-5" dirty="0">
                          <a:latin typeface="Candara"/>
                          <a:cs typeface="Candara"/>
                        </a:rPr>
                        <a:t>311.6%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6921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026">
                <a:tc>
                  <a:txBody>
                    <a:bodyPr/>
                    <a:lstStyle/>
                    <a:p>
                      <a:pPr marL="104139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Benchmark</a:t>
                      </a:r>
                      <a:r>
                        <a:rPr sz="1200" spc="-8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(MSCI</a:t>
                      </a:r>
                      <a:r>
                        <a:rPr sz="1200" spc="-7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EF</a:t>
                      </a:r>
                      <a:r>
                        <a:rPr sz="1200" spc="-4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spc="-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Markets</a:t>
                      </a:r>
                      <a:r>
                        <a:rPr sz="1200" spc="-1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Africa</a:t>
                      </a:r>
                      <a:r>
                        <a:rPr sz="1200" spc="-2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 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ex.ZA)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R="234950" algn="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spc="5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4.7</a:t>
                      </a: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662940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5.1%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495934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i="1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-3.1%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L="49720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i="1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-31.5%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200" i="1" dirty="0">
                          <a:solidFill>
                            <a:srgbClr val="FFFFFF"/>
                          </a:solidFill>
                          <a:latin typeface="Candara"/>
                          <a:cs typeface="Candara"/>
                        </a:rPr>
                        <a:t>-0.3%</a:t>
                      </a:r>
                      <a:endParaRPr sz="1200">
                        <a:latin typeface="Candara"/>
                        <a:cs typeface="Candara"/>
                      </a:endParaRPr>
                    </a:p>
                  </a:txBody>
                  <a:tcPr marL="0" marR="0" marT="85090" marB="0">
                    <a:solidFill>
                      <a:srgbClr val="7DCC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7" name="object 27"/>
          <p:cNvSpPr/>
          <p:nvPr/>
        </p:nvSpPr>
        <p:spPr>
          <a:xfrm>
            <a:off x="2516123" y="1476755"/>
            <a:ext cx="0" cy="2499360"/>
          </a:xfrm>
          <a:custGeom>
            <a:avLst/>
            <a:gdLst/>
            <a:ahLst/>
            <a:cxnLst/>
            <a:rect l="l" t="t" r="r" b="b"/>
            <a:pathLst>
              <a:path h="2499360">
                <a:moveTo>
                  <a:pt x="0" y="2499106"/>
                </a:moveTo>
                <a:lnTo>
                  <a:pt x="0" y="0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6123" y="3973067"/>
            <a:ext cx="7145020" cy="0"/>
          </a:xfrm>
          <a:custGeom>
            <a:avLst/>
            <a:gdLst/>
            <a:ahLst/>
            <a:cxnLst/>
            <a:rect l="l" t="t" r="r" b="b"/>
            <a:pathLst>
              <a:path w="7145020">
                <a:moveTo>
                  <a:pt x="0" y="0"/>
                </a:moveTo>
                <a:lnTo>
                  <a:pt x="7144511" y="0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516123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00628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049267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649723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11723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115811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868668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609331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340852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990076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9657588" y="3973067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0" y="0"/>
                </a:moveTo>
                <a:lnTo>
                  <a:pt x="0" y="45338"/>
                </a:lnTo>
              </a:path>
            </a:pathLst>
          </a:custGeom>
          <a:ln w="9144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517648" y="1755648"/>
            <a:ext cx="7138670" cy="1941830"/>
          </a:xfrm>
          <a:custGeom>
            <a:avLst/>
            <a:gdLst/>
            <a:ahLst/>
            <a:cxnLst/>
            <a:rect l="l" t="t" r="r" b="b"/>
            <a:pathLst>
              <a:path w="7138670" h="1941829">
                <a:moveTo>
                  <a:pt x="0" y="1941321"/>
                </a:moveTo>
                <a:lnTo>
                  <a:pt x="60451" y="1915668"/>
                </a:lnTo>
                <a:lnTo>
                  <a:pt x="122427" y="1941321"/>
                </a:lnTo>
                <a:lnTo>
                  <a:pt x="181990" y="1836165"/>
                </a:lnTo>
                <a:lnTo>
                  <a:pt x="244094" y="1859407"/>
                </a:lnTo>
                <a:lnTo>
                  <a:pt x="306196" y="1822196"/>
                </a:lnTo>
                <a:lnTo>
                  <a:pt x="366521" y="1879219"/>
                </a:lnTo>
                <a:lnTo>
                  <a:pt x="428625" y="1885950"/>
                </a:lnTo>
                <a:lnTo>
                  <a:pt x="488950" y="1698752"/>
                </a:lnTo>
                <a:lnTo>
                  <a:pt x="551052" y="1750949"/>
                </a:lnTo>
                <a:lnTo>
                  <a:pt x="613156" y="1710436"/>
                </a:lnTo>
                <a:lnTo>
                  <a:pt x="669416" y="1817115"/>
                </a:lnTo>
                <a:lnTo>
                  <a:pt x="731393" y="1782444"/>
                </a:lnTo>
                <a:lnTo>
                  <a:pt x="791844" y="1725294"/>
                </a:lnTo>
                <a:lnTo>
                  <a:pt x="853948" y="1736852"/>
                </a:lnTo>
                <a:lnTo>
                  <a:pt x="913511" y="1766697"/>
                </a:lnTo>
                <a:lnTo>
                  <a:pt x="975487" y="1721992"/>
                </a:lnTo>
                <a:lnTo>
                  <a:pt x="1037589" y="1751711"/>
                </a:lnTo>
                <a:lnTo>
                  <a:pt x="1098041" y="1702053"/>
                </a:lnTo>
                <a:lnTo>
                  <a:pt x="1160017" y="1714500"/>
                </a:lnTo>
                <a:lnTo>
                  <a:pt x="1220469" y="1742693"/>
                </a:lnTo>
                <a:lnTo>
                  <a:pt x="1282446" y="1736089"/>
                </a:lnTo>
                <a:lnTo>
                  <a:pt x="1344549" y="1683003"/>
                </a:lnTo>
                <a:lnTo>
                  <a:pt x="1400810" y="1734439"/>
                </a:lnTo>
                <a:lnTo>
                  <a:pt x="1462913" y="1756790"/>
                </a:lnTo>
                <a:lnTo>
                  <a:pt x="1523238" y="1734439"/>
                </a:lnTo>
                <a:lnTo>
                  <a:pt x="1585340" y="1757552"/>
                </a:lnTo>
                <a:lnTo>
                  <a:pt x="1644903" y="1799843"/>
                </a:lnTo>
                <a:lnTo>
                  <a:pt x="1707006" y="1832102"/>
                </a:lnTo>
                <a:lnTo>
                  <a:pt x="1769872" y="1864359"/>
                </a:lnTo>
                <a:lnTo>
                  <a:pt x="1829435" y="1924812"/>
                </a:lnTo>
                <a:lnTo>
                  <a:pt x="1891538" y="1909826"/>
                </a:lnTo>
                <a:lnTo>
                  <a:pt x="1951863" y="1878457"/>
                </a:lnTo>
                <a:lnTo>
                  <a:pt x="2013965" y="1827149"/>
                </a:lnTo>
                <a:lnTo>
                  <a:pt x="2076068" y="1813052"/>
                </a:lnTo>
                <a:lnTo>
                  <a:pt x="2133980" y="1781555"/>
                </a:lnTo>
                <a:lnTo>
                  <a:pt x="2195956" y="1759203"/>
                </a:lnTo>
                <a:lnTo>
                  <a:pt x="2256409" y="1723643"/>
                </a:lnTo>
                <a:lnTo>
                  <a:pt x="2318385" y="1715389"/>
                </a:lnTo>
                <a:lnTo>
                  <a:pt x="2378837" y="1688846"/>
                </a:lnTo>
                <a:lnTo>
                  <a:pt x="2440940" y="1651635"/>
                </a:lnTo>
                <a:lnTo>
                  <a:pt x="2502916" y="1577975"/>
                </a:lnTo>
                <a:lnTo>
                  <a:pt x="2563367" y="1558925"/>
                </a:lnTo>
                <a:lnTo>
                  <a:pt x="2625471" y="1545589"/>
                </a:lnTo>
                <a:lnTo>
                  <a:pt x="2685034" y="1558036"/>
                </a:lnTo>
                <a:lnTo>
                  <a:pt x="2747010" y="1489328"/>
                </a:lnTo>
                <a:lnTo>
                  <a:pt x="2809113" y="1432178"/>
                </a:lnTo>
                <a:lnTo>
                  <a:pt x="2865374" y="1397380"/>
                </a:lnTo>
                <a:lnTo>
                  <a:pt x="2927477" y="1333753"/>
                </a:lnTo>
                <a:lnTo>
                  <a:pt x="2987802" y="1294002"/>
                </a:lnTo>
                <a:lnTo>
                  <a:pt x="3049904" y="1246759"/>
                </a:lnTo>
                <a:lnTo>
                  <a:pt x="3110229" y="1292352"/>
                </a:lnTo>
                <a:lnTo>
                  <a:pt x="3172332" y="1236852"/>
                </a:lnTo>
                <a:lnTo>
                  <a:pt x="3234436" y="1239265"/>
                </a:lnTo>
                <a:lnTo>
                  <a:pt x="3294761" y="1226057"/>
                </a:lnTo>
                <a:lnTo>
                  <a:pt x="3356864" y="1091946"/>
                </a:lnTo>
                <a:lnTo>
                  <a:pt x="3416427" y="824611"/>
                </a:lnTo>
                <a:lnTo>
                  <a:pt x="3478529" y="866775"/>
                </a:lnTo>
                <a:lnTo>
                  <a:pt x="3540505" y="865886"/>
                </a:lnTo>
                <a:lnTo>
                  <a:pt x="3596766" y="859281"/>
                </a:lnTo>
                <a:lnTo>
                  <a:pt x="3658869" y="831214"/>
                </a:lnTo>
                <a:lnTo>
                  <a:pt x="3719322" y="841882"/>
                </a:lnTo>
                <a:lnTo>
                  <a:pt x="3781298" y="744219"/>
                </a:lnTo>
                <a:lnTo>
                  <a:pt x="3841750" y="745871"/>
                </a:lnTo>
                <a:lnTo>
                  <a:pt x="3903726" y="601852"/>
                </a:lnTo>
                <a:lnTo>
                  <a:pt x="3965829" y="415543"/>
                </a:lnTo>
                <a:lnTo>
                  <a:pt x="4026280" y="231775"/>
                </a:lnTo>
                <a:lnTo>
                  <a:pt x="4088256" y="301371"/>
                </a:lnTo>
                <a:lnTo>
                  <a:pt x="4147820" y="440436"/>
                </a:lnTo>
                <a:lnTo>
                  <a:pt x="4209923" y="480949"/>
                </a:lnTo>
                <a:lnTo>
                  <a:pt x="4272026" y="519938"/>
                </a:lnTo>
                <a:lnTo>
                  <a:pt x="4328286" y="509904"/>
                </a:lnTo>
                <a:lnTo>
                  <a:pt x="4390262" y="490092"/>
                </a:lnTo>
                <a:lnTo>
                  <a:pt x="4450715" y="579501"/>
                </a:lnTo>
                <a:lnTo>
                  <a:pt x="4512818" y="669798"/>
                </a:lnTo>
                <a:lnTo>
                  <a:pt x="4573143" y="682116"/>
                </a:lnTo>
                <a:lnTo>
                  <a:pt x="4635246" y="724407"/>
                </a:lnTo>
                <a:lnTo>
                  <a:pt x="4697222" y="793114"/>
                </a:lnTo>
                <a:lnTo>
                  <a:pt x="4757674" y="778128"/>
                </a:lnTo>
                <a:lnTo>
                  <a:pt x="4819777" y="736853"/>
                </a:lnTo>
                <a:lnTo>
                  <a:pt x="4879340" y="722756"/>
                </a:lnTo>
                <a:lnTo>
                  <a:pt x="4941316" y="685418"/>
                </a:lnTo>
                <a:lnTo>
                  <a:pt x="5004308" y="703706"/>
                </a:lnTo>
                <a:lnTo>
                  <a:pt x="5062220" y="669798"/>
                </a:lnTo>
                <a:lnTo>
                  <a:pt x="5124196" y="624204"/>
                </a:lnTo>
                <a:lnTo>
                  <a:pt x="5183758" y="638301"/>
                </a:lnTo>
                <a:lnTo>
                  <a:pt x="5246624" y="636651"/>
                </a:lnTo>
                <a:lnTo>
                  <a:pt x="5306313" y="645667"/>
                </a:lnTo>
                <a:lnTo>
                  <a:pt x="5368290" y="643254"/>
                </a:lnTo>
                <a:lnTo>
                  <a:pt x="5430393" y="644905"/>
                </a:lnTo>
                <a:lnTo>
                  <a:pt x="5490718" y="665606"/>
                </a:lnTo>
                <a:lnTo>
                  <a:pt x="5552821" y="625093"/>
                </a:lnTo>
                <a:lnTo>
                  <a:pt x="5613273" y="697102"/>
                </a:lnTo>
                <a:lnTo>
                  <a:pt x="5675249" y="712851"/>
                </a:lnTo>
                <a:lnTo>
                  <a:pt x="5737352" y="764921"/>
                </a:lnTo>
                <a:lnTo>
                  <a:pt x="5793612" y="702055"/>
                </a:lnTo>
                <a:lnTo>
                  <a:pt x="5855716" y="722756"/>
                </a:lnTo>
                <a:lnTo>
                  <a:pt x="5915279" y="665606"/>
                </a:lnTo>
                <a:lnTo>
                  <a:pt x="5978144" y="598551"/>
                </a:lnTo>
                <a:lnTo>
                  <a:pt x="6037707" y="533907"/>
                </a:lnTo>
                <a:lnTo>
                  <a:pt x="6099809" y="479298"/>
                </a:lnTo>
                <a:lnTo>
                  <a:pt x="6161785" y="415543"/>
                </a:lnTo>
                <a:lnTo>
                  <a:pt x="6220586" y="413892"/>
                </a:lnTo>
                <a:lnTo>
                  <a:pt x="6284213" y="403225"/>
                </a:lnTo>
                <a:lnTo>
                  <a:pt x="6344666" y="365125"/>
                </a:lnTo>
                <a:lnTo>
                  <a:pt x="6406769" y="328675"/>
                </a:lnTo>
                <a:lnTo>
                  <a:pt x="6468745" y="274827"/>
                </a:lnTo>
                <a:lnTo>
                  <a:pt x="6525006" y="177164"/>
                </a:lnTo>
                <a:lnTo>
                  <a:pt x="6587108" y="58800"/>
                </a:lnTo>
                <a:lnTo>
                  <a:pt x="6646672" y="0"/>
                </a:lnTo>
                <a:lnTo>
                  <a:pt x="6709536" y="191262"/>
                </a:lnTo>
                <a:lnTo>
                  <a:pt x="6769100" y="148971"/>
                </a:lnTo>
                <a:lnTo>
                  <a:pt x="6831203" y="168021"/>
                </a:lnTo>
                <a:lnTo>
                  <a:pt x="6893306" y="209423"/>
                </a:lnTo>
                <a:lnTo>
                  <a:pt x="6953631" y="282321"/>
                </a:lnTo>
                <a:lnTo>
                  <a:pt x="7015733" y="360172"/>
                </a:lnTo>
                <a:lnTo>
                  <a:pt x="7076058" y="499999"/>
                </a:lnTo>
                <a:lnTo>
                  <a:pt x="7138161" y="499237"/>
                </a:lnTo>
              </a:path>
            </a:pathLst>
          </a:custGeom>
          <a:ln w="30480">
            <a:solidFill>
              <a:srgbClr val="7CCC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517648" y="3337559"/>
            <a:ext cx="7138670" cy="402590"/>
          </a:xfrm>
          <a:custGeom>
            <a:avLst/>
            <a:gdLst/>
            <a:ahLst/>
            <a:cxnLst/>
            <a:rect l="l" t="t" r="r" b="b"/>
            <a:pathLst>
              <a:path w="7138670" h="402589">
                <a:moveTo>
                  <a:pt x="0" y="359156"/>
                </a:moveTo>
                <a:lnTo>
                  <a:pt x="60451" y="283717"/>
                </a:lnTo>
                <a:lnTo>
                  <a:pt x="122427" y="174243"/>
                </a:lnTo>
                <a:lnTo>
                  <a:pt x="181990" y="179197"/>
                </a:lnTo>
                <a:lnTo>
                  <a:pt x="244094" y="189102"/>
                </a:lnTo>
                <a:lnTo>
                  <a:pt x="306196" y="175894"/>
                </a:lnTo>
                <a:lnTo>
                  <a:pt x="366521" y="165862"/>
                </a:lnTo>
                <a:lnTo>
                  <a:pt x="428625" y="155955"/>
                </a:lnTo>
                <a:lnTo>
                  <a:pt x="488950" y="224789"/>
                </a:lnTo>
                <a:lnTo>
                  <a:pt x="551052" y="204088"/>
                </a:lnTo>
                <a:lnTo>
                  <a:pt x="613156" y="155066"/>
                </a:lnTo>
                <a:lnTo>
                  <a:pt x="669416" y="148462"/>
                </a:lnTo>
                <a:lnTo>
                  <a:pt x="731393" y="109474"/>
                </a:lnTo>
                <a:lnTo>
                  <a:pt x="791844" y="70485"/>
                </a:lnTo>
                <a:lnTo>
                  <a:pt x="853948" y="151002"/>
                </a:lnTo>
                <a:lnTo>
                  <a:pt x="913511" y="184150"/>
                </a:lnTo>
                <a:lnTo>
                  <a:pt x="975487" y="149351"/>
                </a:lnTo>
                <a:lnTo>
                  <a:pt x="1037589" y="168401"/>
                </a:lnTo>
                <a:lnTo>
                  <a:pt x="1098041" y="151002"/>
                </a:lnTo>
                <a:lnTo>
                  <a:pt x="1160017" y="128524"/>
                </a:lnTo>
                <a:lnTo>
                  <a:pt x="1220469" y="140207"/>
                </a:lnTo>
                <a:lnTo>
                  <a:pt x="1282446" y="101980"/>
                </a:lnTo>
                <a:lnTo>
                  <a:pt x="1344549" y="168401"/>
                </a:lnTo>
                <a:lnTo>
                  <a:pt x="1400810" y="175005"/>
                </a:lnTo>
                <a:lnTo>
                  <a:pt x="1462913" y="199898"/>
                </a:lnTo>
                <a:lnTo>
                  <a:pt x="1523238" y="213994"/>
                </a:lnTo>
                <a:lnTo>
                  <a:pt x="1585340" y="189102"/>
                </a:lnTo>
                <a:lnTo>
                  <a:pt x="1644903" y="213994"/>
                </a:lnTo>
                <a:lnTo>
                  <a:pt x="1707006" y="248792"/>
                </a:lnTo>
                <a:lnTo>
                  <a:pt x="1769872" y="293623"/>
                </a:lnTo>
                <a:lnTo>
                  <a:pt x="1829435" y="345947"/>
                </a:lnTo>
                <a:lnTo>
                  <a:pt x="1891538" y="313563"/>
                </a:lnTo>
                <a:lnTo>
                  <a:pt x="1951863" y="357504"/>
                </a:lnTo>
                <a:lnTo>
                  <a:pt x="2013965" y="370713"/>
                </a:lnTo>
                <a:lnTo>
                  <a:pt x="2076068" y="311912"/>
                </a:lnTo>
                <a:lnTo>
                  <a:pt x="2133980" y="267969"/>
                </a:lnTo>
                <a:lnTo>
                  <a:pt x="2195956" y="279526"/>
                </a:lnTo>
                <a:lnTo>
                  <a:pt x="2256409" y="272922"/>
                </a:lnTo>
                <a:lnTo>
                  <a:pt x="2318385" y="298576"/>
                </a:lnTo>
                <a:lnTo>
                  <a:pt x="2378837" y="305307"/>
                </a:lnTo>
                <a:lnTo>
                  <a:pt x="2440940" y="269620"/>
                </a:lnTo>
                <a:lnTo>
                  <a:pt x="2502916" y="226440"/>
                </a:lnTo>
                <a:lnTo>
                  <a:pt x="2563367" y="181610"/>
                </a:lnTo>
                <a:lnTo>
                  <a:pt x="2625471" y="182499"/>
                </a:lnTo>
                <a:lnTo>
                  <a:pt x="2685034" y="219837"/>
                </a:lnTo>
                <a:lnTo>
                  <a:pt x="2747010" y="170814"/>
                </a:lnTo>
                <a:lnTo>
                  <a:pt x="2809113" y="132714"/>
                </a:lnTo>
                <a:lnTo>
                  <a:pt x="2865374" y="127762"/>
                </a:lnTo>
                <a:lnTo>
                  <a:pt x="2927477" y="130175"/>
                </a:lnTo>
                <a:lnTo>
                  <a:pt x="2987802" y="136905"/>
                </a:lnTo>
                <a:lnTo>
                  <a:pt x="3049904" y="87884"/>
                </a:lnTo>
                <a:lnTo>
                  <a:pt x="3110229" y="175894"/>
                </a:lnTo>
                <a:lnTo>
                  <a:pt x="3172332" y="131825"/>
                </a:lnTo>
                <a:lnTo>
                  <a:pt x="3234436" y="172465"/>
                </a:lnTo>
                <a:lnTo>
                  <a:pt x="3294761" y="132714"/>
                </a:lnTo>
                <a:lnTo>
                  <a:pt x="3356864" y="85470"/>
                </a:lnTo>
                <a:lnTo>
                  <a:pt x="3416427" y="78739"/>
                </a:lnTo>
                <a:lnTo>
                  <a:pt x="3478529" y="62991"/>
                </a:lnTo>
                <a:lnTo>
                  <a:pt x="3540505" y="87884"/>
                </a:lnTo>
                <a:lnTo>
                  <a:pt x="3596766" y="95376"/>
                </a:lnTo>
                <a:lnTo>
                  <a:pt x="3658869" y="106172"/>
                </a:lnTo>
                <a:lnTo>
                  <a:pt x="3719322" y="67182"/>
                </a:lnTo>
                <a:lnTo>
                  <a:pt x="3781298" y="43179"/>
                </a:lnTo>
                <a:lnTo>
                  <a:pt x="3841750" y="48894"/>
                </a:lnTo>
                <a:lnTo>
                  <a:pt x="3903726" y="21589"/>
                </a:lnTo>
                <a:lnTo>
                  <a:pt x="3965829" y="11556"/>
                </a:lnTo>
                <a:lnTo>
                  <a:pt x="4026280" y="0"/>
                </a:lnTo>
                <a:lnTo>
                  <a:pt x="4088256" y="72136"/>
                </a:lnTo>
                <a:lnTo>
                  <a:pt x="4147820" y="112013"/>
                </a:lnTo>
                <a:lnTo>
                  <a:pt x="4209923" y="140207"/>
                </a:lnTo>
                <a:lnTo>
                  <a:pt x="4272026" y="184150"/>
                </a:lnTo>
                <a:lnTo>
                  <a:pt x="4328286" y="191642"/>
                </a:lnTo>
                <a:lnTo>
                  <a:pt x="4390262" y="179197"/>
                </a:lnTo>
                <a:lnTo>
                  <a:pt x="4450715" y="162560"/>
                </a:lnTo>
                <a:lnTo>
                  <a:pt x="4512818" y="185800"/>
                </a:lnTo>
                <a:lnTo>
                  <a:pt x="4573143" y="202437"/>
                </a:lnTo>
                <a:lnTo>
                  <a:pt x="4635246" y="255524"/>
                </a:lnTo>
                <a:lnTo>
                  <a:pt x="4697222" y="287781"/>
                </a:lnTo>
                <a:lnTo>
                  <a:pt x="4757674" y="263778"/>
                </a:lnTo>
                <a:lnTo>
                  <a:pt x="4819777" y="290321"/>
                </a:lnTo>
                <a:lnTo>
                  <a:pt x="4879340" y="331723"/>
                </a:lnTo>
                <a:lnTo>
                  <a:pt x="4941316" y="311912"/>
                </a:lnTo>
                <a:lnTo>
                  <a:pt x="5004308" y="375792"/>
                </a:lnTo>
                <a:lnTo>
                  <a:pt x="5062220" y="360806"/>
                </a:lnTo>
                <a:lnTo>
                  <a:pt x="5124196" y="342519"/>
                </a:lnTo>
                <a:lnTo>
                  <a:pt x="5183758" y="310260"/>
                </a:lnTo>
                <a:lnTo>
                  <a:pt x="5246624" y="298576"/>
                </a:lnTo>
                <a:lnTo>
                  <a:pt x="5306313" y="370713"/>
                </a:lnTo>
                <a:lnTo>
                  <a:pt x="5368290" y="358394"/>
                </a:lnTo>
                <a:lnTo>
                  <a:pt x="5430393" y="362457"/>
                </a:lnTo>
                <a:lnTo>
                  <a:pt x="5490718" y="351663"/>
                </a:lnTo>
                <a:lnTo>
                  <a:pt x="5552821" y="340867"/>
                </a:lnTo>
                <a:lnTo>
                  <a:pt x="5613273" y="402335"/>
                </a:lnTo>
                <a:lnTo>
                  <a:pt x="5675249" y="380745"/>
                </a:lnTo>
                <a:lnTo>
                  <a:pt x="5737352" y="379094"/>
                </a:lnTo>
                <a:lnTo>
                  <a:pt x="5793612" y="383158"/>
                </a:lnTo>
                <a:lnTo>
                  <a:pt x="5855716" y="387350"/>
                </a:lnTo>
                <a:lnTo>
                  <a:pt x="5915279" y="379094"/>
                </a:lnTo>
                <a:lnTo>
                  <a:pt x="5978144" y="334263"/>
                </a:lnTo>
                <a:lnTo>
                  <a:pt x="6037707" y="308609"/>
                </a:lnTo>
                <a:lnTo>
                  <a:pt x="6099809" y="279526"/>
                </a:lnTo>
                <a:lnTo>
                  <a:pt x="6161785" y="283717"/>
                </a:lnTo>
                <a:lnTo>
                  <a:pt x="6220586" y="299465"/>
                </a:lnTo>
                <a:lnTo>
                  <a:pt x="6284213" y="300227"/>
                </a:lnTo>
                <a:lnTo>
                  <a:pt x="6344666" y="287019"/>
                </a:lnTo>
                <a:lnTo>
                  <a:pt x="6406769" y="284479"/>
                </a:lnTo>
                <a:lnTo>
                  <a:pt x="6468745" y="246379"/>
                </a:lnTo>
                <a:lnTo>
                  <a:pt x="6525006" y="253873"/>
                </a:lnTo>
                <a:lnTo>
                  <a:pt x="6587108" y="242188"/>
                </a:lnTo>
                <a:lnTo>
                  <a:pt x="6646672" y="244728"/>
                </a:lnTo>
                <a:lnTo>
                  <a:pt x="6709536" y="297814"/>
                </a:lnTo>
                <a:lnTo>
                  <a:pt x="6769100" y="299465"/>
                </a:lnTo>
                <a:lnTo>
                  <a:pt x="6831203" y="309371"/>
                </a:lnTo>
                <a:lnTo>
                  <a:pt x="6893306" y="324357"/>
                </a:lnTo>
                <a:lnTo>
                  <a:pt x="6953631" y="354202"/>
                </a:lnTo>
                <a:lnTo>
                  <a:pt x="7015733" y="378206"/>
                </a:lnTo>
                <a:lnTo>
                  <a:pt x="7076058" y="378206"/>
                </a:lnTo>
                <a:lnTo>
                  <a:pt x="7138161" y="385698"/>
                </a:lnTo>
              </a:path>
            </a:pathLst>
          </a:custGeom>
          <a:ln w="30480">
            <a:solidFill>
              <a:srgbClr val="00284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2082673" y="1476755"/>
          <a:ext cx="6524623" cy="24963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1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27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54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81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16967">
                <a:tc gridSpan="2">
                  <a:txBody>
                    <a:bodyPr/>
                    <a:lstStyle/>
                    <a:p>
                      <a:pPr marL="2857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050" dirty="0">
                          <a:latin typeface="Candara"/>
                          <a:cs typeface="Candara"/>
                        </a:rPr>
                        <a:t>5,000</a:t>
                      </a:r>
                      <a:endParaRPr sz="1050">
                        <a:latin typeface="Candara"/>
                        <a:cs typeface="Candara"/>
                      </a:endParaRPr>
                    </a:p>
                    <a:p>
                      <a:pPr marL="28575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050" spc="-5" dirty="0">
                          <a:latin typeface="Candara"/>
                          <a:cs typeface="Candara"/>
                        </a:rPr>
                        <a:t>4,500</a:t>
                      </a:r>
                      <a:endParaRPr sz="1050">
                        <a:latin typeface="Candara"/>
                        <a:cs typeface="Candara"/>
                      </a:endParaRPr>
                    </a:p>
                    <a:p>
                      <a:pPr marL="22225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1050" spc="-5" dirty="0">
                          <a:latin typeface="Candara"/>
                          <a:cs typeface="Candara"/>
                        </a:rPr>
                        <a:t>4,000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3365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R="4445" algn="r">
                        <a:lnSpc>
                          <a:spcPts val="975"/>
                        </a:lnSpc>
                      </a:pPr>
                      <a:r>
                        <a:rPr sz="1050" spc="-10" dirty="0">
                          <a:latin typeface="Candara"/>
                          <a:cs typeface="Candara"/>
                        </a:rPr>
                        <a:t>3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,</a:t>
                      </a:r>
                      <a:r>
                        <a:rPr sz="1050" spc="10" dirty="0">
                          <a:latin typeface="Candara"/>
                          <a:cs typeface="Candara"/>
                        </a:rPr>
                        <a:t>5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00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8538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ndara"/>
                          <a:cs typeface="Candara"/>
                        </a:rPr>
                        <a:t>3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,000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8538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050" spc="-10" dirty="0">
                          <a:latin typeface="Candara"/>
                          <a:cs typeface="Candara"/>
                        </a:rPr>
                        <a:t>2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,</a:t>
                      </a:r>
                      <a:r>
                        <a:rPr sz="1050" spc="10" dirty="0">
                          <a:latin typeface="Candara"/>
                          <a:cs typeface="Candara"/>
                        </a:rPr>
                        <a:t>5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00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2032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pPr marR="4445" algn="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ndara"/>
                          <a:cs typeface="Candara"/>
                        </a:rPr>
                        <a:t>2</a:t>
                      </a:r>
                      <a:r>
                        <a:rPr sz="1050" dirty="0">
                          <a:latin typeface="Candara"/>
                          <a:cs typeface="Candara"/>
                        </a:rPr>
                        <a:t>,</a:t>
                      </a:r>
                      <a:r>
                        <a:rPr sz="1050" spc="-10" dirty="0">
                          <a:latin typeface="Candara"/>
                          <a:cs typeface="Candara"/>
                        </a:rPr>
                        <a:t>0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0</a:t>
                      </a:r>
                      <a:r>
                        <a:rPr sz="1050" dirty="0">
                          <a:latin typeface="Candara"/>
                          <a:cs typeface="Candara"/>
                        </a:rPr>
                        <a:t>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R="13970" algn="r">
                        <a:lnSpc>
                          <a:spcPts val="1240"/>
                        </a:lnSpc>
                        <a:spcBef>
                          <a:spcPts val="170"/>
                        </a:spcBef>
                      </a:pPr>
                      <a:r>
                        <a:rPr sz="1050" spc="-10" dirty="0">
                          <a:latin typeface="Candara"/>
                          <a:cs typeface="Candara"/>
                        </a:rPr>
                        <a:t>1</a:t>
                      </a:r>
                      <a:r>
                        <a:rPr sz="1050" dirty="0">
                          <a:latin typeface="Candara"/>
                          <a:cs typeface="Candara"/>
                        </a:rPr>
                        <a:t>,</a:t>
                      </a:r>
                      <a:r>
                        <a:rPr sz="1050" spc="5" dirty="0">
                          <a:latin typeface="Candara"/>
                          <a:cs typeface="Candara"/>
                        </a:rPr>
                        <a:t>5</a:t>
                      </a:r>
                      <a:r>
                        <a:rPr sz="1050" spc="-5" dirty="0">
                          <a:latin typeface="Candara"/>
                          <a:cs typeface="Candara"/>
                        </a:rPr>
                        <a:t>0</a:t>
                      </a:r>
                      <a:r>
                        <a:rPr sz="1050" dirty="0">
                          <a:latin typeface="Candara"/>
                          <a:cs typeface="Candara"/>
                        </a:rPr>
                        <a:t>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2159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282">
                <a:tc gridSpan="2">
                  <a:txBody>
                    <a:bodyPr/>
                    <a:lstStyle/>
                    <a:p>
                      <a:pPr marR="560070" algn="ctr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1050" spc="-5" dirty="0">
                          <a:latin typeface="Candara"/>
                          <a:cs typeface="Candara"/>
                        </a:rPr>
                        <a:t>1,000</a:t>
                      </a:r>
                      <a:endParaRPr sz="1050">
                        <a:latin typeface="Candara"/>
                        <a:cs typeface="Candara"/>
                      </a:endParaRPr>
                    </a:p>
                    <a:p>
                      <a:pPr marR="48577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1050" dirty="0">
                          <a:latin typeface="Candara"/>
                          <a:cs typeface="Candara"/>
                        </a:rPr>
                        <a:t>500</a:t>
                      </a:r>
                      <a:endParaRPr sz="1050">
                        <a:latin typeface="Candara"/>
                        <a:cs typeface="Candara"/>
                      </a:endParaRPr>
                    </a:p>
                  </a:txBody>
                  <a:tcPr marL="0" marR="0" marT="76835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3" name="object 43"/>
          <p:cNvSpPr txBox="1"/>
          <p:nvPr/>
        </p:nvSpPr>
        <p:spPr>
          <a:xfrm>
            <a:off x="2443988" y="4033469"/>
            <a:ext cx="44069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ar-09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178555" y="4033469"/>
            <a:ext cx="440690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ar-10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67403" y="4033469"/>
            <a:ext cx="918210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630555" algn="l"/>
              </a:tabLst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10" dirty="0">
                <a:latin typeface="Calibri"/>
                <a:cs typeface="Calibri"/>
              </a:rPr>
              <a:t>-11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R="139065" algn="r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179567" y="4033469"/>
            <a:ext cx="299720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13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922645" y="4033469"/>
            <a:ext cx="299720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14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665721" y="4033469"/>
            <a:ext cx="299720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15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408926" y="4033469"/>
            <a:ext cx="299720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16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152003" y="4033469"/>
            <a:ext cx="928369" cy="35877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641350" algn="l"/>
              </a:tabLst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10" dirty="0">
                <a:latin typeface="Calibri"/>
                <a:cs typeface="Calibri"/>
              </a:rPr>
              <a:t>-17</a:t>
            </a:r>
            <a:r>
              <a:rPr sz="1050" dirty="0">
                <a:latin typeface="Calibri"/>
                <a:cs typeface="Calibri"/>
              </a:rPr>
              <a:t>	</a:t>
            </a: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5" dirty="0">
                <a:latin typeface="Calibri"/>
                <a:cs typeface="Calibri"/>
              </a:rPr>
              <a:t>-</a:t>
            </a:r>
            <a:endParaRPr sz="1050">
              <a:latin typeface="Calibri"/>
              <a:cs typeface="Calibri"/>
            </a:endParaRPr>
          </a:p>
          <a:p>
            <a:pPr marR="139065" algn="r">
              <a:lnSpc>
                <a:spcPct val="100000"/>
              </a:lnSpc>
              <a:spcBef>
                <a:spcPts val="65"/>
              </a:spcBef>
            </a:pPr>
            <a:r>
              <a:rPr sz="1050" spc="15" dirty="0">
                <a:latin typeface="Calibri"/>
                <a:cs typeface="Calibri"/>
              </a:rPr>
              <a:t>18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455911" y="4033469"/>
            <a:ext cx="440055" cy="1905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050" spc="10" dirty="0">
                <a:latin typeface="Calibri"/>
                <a:cs typeface="Calibri"/>
              </a:rPr>
              <a:t>M</a:t>
            </a:r>
            <a:r>
              <a:rPr sz="1050" spc="15" dirty="0">
                <a:latin typeface="Calibri"/>
                <a:cs typeface="Calibri"/>
              </a:rPr>
              <a:t>ar</a:t>
            </a:r>
            <a:r>
              <a:rPr sz="1050" spc="10" dirty="0">
                <a:latin typeface="Calibri"/>
                <a:cs typeface="Calibri"/>
              </a:rPr>
              <a:t>-19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477723" y="218059"/>
            <a:ext cx="5144770" cy="3473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00" spc="110" dirty="0">
                <a:solidFill>
                  <a:srgbClr val="7DCCE6"/>
                </a:solidFill>
              </a:rPr>
              <a:t>TRACK </a:t>
            </a:r>
            <a:r>
              <a:rPr sz="2100" spc="114" dirty="0">
                <a:solidFill>
                  <a:srgbClr val="7DCCE6"/>
                </a:solidFill>
              </a:rPr>
              <a:t>RECORD </a:t>
            </a:r>
            <a:r>
              <a:rPr sz="2100" spc="5" dirty="0">
                <a:solidFill>
                  <a:srgbClr val="7DCCE6"/>
                </a:solidFill>
              </a:rPr>
              <a:t>– </a:t>
            </a:r>
            <a:r>
              <a:rPr sz="2100" spc="125" dirty="0">
                <a:solidFill>
                  <a:srgbClr val="7DCCE6"/>
                </a:solidFill>
              </a:rPr>
              <a:t>BALANCED</a:t>
            </a:r>
            <a:r>
              <a:rPr sz="2100" spc="475" dirty="0">
                <a:solidFill>
                  <a:srgbClr val="7DCCE6"/>
                </a:solidFill>
              </a:rPr>
              <a:t> </a:t>
            </a:r>
            <a:r>
              <a:rPr sz="2100" spc="130" dirty="0">
                <a:solidFill>
                  <a:srgbClr val="7DCCE6"/>
                </a:solidFill>
              </a:rPr>
              <a:t>STRATEGY</a:t>
            </a:r>
            <a:endParaRPr sz="2100"/>
          </a:p>
        </p:txBody>
      </p:sp>
      <p:sp>
        <p:nvSpPr>
          <p:cNvPr id="53" name="object 53"/>
          <p:cNvSpPr/>
          <p:nvPr/>
        </p:nvSpPr>
        <p:spPr>
          <a:xfrm>
            <a:off x="9406128" y="3340608"/>
            <a:ext cx="624840" cy="3566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8817991" y="3073529"/>
            <a:ext cx="1471930" cy="45402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1050" spc="55" dirty="0">
                <a:latin typeface="Candara"/>
                <a:cs typeface="Candara"/>
              </a:rPr>
              <a:t>MCSI </a:t>
            </a:r>
            <a:r>
              <a:rPr sz="1050" spc="50" dirty="0">
                <a:latin typeface="Candara"/>
                <a:cs typeface="Candara"/>
              </a:rPr>
              <a:t>EMF </a:t>
            </a:r>
            <a:r>
              <a:rPr sz="1050" spc="80" dirty="0">
                <a:latin typeface="Candara"/>
                <a:cs typeface="Candara"/>
              </a:rPr>
              <a:t>Africaex</a:t>
            </a:r>
            <a:r>
              <a:rPr sz="1050" spc="240" dirty="0">
                <a:latin typeface="Candara"/>
                <a:cs typeface="Candara"/>
              </a:rPr>
              <a:t> </a:t>
            </a:r>
            <a:r>
              <a:rPr sz="1050" spc="50" dirty="0">
                <a:latin typeface="Candara"/>
                <a:cs typeface="Candara"/>
              </a:rPr>
              <a:t>ZA</a:t>
            </a:r>
            <a:endParaRPr sz="1050">
              <a:latin typeface="Candara"/>
              <a:cs typeface="Candara"/>
            </a:endParaRPr>
          </a:p>
          <a:p>
            <a:pPr marL="704850">
              <a:lnSpc>
                <a:spcPct val="100000"/>
              </a:lnSpc>
              <a:spcBef>
                <a:spcPts val="415"/>
              </a:spcBef>
            </a:pPr>
            <a:r>
              <a:rPr sz="1100" spc="85" dirty="0">
                <a:solidFill>
                  <a:srgbClr val="FFFFFF"/>
                </a:solidFill>
                <a:latin typeface="Candara"/>
                <a:cs typeface="Candara"/>
              </a:rPr>
              <a:t>$997</a:t>
            </a:r>
            <a:endParaRPr sz="1100">
              <a:latin typeface="Candara"/>
              <a:cs typeface="Candar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901935" y="2112264"/>
            <a:ext cx="61594" cy="70485"/>
          </a:xfrm>
          <a:custGeom>
            <a:avLst/>
            <a:gdLst/>
            <a:ahLst/>
            <a:cxnLst/>
            <a:rect l="l" t="t" r="r" b="b"/>
            <a:pathLst>
              <a:path w="61595" h="70485">
                <a:moveTo>
                  <a:pt x="61214" y="0"/>
                </a:moveTo>
                <a:lnTo>
                  <a:pt x="0" y="0"/>
                </a:lnTo>
                <a:lnTo>
                  <a:pt x="30607" y="69976"/>
                </a:lnTo>
                <a:lnTo>
                  <a:pt x="61214" y="0"/>
                </a:lnTo>
                <a:close/>
              </a:path>
            </a:pathLst>
          </a:custGeom>
          <a:solidFill>
            <a:srgbClr val="7CC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9622535" y="1895894"/>
            <a:ext cx="655320" cy="216535"/>
          </a:xfrm>
          <a:prstGeom prst="rect">
            <a:avLst/>
          </a:prstGeom>
          <a:solidFill>
            <a:srgbClr val="7CCCE7"/>
          </a:solidFill>
        </p:spPr>
        <p:txBody>
          <a:bodyPr vert="horz" wrap="square" lIns="0" tIns="1016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80"/>
              </a:spcBef>
            </a:pPr>
            <a:r>
              <a:rPr sz="1100" spc="10" dirty="0">
                <a:solidFill>
                  <a:srgbClr val="FFFFFF"/>
                </a:solidFill>
                <a:latin typeface="Candara"/>
                <a:cs typeface="Candara"/>
              </a:rPr>
              <a:t>$</a:t>
            </a:r>
            <a:r>
              <a:rPr sz="1100" spc="-15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100" spc="55" dirty="0">
                <a:solidFill>
                  <a:srgbClr val="FFFFFF"/>
                </a:solidFill>
                <a:latin typeface="Candara"/>
                <a:cs typeface="Candara"/>
              </a:rPr>
              <a:t>4,</a:t>
            </a:r>
            <a:r>
              <a:rPr sz="1100" spc="-14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100" spc="95" dirty="0">
                <a:solidFill>
                  <a:srgbClr val="FFFFFF"/>
                </a:solidFill>
                <a:latin typeface="Candara"/>
                <a:cs typeface="Candara"/>
              </a:rPr>
              <a:t>116</a:t>
            </a:r>
            <a:endParaRPr sz="1100">
              <a:latin typeface="Candara"/>
              <a:cs typeface="Candar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912745" y="5916574"/>
            <a:ext cx="1920875" cy="2749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00" spc="5" dirty="0">
                <a:solidFill>
                  <a:srgbClr val="7D7D7D"/>
                </a:solidFill>
                <a:latin typeface="Candara"/>
                <a:cs typeface="Candara"/>
              </a:rPr>
              <a:t>*QPE </a:t>
            </a:r>
            <a:r>
              <a:rPr sz="800" dirty="0">
                <a:solidFill>
                  <a:srgbClr val="7D7D7D"/>
                </a:solidFill>
                <a:latin typeface="Candara"/>
                <a:cs typeface="Candara"/>
              </a:rPr>
              <a:t>Strategy </a:t>
            </a:r>
            <a:r>
              <a:rPr sz="800" spc="5" dirty="0">
                <a:solidFill>
                  <a:srgbClr val="7D7D7D"/>
                </a:solidFill>
                <a:latin typeface="Candara"/>
                <a:cs typeface="Candara"/>
              </a:rPr>
              <a:t>was </a:t>
            </a:r>
            <a:r>
              <a:rPr sz="800" dirty="0">
                <a:solidFill>
                  <a:srgbClr val="7D7D7D"/>
                </a:solidFill>
                <a:latin typeface="Candara"/>
                <a:cs typeface="Candara"/>
              </a:rPr>
              <a:t>launched in </a:t>
            </a:r>
            <a:r>
              <a:rPr sz="800" spc="5" dirty="0">
                <a:solidFill>
                  <a:srgbClr val="7D7D7D"/>
                </a:solidFill>
                <a:latin typeface="Candara"/>
                <a:cs typeface="Candara"/>
              </a:rPr>
              <a:t>March</a:t>
            </a:r>
            <a:r>
              <a:rPr sz="800" spc="35" dirty="0">
                <a:solidFill>
                  <a:srgbClr val="7D7D7D"/>
                </a:solidFill>
                <a:latin typeface="Candara"/>
                <a:cs typeface="Candara"/>
              </a:rPr>
              <a:t> </a:t>
            </a:r>
            <a:r>
              <a:rPr sz="800" spc="10" dirty="0">
                <a:solidFill>
                  <a:srgbClr val="7D7D7D"/>
                </a:solidFill>
                <a:latin typeface="Candara"/>
                <a:cs typeface="Candara"/>
              </a:rPr>
              <a:t>2009</a:t>
            </a:r>
            <a:endParaRPr sz="8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i="1" spc="5" dirty="0">
                <a:solidFill>
                  <a:srgbClr val="7D7D7D"/>
                </a:solidFill>
                <a:latin typeface="Candara"/>
                <a:cs typeface="Candara"/>
              </a:rPr>
              <a:t>*The </a:t>
            </a:r>
            <a:r>
              <a:rPr sz="800" i="1" dirty="0">
                <a:solidFill>
                  <a:srgbClr val="7D7D7D"/>
                </a:solidFill>
                <a:latin typeface="Candara"/>
                <a:cs typeface="Candara"/>
              </a:rPr>
              <a:t>data </a:t>
            </a:r>
            <a:r>
              <a:rPr sz="800" i="1" spc="5" dirty="0">
                <a:solidFill>
                  <a:srgbClr val="7D7D7D"/>
                </a:solidFill>
                <a:latin typeface="Candara"/>
                <a:cs typeface="Candara"/>
              </a:rPr>
              <a:t>shown above is </a:t>
            </a:r>
            <a:r>
              <a:rPr sz="800" i="1" dirty="0">
                <a:solidFill>
                  <a:srgbClr val="7D7D7D"/>
                </a:solidFill>
                <a:latin typeface="Candara"/>
                <a:cs typeface="Candara"/>
              </a:rPr>
              <a:t>as at March</a:t>
            </a:r>
            <a:r>
              <a:rPr sz="800" i="1" spc="105" dirty="0">
                <a:solidFill>
                  <a:srgbClr val="7D7D7D"/>
                </a:solidFill>
                <a:latin typeface="Candara"/>
                <a:cs typeface="Candara"/>
              </a:rPr>
              <a:t> </a:t>
            </a:r>
            <a:r>
              <a:rPr sz="800" i="1" spc="5" dirty="0">
                <a:solidFill>
                  <a:srgbClr val="7D7D7D"/>
                </a:solidFill>
                <a:latin typeface="Candara"/>
                <a:cs typeface="Candara"/>
              </a:rPr>
              <a:t>2019</a:t>
            </a:r>
            <a:endParaRPr sz="800">
              <a:latin typeface="Candara"/>
              <a:cs typeface="Candar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959101" y="627710"/>
            <a:ext cx="8373745" cy="1172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65" dirty="0">
                <a:solidFill>
                  <a:srgbClr val="1F487C"/>
                </a:solidFill>
                <a:latin typeface="Candara"/>
                <a:cs typeface="Candara"/>
              </a:rPr>
              <a:t>THE QPE </a:t>
            </a:r>
            <a:r>
              <a:rPr sz="1100" spc="95" dirty="0">
                <a:solidFill>
                  <a:srgbClr val="1F487C"/>
                </a:solidFill>
                <a:latin typeface="Candara"/>
                <a:cs typeface="Candara"/>
              </a:rPr>
              <a:t>BALANCED </a:t>
            </a:r>
            <a:r>
              <a:rPr sz="1100" spc="90" dirty="0">
                <a:solidFill>
                  <a:srgbClr val="1F487C"/>
                </a:solidFill>
                <a:latin typeface="Candara"/>
                <a:cs typeface="Candara"/>
              </a:rPr>
              <a:t>STRATEGY </a:t>
            </a:r>
            <a:r>
              <a:rPr sz="1100" spc="60" dirty="0">
                <a:solidFill>
                  <a:srgbClr val="1F487C"/>
                </a:solidFill>
                <a:latin typeface="Candara"/>
                <a:cs typeface="Candara"/>
              </a:rPr>
              <a:t>HAS </a:t>
            </a:r>
            <a:r>
              <a:rPr sz="1100" spc="95" dirty="0">
                <a:solidFill>
                  <a:srgbClr val="1F487C"/>
                </a:solidFill>
                <a:latin typeface="Candara"/>
                <a:cs typeface="Candara"/>
              </a:rPr>
              <a:t>DELIVERED </a:t>
            </a:r>
            <a:r>
              <a:rPr sz="1100" spc="40" dirty="0">
                <a:solidFill>
                  <a:srgbClr val="1F487C"/>
                </a:solidFill>
                <a:latin typeface="Candara"/>
                <a:cs typeface="Candara"/>
              </a:rPr>
              <a:t>AN </a:t>
            </a:r>
            <a:r>
              <a:rPr sz="1100" spc="95" dirty="0">
                <a:solidFill>
                  <a:srgbClr val="1F487C"/>
                </a:solidFill>
                <a:latin typeface="Candara"/>
                <a:cs typeface="Candara"/>
              </a:rPr>
              <a:t>ANNUALIZED </a:t>
            </a:r>
            <a:r>
              <a:rPr sz="1100" spc="10" dirty="0">
                <a:solidFill>
                  <a:srgbClr val="1F487C"/>
                </a:solidFill>
                <a:latin typeface="Candara"/>
                <a:cs typeface="Candara"/>
              </a:rPr>
              <a:t>( </a:t>
            </a:r>
            <a:r>
              <a:rPr sz="1100" spc="80" dirty="0">
                <a:solidFill>
                  <a:srgbClr val="1F487C"/>
                </a:solidFill>
                <a:latin typeface="Candara"/>
                <a:cs typeface="Candara"/>
              </a:rPr>
              <a:t>USD) </a:t>
            </a:r>
            <a:r>
              <a:rPr sz="1100" spc="85" dirty="0">
                <a:solidFill>
                  <a:srgbClr val="1F487C"/>
                </a:solidFill>
                <a:latin typeface="Candara"/>
                <a:cs typeface="Candara"/>
              </a:rPr>
              <a:t>RETURN </a:t>
            </a:r>
            <a:r>
              <a:rPr sz="1100" spc="40" dirty="0">
                <a:solidFill>
                  <a:srgbClr val="1F487C"/>
                </a:solidFill>
                <a:latin typeface="Candara"/>
                <a:cs typeface="Candara"/>
              </a:rPr>
              <a:t>OF </a:t>
            </a:r>
            <a:r>
              <a:rPr sz="2400" spc="70" dirty="0">
                <a:solidFill>
                  <a:srgbClr val="1F487C"/>
                </a:solidFill>
                <a:latin typeface="Candara"/>
                <a:cs typeface="Candara"/>
              </a:rPr>
              <a:t>15.2%</a:t>
            </a:r>
            <a:r>
              <a:rPr sz="2400" spc="520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1100" spc="90" dirty="0">
                <a:solidFill>
                  <a:srgbClr val="1F487C"/>
                </a:solidFill>
                <a:latin typeface="Candara"/>
                <a:cs typeface="Candara"/>
              </a:rPr>
              <a:t>SINCE </a:t>
            </a:r>
            <a:r>
              <a:rPr sz="1100" spc="95" dirty="0">
                <a:solidFill>
                  <a:srgbClr val="1F487C"/>
                </a:solidFill>
                <a:latin typeface="Candara"/>
                <a:cs typeface="Candara"/>
              </a:rPr>
              <a:t>INCEPTION</a:t>
            </a:r>
            <a:endParaRPr sz="1100">
              <a:latin typeface="Candara"/>
              <a:cs typeface="Candara"/>
            </a:endParaRPr>
          </a:p>
          <a:p>
            <a:pPr marL="1668145">
              <a:lnSpc>
                <a:spcPct val="100000"/>
              </a:lnSpc>
              <a:spcBef>
                <a:spcPts val="1280"/>
              </a:spcBef>
            </a:pPr>
            <a:r>
              <a:rPr sz="1100" spc="95" dirty="0">
                <a:latin typeface="Candara"/>
                <a:cs typeface="Candara"/>
              </a:rPr>
              <a:t>GROWTH </a:t>
            </a:r>
            <a:r>
              <a:rPr sz="1100" spc="40" dirty="0">
                <a:latin typeface="Candara"/>
                <a:cs typeface="Candara"/>
              </a:rPr>
              <a:t>OF </a:t>
            </a:r>
            <a:r>
              <a:rPr sz="1100" spc="10" dirty="0">
                <a:latin typeface="Candara"/>
                <a:cs typeface="Candara"/>
              </a:rPr>
              <a:t>$ </a:t>
            </a:r>
            <a:r>
              <a:rPr sz="1100" spc="50" dirty="0">
                <a:latin typeface="Candara"/>
                <a:cs typeface="Candara"/>
              </a:rPr>
              <a:t>1, </a:t>
            </a:r>
            <a:r>
              <a:rPr sz="1100" spc="80" dirty="0">
                <a:latin typeface="Candara"/>
                <a:cs typeface="Candara"/>
              </a:rPr>
              <a:t>000 </a:t>
            </a:r>
            <a:r>
              <a:rPr sz="1100" spc="90" dirty="0">
                <a:latin typeface="Candara"/>
                <a:cs typeface="Candara"/>
              </a:rPr>
              <a:t>INVESTED SINCE </a:t>
            </a:r>
            <a:r>
              <a:rPr sz="1100" spc="60" dirty="0">
                <a:latin typeface="Candara"/>
                <a:cs typeface="Candara"/>
              </a:rPr>
              <a:t>MAR</a:t>
            </a:r>
            <a:r>
              <a:rPr sz="1100" spc="170" dirty="0">
                <a:latin typeface="Candara"/>
                <a:cs typeface="Candara"/>
              </a:rPr>
              <a:t> </a:t>
            </a:r>
            <a:r>
              <a:rPr sz="1100" spc="65" dirty="0">
                <a:latin typeface="Candara"/>
                <a:cs typeface="Candara"/>
              </a:rPr>
              <a:t>2019</a:t>
            </a:r>
            <a:endParaRPr sz="1100">
              <a:latin typeface="Candara"/>
              <a:cs typeface="Candara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50" spc="50" dirty="0">
                <a:latin typeface="Candara"/>
                <a:cs typeface="Candara"/>
              </a:rPr>
              <a:t>QPE</a:t>
            </a:r>
            <a:r>
              <a:rPr sz="1050" spc="140" dirty="0">
                <a:latin typeface="Candara"/>
                <a:cs typeface="Candara"/>
              </a:rPr>
              <a:t> </a:t>
            </a:r>
            <a:r>
              <a:rPr sz="1050" spc="75" dirty="0">
                <a:latin typeface="Candara"/>
                <a:cs typeface="Candara"/>
              </a:rPr>
              <a:t>strategy</a:t>
            </a:r>
            <a:endParaRPr sz="1050">
              <a:latin typeface="Candara"/>
              <a:cs typeface="Candara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83108" y="644651"/>
            <a:ext cx="6529705" cy="0"/>
          </a:xfrm>
          <a:custGeom>
            <a:avLst/>
            <a:gdLst/>
            <a:ahLst/>
            <a:cxnLst/>
            <a:rect l="l" t="t" r="r" b="b"/>
            <a:pathLst>
              <a:path w="6529705">
                <a:moveTo>
                  <a:pt x="0" y="0"/>
                </a:moveTo>
                <a:lnTo>
                  <a:pt x="652932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211124" y="6371183"/>
            <a:ext cx="44513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1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826000" y="6524193"/>
            <a:ext cx="183515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70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9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39"/>
                </a:lnTo>
                <a:lnTo>
                  <a:pt x="5587" y="2717"/>
                </a:lnTo>
                <a:lnTo>
                  <a:pt x="4317" y="3975"/>
                </a:lnTo>
                <a:lnTo>
                  <a:pt x="2920" y="5219"/>
                </a:lnTo>
                <a:lnTo>
                  <a:pt x="1904" y="6667"/>
                </a:lnTo>
                <a:lnTo>
                  <a:pt x="380" y="9969"/>
                </a:lnTo>
                <a:lnTo>
                  <a:pt x="0" y="11734"/>
                </a:lnTo>
                <a:lnTo>
                  <a:pt x="0" y="15392"/>
                </a:lnTo>
                <a:lnTo>
                  <a:pt x="380" y="17170"/>
                </a:lnTo>
                <a:lnTo>
                  <a:pt x="1904" y="20459"/>
                </a:lnTo>
                <a:lnTo>
                  <a:pt x="2920" y="21907"/>
                </a:lnTo>
                <a:lnTo>
                  <a:pt x="4317" y="23152"/>
                </a:lnTo>
                <a:lnTo>
                  <a:pt x="5587" y="24409"/>
                </a:lnTo>
                <a:lnTo>
                  <a:pt x="7111" y="25387"/>
                </a:lnTo>
                <a:lnTo>
                  <a:pt x="10667" y="26784"/>
                </a:lnTo>
                <a:lnTo>
                  <a:pt x="12572" y="27127"/>
                </a:lnTo>
                <a:lnTo>
                  <a:pt x="17399" y="27127"/>
                </a:lnTo>
                <a:lnTo>
                  <a:pt x="19938" y="26441"/>
                </a:lnTo>
                <a:lnTo>
                  <a:pt x="22225" y="25133"/>
                </a:lnTo>
                <a:lnTo>
                  <a:pt x="11175" y="25133"/>
                </a:lnTo>
                <a:lnTo>
                  <a:pt x="8254" y="24003"/>
                </a:lnTo>
                <a:lnTo>
                  <a:pt x="5714" y="21755"/>
                </a:lnTo>
                <a:lnTo>
                  <a:pt x="3301" y="19481"/>
                </a:lnTo>
                <a:lnTo>
                  <a:pt x="2158" y="16751"/>
                </a:lnTo>
                <a:lnTo>
                  <a:pt x="2158" y="10375"/>
                </a:lnTo>
                <a:lnTo>
                  <a:pt x="3301" y="7658"/>
                </a:lnTo>
                <a:lnTo>
                  <a:pt x="5714" y="5372"/>
                </a:lnTo>
                <a:lnTo>
                  <a:pt x="8254" y="3124"/>
                </a:lnTo>
                <a:lnTo>
                  <a:pt x="11175" y="1993"/>
                </a:lnTo>
                <a:lnTo>
                  <a:pt x="22225" y="1993"/>
                </a:lnTo>
                <a:lnTo>
                  <a:pt x="19938" y="685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01755" y="664867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83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44"/>
                </a:lnTo>
                <a:lnTo>
                  <a:pt x="9398" y="2781"/>
                </a:lnTo>
                <a:lnTo>
                  <a:pt x="10414" y="800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501755" y="6631393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84"/>
                </a:lnTo>
                <a:lnTo>
                  <a:pt x="6096" y="2844"/>
                </a:lnTo>
                <a:lnTo>
                  <a:pt x="7620" y="4229"/>
                </a:lnTo>
                <a:lnTo>
                  <a:pt x="8509" y="5867"/>
                </a:lnTo>
                <a:lnTo>
                  <a:pt x="10414" y="5067"/>
                </a:lnTo>
                <a:lnTo>
                  <a:pt x="9398" y="3086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76"/>
                </a:lnTo>
                <a:lnTo>
                  <a:pt x="2158" y="27076"/>
                </a:lnTo>
                <a:lnTo>
                  <a:pt x="4571" y="20688"/>
                </a:lnTo>
                <a:lnTo>
                  <a:pt x="18541" y="20688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499"/>
                </a:lnTo>
                <a:lnTo>
                  <a:pt x="12700" y="5499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77446" y="6650088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71605" y="6634898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31"/>
                </a:lnTo>
                <a:lnTo>
                  <a:pt x="7239" y="13131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611"/>
                </a:lnTo>
                <a:lnTo>
                  <a:pt x="2031" y="16611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3048" y="12382"/>
                </a:lnTo>
                <a:lnTo>
                  <a:pt x="1650" y="13779"/>
                </a:lnTo>
                <a:lnTo>
                  <a:pt x="0" y="14503"/>
                </a:lnTo>
                <a:lnTo>
                  <a:pt x="3936" y="14503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76"/>
                </a:lnTo>
                <a:lnTo>
                  <a:pt x="2412" y="27076"/>
                </a:lnTo>
                <a:lnTo>
                  <a:pt x="5333" y="20688"/>
                </a:lnTo>
                <a:lnTo>
                  <a:pt x="21208" y="20688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499"/>
                </a:lnTo>
                <a:lnTo>
                  <a:pt x="14477" y="5499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841988" y="6650088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835256" y="6634898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31"/>
                </a:lnTo>
                <a:lnTo>
                  <a:pt x="8254" y="13131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477723" y="261061"/>
            <a:ext cx="165036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35" dirty="0">
                <a:solidFill>
                  <a:srgbClr val="7DCCE6"/>
                </a:solidFill>
              </a:rPr>
              <a:t>S</a:t>
            </a:r>
            <a:r>
              <a:rPr sz="2400" spc="130" dirty="0">
                <a:solidFill>
                  <a:srgbClr val="7DCCE6"/>
                </a:solidFill>
              </a:rPr>
              <a:t>U</a:t>
            </a:r>
            <a:r>
              <a:rPr sz="2400" spc="140" dirty="0">
                <a:solidFill>
                  <a:srgbClr val="7DCCE6"/>
                </a:solidFill>
              </a:rPr>
              <a:t>CC</a:t>
            </a:r>
            <a:r>
              <a:rPr sz="2400" spc="135" dirty="0">
                <a:solidFill>
                  <a:srgbClr val="7DCCE6"/>
                </a:solidFill>
              </a:rPr>
              <a:t>ESSE</a:t>
            </a:r>
            <a:r>
              <a:rPr sz="2400" dirty="0">
                <a:solidFill>
                  <a:srgbClr val="7DCCE6"/>
                </a:solidFill>
              </a:rPr>
              <a:t>S</a:t>
            </a:r>
            <a:endParaRPr sz="2400"/>
          </a:p>
        </p:txBody>
      </p:sp>
      <p:sp>
        <p:nvSpPr>
          <p:cNvPr id="27" name="object 27"/>
          <p:cNvSpPr txBox="1"/>
          <p:nvPr/>
        </p:nvSpPr>
        <p:spPr>
          <a:xfrm>
            <a:off x="8188832" y="1721866"/>
            <a:ext cx="12795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Candara"/>
                <a:cs typeface="Candara"/>
              </a:rPr>
              <a:t>Company: </a:t>
            </a:r>
            <a:r>
              <a:rPr sz="1000" b="1" spc="-5" dirty="0">
                <a:latin typeface="Candara"/>
                <a:cs typeface="Candara"/>
              </a:rPr>
              <a:t>CARBACID  </a:t>
            </a:r>
            <a:r>
              <a:rPr sz="1000" b="1" dirty="0">
                <a:latin typeface="Candara"/>
                <a:cs typeface="Candara"/>
              </a:rPr>
              <a:t>Sector: </a:t>
            </a:r>
            <a:r>
              <a:rPr sz="1000" dirty="0">
                <a:latin typeface="Candara"/>
                <a:cs typeface="Candara"/>
              </a:rPr>
              <a:t>Industrial</a:t>
            </a:r>
            <a:r>
              <a:rPr sz="1000" spc="-130" dirty="0">
                <a:latin typeface="Candara"/>
                <a:cs typeface="Candara"/>
              </a:rPr>
              <a:t> </a:t>
            </a:r>
            <a:r>
              <a:rPr sz="1000" spc="5" dirty="0">
                <a:latin typeface="Candara"/>
                <a:cs typeface="Candara"/>
              </a:rPr>
              <a:t>gases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88832" y="2179447"/>
            <a:ext cx="20237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5" dirty="0">
                <a:latin typeface="Candara"/>
                <a:cs typeface="Candara"/>
              </a:rPr>
              <a:t>Total </a:t>
            </a:r>
            <a:r>
              <a:rPr sz="1000" b="1" dirty="0">
                <a:latin typeface="Candara"/>
                <a:cs typeface="Candara"/>
              </a:rPr>
              <a:t>investment: </a:t>
            </a:r>
            <a:r>
              <a:rPr sz="1000" dirty="0">
                <a:latin typeface="Candara"/>
                <a:cs typeface="Candara"/>
              </a:rPr>
              <a:t>$4.1Mn </a:t>
            </a:r>
            <a:r>
              <a:rPr sz="1000" spc="5" dirty="0">
                <a:latin typeface="Candara"/>
                <a:cs typeface="Candara"/>
              </a:rPr>
              <a:t>(May</a:t>
            </a:r>
            <a:r>
              <a:rPr sz="1000" spc="-150" dirty="0">
                <a:latin typeface="Candara"/>
                <a:cs typeface="Candara"/>
              </a:rPr>
              <a:t> </a:t>
            </a:r>
            <a:r>
              <a:rPr sz="1000" spc="-5" dirty="0">
                <a:latin typeface="Candara"/>
                <a:cs typeface="Candara"/>
              </a:rPr>
              <a:t>2009)</a:t>
            </a:r>
            <a:endParaRPr sz="10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latin typeface="Candara"/>
                <a:cs typeface="Candara"/>
              </a:rPr>
              <a:t>Exit </a:t>
            </a:r>
            <a:r>
              <a:rPr sz="1000" b="1" dirty="0">
                <a:latin typeface="Candara"/>
                <a:cs typeface="Candara"/>
              </a:rPr>
              <a:t>multiple:</a:t>
            </a:r>
            <a:r>
              <a:rPr sz="1000" b="1" spc="-70" dirty="0">
                <a:latin typeface="Candara"/>
                <a:cs typeface="Candara"/>
              </a:rPr>
              <a:t> </a:t>
            </a:r>
            <a:r>
              <a:rPr sz="1000" b="1" dirty="0">
                <a:latin typeface="Candara"/>
                <a:cs typeface="Candara"/>
              </a:rPr>
              <a:t>2.9x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31745" y="1781123"/>
            <a:ext cx="71120" cy="128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30"/>
              </a:lnSpc>
            </a:pPr>
            <a:r>
              <a:rPr sz="1000" b="1" dirty="0">
                <a:latin typeface="Candara"/>
                <a:cs typeface="Candara"/>
              </a:rPr>
              <a:t>C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089198" y="1733168"/>
            <a:ext cx="16021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5" dirty="0">
                <a:latin typeface="Candara"/>
                <a:cs typeface="Candara"/>
              </a:rPr>
              <a:t>ompany: </a:t>
            </a:r>
            <a:r>
              <a:rPr sz="1000" b="1" dirty="0">
                <a:latin typeface="Candara"/>
                <a:cs typeface="Candara"/>
              </a:rPr>
              <a:t>EASTERN</a:t>
            </a:r>
            <a:r>
              <a:rPr sz="1000" b="1" spc="-130" dirty="0">
                <a:latin typeface="Candara"/>
                <a:cs typeface="Candara"/>
              </a:rPr>
              <a:t> </a:t>
            </a:r>
            <a:r>
              <a:rPr sz="1000" b="1" spc="-5" dirty="0">
                <a:latin typeface="Candara"/>
                <a:cs typeface="Candara"/>
              </a:rPr>
              <a:t>TOBACCO</a:t>
            </a:r>
            <a:endParaRPr sz="1000">
              <a:latin typeface="Candara"/>
              <a:cs typeface="Candara"/>
            </a:endParaRPr>
          </a:p>
          <a:p>
            <a:pPr marL="204470">
              <a:lnSpc>
                <a:spcPct val="100000"/>
              </a:lnSpc>
            </a:pPr>
            <a:r>
              <a:rPr sz="1000" b="1" dirty="0">
                <a:latin typeface="Candara"/>
                <a:cs typeface="Candara"/>
              </a:rPr>
              <a:t>Sector: </a:t>
            </a:r>
            <a:r>
              <a:rPr sz="1000" dirty="0">
                <a:latin typeface="Candara"/>
                <a:cs typeface="Candara"/>
              </a:rPr>
              <a:t>Consumer</a:t>
            </a:r>
            <a:r>
              <a:rPr sz="1000" spc="-114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Staples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96542" y="2190749"/>
            <a:ext cx="18961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5" dirty="0">
                <a:latin typeface="Candara"/>
                <a:cs typeface="Candara"/>
              </a:rPr>
              <a:t>Total </a:t>
            </a:r>
            <a:r>
              <a:rPr sz="1000" b="1" dirty="0">
                <a:latin typeface="Candara"/>
                <a:cs typeface="Candara"/>
              </a:rPr>
              <a:t>investment: </a:t>
            </a:r>
            <a:r>
              <a:rPr sz="1000" spc="5" dirty="0">
                <a:latin typeface="Candara"/>
                <a:cs typeface="Candara"/>
              </a:rPr>
              <a:t>$1.8Mn </a:t>
            </a:r>
            <a:r>
              <a:rPr sz="1000" dirty="0">
                <a:latin typeface="Candara"/>
                <a:cs typeface="Candara"/>
              </a:rPr>
              <a:t>(Nov</a:t>
            </a:r>
            <a:r>
              <a:rPr sz="1000" spc="-145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‘14)</a:t>
            </a:r>
            <a:endParaRPr sz="1000">
              <a:latin typeface="Candara"/>
              <a:cs typeface="Candara"/>
            </a:endParaRPr>
          </a:p>
          <a:p>
            <a:pPr marL="902335">
              <a:lnSpc>
                <a:spcPct val="100000"/>
              </a:lnSpc>
            </a:pPr>
            <a:r>
              <a:rPr sz="1000" b="1" spc="-5" dirty="0">
                <a:latin typeface="Candara"/>
                <a:cs typeface="Candara"/>
              </a:rPr>
              <a:t>Exit </a:t>
            </a:r>
            <a:r>
              <a:rPr sz="1000" b="1" dirty="0">
                <a:latin typeface="Candara"/>
                <a:cs typeface="Candara"/>
              </a:rPr>
              <a:t>multiple:</a:t>
            </a:r>
            <a:r>
              <a:rPr sz="1000" b="1" spc="-114" dirty="0">
                <a:latin typeface="Candara"/>
                <a:cs typeface="Candara"/>
              </a:rPr>
              <a:t> </a:t>
            </a:r>
            <a:r>
              <a:rPr sz="1000" b="1" dirty="0">
                <a:latin typeface="Candara"/>
                <a:cs typeface="Candara"/>
              </a:rPr>
              <a:t>2.9x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1832" y="5294376"/>
            <a:ext cx="1091183" cy="37930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8141207" y="1328927"/>
            <a:ext cx="1453896" cy="4084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601200" y="3998976"/>
            <a:ext cx="743711" cy="7010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94047" y="1905000"/>
            <a:ext cx="4291583" cy="43159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7250938" y="4461509"/>
            <a:ext cx="42735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Candara"/>
                <a:cs typeface="Candara"/>
              </a:rPr>
              <a:t>TANZANIA</a:t>
            </a:r>
            <a:endParaRPr sz="700">
              <a:latin typeface="Candara"/>
              <a:cs typeface="Candar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491476" y="4069460"/>
            <a:ext cx="28702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Candara"/>
                <a:cs typeface="Candara"/>
              </a:rPr>
              <a:t>KE</a:t>
            </a:r>
            <a:r>
              <a:rPr sz="700" spc="5" dirty="0">
                <a:latin typeface="Candara"/>
                <a:cs typeface="Candara"/>
              </a:rPr>
              <a:t>N</a:t>
            </a:r>
            <a:r>
              <a:rPr sz="700" spc="-10" dirty="0">
                <a:latin typeface="Candara"/>
                <a:cs typeface="Candara"/>
              </a:rPr>
              <a:t>YA</a:t>
            </a:r>
            <a:endParaRPr sz="700">
              <a:latin typeface="Candara"/>
              <a:cs typeface="Candar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987920" y="2465323"/>
            <a:ext cx="26860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10" dirty="0">
                <a:latin typeface="Candara"/>
                <a:cs typeface="Candara"/>
              </a:rPr>
              <a:t>E</a:t>
            </a:r>
            <a:r>
              <a:rPr sz="700" spc="-5" dirty="0">
                <a:latin typeface="Candara"/>
                <a:cs typeface="Candara"/>
              </a:rPr>
              <a:t>GYPT</a:t>
            </a:r>
            <a:endParaRPr sz="700">
              <a:latin typeface="Candara"/>
              <a:cs typeface="Candar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13121" y="3567760"/>
            <a:ext cx="309245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Candara"/>
                <a:cs typeface="Candara"/>
              </a:rPr>
              <a:t>GHA</a:t>
            </a:r>
            <a:r>
              <a:rPr sz="700" dirty="0">
                <a:latin typeface="Candara"/>
                <a:cs typeface="Candara"/>
              </a:rPr>
              <a:t>N</a:t>
            </a:r>
            <a:r>
              <a:rPr sz="700" spc="-5" dirty="0">
                <a:latin typeface="Candara"/>
                <a:cs typeface="Candara"/>
              </a:rPr>
              <a:t>A</a:t>
            </a:r>
            <a:endParaRPr sz="700">
              <a:latin typeface="Candara"/>
              <a:cs typeface="Candar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115806" y="4766817"/>
            <a:ext cx="184785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Candara"/>
                <a:cs typeface="Candara"/>
              </a:rPr>
              <a:t>Company: TANZANIA</a:t>
            </a:r>
            <a:r>
              <a:rPr sz="1000" b="1" spc="-135" dirty="0">
                <a:latin typeface="Candara"/>
                <a:cs typeface="Candara"/>
              </a:rPr>
              <a:t> </a:t>
            </a:r>
            <a:r>
              <a:rPr sz="1000" b="1" dirty="0">
                <a:latin typeface="Candara"/>
                <a:cs typeface="Candara"/>
              </a:rPr>
              <a:t>BREWERIES</a:t>
            </a:r>
            <a:endParaRPr sz="10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</a:pPr>
            <a:r>
              <a:rPr sz="1000" b="1" dirty="0">
                <a:latin typeface="Candara"/>
                <a:cs typeface="Candara"/>
              </a:rPr>
              <a:t>Sector: </a:t>
            </a:r>
            <a:r>
              <a:rPr sz="1000" dirty="0">
                <a:latin typeface="Candara"/>
                <a:cs typeface="Candara"/>
              </a:rPr>
              <a:t>Consumer</a:t>
            </a:r>
            <a:r>
              <a:rPr sz="1000" spc="-70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Staples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9115806" y="5223713"/>
            <a:ext cx="1908175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5" dirty="0">
                <a:latin typeface="Candara"/>
                <a:cs typeface="Candara"/>
              </a:rPr>
              <a:t>Total </a:t>
            </a:r>
            <a:r>
              <a:rPr sz="1000" b="1" dirty="0">
                <a:latin typeface="Candara"/>
                <a:cs typeface="Candara"/>
              </a:rPr>
              <a:t>investment: </a:t>
            </a:r>
            <a:r>
              <a:rPr sz="1000" spc="5" dirty="0">
                <a:latin typeface="Candara"/>
                <a:cs typeface="Candara"/>
              </a:rPr>
              <a:t>$16Mn </a:t>
            </a:r>
            <a:r>
              <a:rPr sz="1000" dirty="0">
                <a:latin typeface="Candara"/>
                <a:cs typeface="Candara"/>
              </a:rPr>
              <a:t>(Oct</a:t>
            </a:r>
            <a:r>
              <a:rPr sz="1000" spc="-160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2011)</a:t>
            </a:r>
            <a:endParaRPr sz="1000">
              <a:latin typeface="Candara"/>
              <a:cs typeface="Candara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latin typeface="Candara"/>
                <a:cs typeface="Candara"/>
              </a:rPr>
              <a:t>Exit </a:t>
            </a:r>
            <a:r>
              <a:rPr sz="1000" b="1" dirty="0">
                <a:latin typeface="Candara"/>
                <a:cs typeface="Candara"/>
              </a:rPr>
              <a:t>multiple:</a:t>
            </a:r>
            <a:r>
              <a:rPr sz="1000" b="1" spc="-70" dirty="0">
                <a:latin typeface="Candara"/>
                <a:cs typeface="Candara"/>
              </a:rPr>
              <a:t> </a:t>
            </a:r>
            <a:r>
              <a:rPr sz="1000" b="1" spc="5" dirty="0">
                <a:latin typeface="Candara"/>
                <a:cs typeface="Candara"/>
              </a:rPr>
              <a:t>2.7x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950975" y="1511808"/>
            <a:ext cx="1103376" cy="609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2197989" y="5364860"/>
            <a:ext cx="1494790" cy="332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Candara"/>
                <a:cs typeface="Candara"/>
              </a:rPr>
              <a:t>Company: BRALIRWA</a:t>
            </a:r>
            <a:r>
              <a:rPr sz="1000" b="1" spc="-140" dirty="0">
                <a:latin typeface="Candara"/>
                <a:cs typeface="Candara"/>
              </a:rPr>
              <a:t> </a:t>
            </a:r>
            <a:r>
              <a:rPr sz="1000" i="1" dirty="0">
                <a:latin typeface="Candara"/>
                <a:cs typeface="Candara"/>
              </a:rPr>
              <a:t>(IPO)</a:t>
            </a:r>
            <a:endParaRPr sz="1000">
              <a:latin typeface="Candara"/>
              <a:cs typeface="Candara"/>
            </a:endParaRPr>
          </a:p>
          <a:p>
            <a:pPr marL="83820" algn="ctr">
              <a:lnSpc>
                <a:spcPct val="100000"/>
              </a:lnSpc>
            </a:pPr>
            <a:r>
              <a:rPr sz="1000" b="1" dirty="0">
                <a:latin typeface="Candara"/>
                <a:cs typeface="Candara"/>
              </a:rPr>
              <a:t>Sector: </a:t>
            </a:r>
            <a:r>
              <a:rPr sz="1000" dirty="0">
                <a:latin typeface="Candara"/>
                <a:cs typeface="Candara"/>
              </a:rPr>
              <a:t>Consumer</a:t>
            </a:r>
            <a:r>
              <a:rPr sz="1000" spc="-130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Staples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98447" y="5822391"/>
            <a:ext cx="18929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5" dirty="0">
                <a:latin typeface="Candara"/>
                <a:cs typeface="Candara"/>
              </a:rPr>
              <a:t>Total </a:t>
            </a:r>
            <a:r>
              <a:rPr sz="1000" b="1" dirty="0">
                <a:latin typeface="Candara"/>
                <a:cs typeface="Candara"/>
              </a:rPr>
              <a:t>investment: </a:t>
            </a:r>
            <a:r>
              <a:rPr sz="1000" dirty="0">
                <a:latin typeface="Candara"/>
                <a:cs typeface="Candara"/>
              </a:rPr>
              <a:t>$0.4Mn</a:t>
            </a:r>
            <a:r>
              <a:rPr sz="1000" spc="-80" dirty="0">
                <a:latin typeface="Candara"/>
                <a:cs typeface="Candara"/>
              </a:rPr>
              <a:t> </a:t>
            </a:r>
            <a:r>
              <a:rPr sz="1000" spc="-5" dirty="0">
                <a:latin typeface="Candara"/>
                <a:cs typeface="Candara"/>
              </a:rPr>
              <a:t>(Nov‘10)</a:t>
            </a:r>
            <a:endParaRPr sz="1000">
              <a:latin typeface="Candara"/>
              <a:cs typeface="Candara"/>
            </a:endParaRPr>
          </a:p>
          <a:p>
            <a:pPr marL="899794">
              <a:lnSpc>
                <a:spcPct val="100000"/>
              </a:lnSpc>
            </a:pPr>
            <a:r>
              <a:rPr sz="1000" b="1" spc="-5" dirty="0">
                <a:latin typeface="Candara"/>
                <a:cs typeface="Candara"/>
              </a:rPr>
              <a:t>Exit </a:t>
            </a:r>
            <a:r>
              <a:rPr sz="1000" b="1" dirty="0">
                <a:latin typeface="Candara"/>
                <a:cs typeface="Candara"/>
              </a:rPr>
              <a:t>multiple:</a:t>
            </a:r>
            <a:r>
              <a:rPr sz="1000" b="1" spc="-114" dirty="0">
                <a:latin typeface="Candara"/>
                <a:cs typeface="Candara"/>
              </a:rPr>
              <a:t> </a:t>
            </a:r>
            <a:r>
              <a:rPr sz="1000" b="1" spc="5" dirty="0">
                <a:latin typeface="Candara"/>
                <a:cs typeface="Candara"/>
              </a:rPr>
              <a:t>5.4x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29844" y="824610"/>
            <a:ext cx="6154420" cy="23050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350" spc="-5" dirty="0">
                <a:solidFill>
                  <a:srgbClr val="1F487C"/>
                </a:solidFill>
                <a:latin typeface="Candara"/>
                <a:cs typeface="Candara"/>
              </a:rPr>
              <a:t>OUR INVESTMENT PHYLOSOPHY </a:t>
            </a:r>
            <a:r>
              <a:rPr sz="1350" dirty="0">
                <a:solidFill>
                  <a:srgbClr val="1F487C"/>
                </a:solidFill>
                <a:latin typeface="Candara"/>
                <a:cs typeface="Candara"/>
              </a:rPr>
              <a:t>HAS </a:t>
            </a:r>
            <a:r>
              <a:rPr sz="1350" spc="-10" dirty="0">
                <a:solidFill>
                  <a:srgbClr val="1F487C"/>
                </a:solidFill>
                <a:latin typeface="Candara"/>
                <a:cs typeface="Candara"/>
              </a:rPr>
              <a:t>DELIVERED </a:t>
            </a:r>
            <a:r>
              <a:rPr sz="1350" spc="-5" dirty="0">
                <a:solidFill>
                  <a:srgbClr val="1F487C"/>
                </a:solidFill>
                <a:latin typeface="Candara"/>
                <a:cs typeface="Candara"/>
              </a:rPr>
              <a:t>SUCCESS ACROSS </a:t>
            </a:r>
            <a:r>
              <a:rPr sz="1350" dirty="0">
                <a:solidFill>
                  <a:srgbClr val="1F487C"/>
                </a:solidFill>
                <a:latin typeface="Candara"/>
                <a:cs typeface="Candara"/>
              </a:rPr>
              <a:t>THE</a:t>
            </a:r>
            <a:r>
              <a:rPr sz="1350" spc="-5" dirty="0">
                <a:solidFill>
                  <a:srgbClr val="1F487C"/>
                </a:solidFill>
                <a:latin typeface="Candara"/>
                <a:cs typeface="Candara"/>
              </a:rPr>
              <a:t> CONTINENT</a:t>
            </a:r>
            <a:endParaRPr sz="1350">
              <a:latin typeface="Candara"/>
              <a:cs typeface="Candar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83108" y="693419"/>
            <a:ext cx="6529705" cy="0"/>
          </a:xfrm>
          <a:custGeom>
            <a:avLst/>
            <a:gdLst/>
            <a:ahLst/>
            <a:cxnLst/>
            <a:rect l="l" t="t" r="r" b="b"/>
            <a:pathLst>
              <a:path w="6529705">
                <a:moveTo>
                  <a:pt x="0" y="0"/>
                </a:moveTo>
                <a:lnTo>
                  <a:pt x="652932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803903" y="3727450"/>
            <a:ext cx="1196975" cy="396875"/>
          </a:xfrm>
          <a:custGeom>
            <a:avLst/>
            <a:gdLst/>
            <a:ahLst/>
            <a:cxnLst/>
            <a:rect l="l" t="t" r="r" b="b"/>
            <a:pathLst>
              <a:path w="1196975" h="396875">
                <a:moveTo>
                  <a:pt x="76200" y="320420"/>
                </a:moveTo>
                <a:lnTo>
                  <a:pt x="0" y="358520"/>
                </a:lnTo>
                <a:lnTo>
                  <a:pt x="76200" y="396620"/>
                </a:lnTo>
                <a:lnTo>
                  <a:pt x="76200" y="364870"/>
                </a:lnTo>
                <a:lnTo>
                  <a:pt x="63500" y="364870"/>
                </a:lnTo>
                <a:lnTo>
                  <a:pt x="63500" y="352170"/>
                </a:lnTo>
                <a:lnTo>
                  <a:pt x="76200" y="352170"/>
                </a:lnTo>
                <a:lnTo>
                  <a:pt x="76200" y="320420"/>
                </a:lnTo>
                <a:close/>
              </a:path>
              <a:path w="1196975" h="396875">
                <a:moveTo>
                  <a:pt x="76200" y="352170"/>
                </a:moveTo>
                <a:lnTo>
                  <a:pt x="63500" y="352170"/>
                </a:lnTo>
                <a:lnTo>
                  <a:pt x="63500" y="364870"/>
                </a:lnTo>
                <a:lnTo>
                  <a:pt x="76200" y="364870"/>
                </a:lnTo>
                <a:lnTo>
                  <a:pt x="76200" y="352170"/>
                </a:lnTo>
                <a:close/>
              </a:path>
              <a:path w="1196975" h="396875">
                <a:moveTo>
                  <a:pt x="592074" y="352170"/>
                </a:moveTo>
                <a:lnTo>
                  <a:pt x="76200" y="352170"/>
                </a:lnTo>
                <a:lnTo>
                  <a:pt x="76200" y="364870"/>
                </a:lnTo>
                <a:lnTo>
                  <a:pt x="601980" y="364870"/>
                </a:lnTo>
                <a:lnTo>
                  <a:pt x="604774" y="362076"/>
                </a:lnTo>
                <a:lnTo>
                  <a:pt x="604774" y="358520"/>
                </a:lnTo>
                <a:lnTo>
                  <a:pt x="592074" y="358520"/>
                </a:lnTo>
                <a:lnTo>
                  <a:pt x="592074" y="352170"/>
                </a:lnTo>
                <a:close/>
              </a:path>
              <a:path w="1196975" h="396875">
                <a:moveTo>
                  <a:pt x="1196975" y="0"/>
                </a:moveTo>
                <a:lnTo>
                  <a:pt x="594995" y="0"/>
                </a:lnTo>
                <a:lnTo>
                  <a:pt x="592074" y="2793"/>
                </a:lnTo>
                <a:lnTo>
                  <a:pt x="592074" y="358520"/>
                </a:lnTo>
                <a:lnTo>
                  <a:pt x="598424" y="352170"/>
                </a:lnTo>
                <a:lnTo>
                  <a:pt x="604774" y="352170"/>
                </a:lnTo>
                <a:lnTo>
                  <a:pt x="604774" y="12700"/>
                </a:lnTo>
                <a:lnTo>
                  <a:pt x="598424" y="12700"/>
                </a:lnTo>
                <a:lnTo>
                  <a:pt x="604774" y="6350"/>
                </a:lnTo>
                <a:lnTo>
                  <a:pt x="1196975" y="6350"/>
                </a:lnTo>
                <a:lnTo>
                  <a:pt x="1196975" y="0"/>
                </a:lnTo>
                <a:close/>
              </a:path>
              <a:path w="1196975" h="396875">
                <a:moveTo>
                  <a:pt x="604774" y="352170"/>
                </a:moveTo>
                <a:lnTo>
                  <a:pt x="598424" y="352170"/>
                </a:lnTo>
                <a:lnTo>
                  <a:pt x="592074" y="358520"/>
                </a:lnTo>
                <a:lnTo>
                  <a:pt x="604774" y="358520"/>
                </a:lnTo>
                <a:lnTo>
                  <a:pt x="604774" y="352170"/>
                </a:lnTo>
                <a:close/>
              </a:path>
              <a:path w="1196975" h="396875">
                <a:moveTo>
                  <a:pt x="604774" y="6350"/>
                </a:moveTo>
                <a:lnTo>
                  <a:pt x="598424" y="12700"/>
                </a:lnTo>
                <a:lnTo>
                  <a:pt x="604774" y="12700"/>
                </a:lnTo>
                <a:lnTo>
                  <a:pt x="604774" y="6350"/>
                </a:lnTo>
                <a:close/>
              </a:path>
              <a:path w="1196975" h="396875">
                <a:moveTo>
                  <a:pt x="1196975" y="6350"/>
                </a:moveTo>
                <a:lnTo>
                  <a:pt x="604774" y="6350"/>
                </a:lnTo>
                <a:lnTo>
                  <a:pt x="604774" y="12700"/>
                </a:lnTo>
                <a:lnTo>
                  <a:pt x="1196975" y="12700"/>
                </a:lnTo>
                <a:lnTo>
                  <a:pt x="1196975" y="63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2109597" y="3674491"/>
            <a:ext cx="15849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dirty="0">
                <a:latin typeface="Candara"/>
                <a:cs typeface="Candara"/>
              </a:rPr>
              <a:t>Company: </a:t>
            </a:r>
            <a:r>
              <a:rPr sz="1000" b="1" spc="-5" dirty="0">
                <a:latin typeface="Candara"/>
                <a:cs typeface="Candara"/>
              </a:rPr>
              <a:t>CAL </a:t>
            </a:r>
            <a:r>
              <a:rPr sz="1000" b="1" dirty="0">
                <a:latin typeface="Candara"/>
                <a:cs typeface="Candara"/>
              </a:rPr>
              <a:t>BANK</a:t>
            </a:r>
            <a:r>
              <a:rPr sz="1000" b="1" spc="-105" dirty="0">
                <a:latin typeface="Candara"/>
                <a:cs typeface="Candara"/>
              </a:rPr>
              <a:t> </a:t>
            </a:r>
            <a:r>
              <a:rPr sz="1000" b="1" spc="-5" dirty="0">
                <a:latin typeface="Candara"/>
                <a:cs typeface="Candara"/>
              </a:rPr>
              <a:t>GHANA</a:t>
            </a:r>
            <a:endParaRPr sz="1000">
              <a:latin typeface="Candara"/>
              <a:cs typeface="Candara"/>
            </a:endParaRPr>
          </a:p>
          <a:p>
            <a:pPr marL="716280">
              <a:lnSpc>
                <a:spcPct val="100000"/>
              </a:lnSpc>
            </a:pPr>
            <a:r>
              <a:rPr sz="1000" b="1" dirty="0">
                <a:latin typeface="Candara"/>
                <a:cs typeface="Candara"/>
              </a:rPr>
              <a:t>Sector:</a:t>
            </a:r>
            <a:r>
              <a:rPr sz="1000" b="1" spc="-90" dirty="0">
                <a:latin typeface="Candara"/>
                <a:cs typeface="Candara"/>
              </a:rPr>
              <a:t> </a:t>
            </a:r>
            <a:r>
              <a:rPr sz="1000" spc="5" dirty="0">
                <a:latin typeface="Candara"/>
                <a:cs typeface="Candara"/>
              </a:rPr>
              <a:t>Banking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847214" y="4131386"/>
            <a:ext cx="1844039" cy="3321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000" b="1" spc="-5" dirty="0">
                <a:latin typeface="Candara"/>
                <a:cs typeface="Candara"/>
              </a:rPr>
              <a:t>Total </a:t>
            </a:r>
            <a:r>
              <a:rPr sz="1000" b="1" dirty="0">
                <a:latin typeface="Candara"/>
                <a:cs typeface="Candara"/>
              </a:rPr>
              <a:t>investment: </a:t>
            </a:r>
            <a:r>
              <a:rPr sz="1000" dirty="0">
                <a:latin typeface="Candara"/>
                <a:cs typeface="Candara"/>
              </a:rPr>
              <a:t>$4.2Mn</a:t>
            </a:r>
            <a:r>
              <a:rPr sz="1000" spc="-120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(Oct’12)</a:t>
            </a:r>
            <a:endParaRPr sz="1000">
              <a:latin typeface="Candara"/>
              <a:cs typeface="Candara"/>
            </a:endParaRPr>
          </a:p>
          <a:p>
            <a:pPr marL="878205">
              <a:lnSpc>
                <a:spcPct val="100000"/>
              </a:lnSpc>
            </a:pPr>
            <a:r>
              <a:rPr sz="1000" b="1" spc="-5" dirty="0">
                <a:latin typeface="Candara"/>
                <a:cs typeface="Candara"/>
              </a:rPr>
              <a:t>Exit </a:t>
            </a:r>
            <a:r>
              <a:rPr sz="1000" b="1" dirty="0">
                <a:latin typeface="Candara"/>
                <a:cs typeface="Candara"/>
              </a:rPr>
              <a:t>multiple:</a:t>
            </a:r>
            <a:r>
              <a:rPr sz="1000" b="1" spc="-120" dirty="0">
                <a:latin typeface="Candara"/>
                <a:cs typeface="Candara"/>
              </a:rPr>
              <a:t> </a:t>
            </a:r>
            <a:r>
              <a:rPr sz="1000" b="1" dirty="0">
                <a:latin typeface="Candara"/>
                <a:cs typeface="Candara"/>
              </a:rPr>
              <a:t>2.1x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839742" y="3493008"/>
            <a:ext cx="1156697" cy="4145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803903" y="2104644"/>
            <a:ext cx="3102610" cy="363855"/>
          </a:xfrm>
          <a:custGeom>
            <a:avLst/>
            <a:gdLst/>
            <a:ahLst/>
            <a:cxnLst/>
            <a:rect l="l" t="t" r="r" b="b"/>
            <a:pathLst>
              <a:path w="3102609" h="363855">
                <a:moveTo>
                  <a:pt x="1544955" y="38100"/>
                </a:moveTo>
                <a:lnTo>
                  <a:pt x="1544955" y="360806"/>
                </a:lnTo>
                <a:lnTo>
                  <a:pt x="1547749" y="363600"/>
                </a:lnTo>
                <a:lnTo>
                  <a:pt x="3102610" y="363600"/>
                </a:lnTo>
                <a:lnTo>
                  <a:pt x="3102610" y="357250"/>
                </a:lnTo>
                <a:lnTo>
                  <a:pt x="1557655" y="357250"/>
                </a:lnTo>
                <a:lnTo>
                  <a:pt x="1551305" y="350900"/>
                </a:lnTo>
                <a:lnTo>
                  <a:pt x="1557655" y="350900"/>
                </a:lnTo>
                <a:lnTo>
                  <a:pt x="1557655" y="44450"/>
                </a:lnTo>
                <a:lnTo>
                  <a:pt x="1551305" y="44450"/>
                </a:lnTo>
                <a:lnTo>
                  <a:pt x="1544955" y="38100"/>
                </a:lnTo>
                <a:close/>
              </a:path>
              <a:path w="3102609" h="363855">
                <a:moveTo>
                  <a:pt x="1557655" y="350900"/>
                </a:moveTo>
                <a:lnTo>
                  <a:pt x="1551305" y="350900"/>
                </a:lnTo>
                <a:lnTo>
                  <a:pt x="1557655" y="357250"/>
                </a:lnTo>
                <a:lnTo>
                  <a:pt x="1557655" y="350900"/>
                </a:lnTo>
                <a:close/>
              </a:path>
              <a:path w="3102609" h="363855">
                <a:moveTo>
                  <a:pt x="3102610" y="350900"/>
                </a:moveTo>
                <a:lnTo>
                  <a:pt x="1557655" y="350900"/>
                </a:lnTo>
                <a:lnTo>
                  <a:pt x="1557655" y="357250"/>
                </a:lnTo>
                <a:lnTo>
                  <a:pt x="3102610" y="357250"/>
                </a:lnTo>
                <a:lnTo>
                  <a:pt x="3102610" y="350900"/>
                </a:lnTo>
                <a:close/>
              </a:path>
              <a:path w="3102609" h="363855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102609" h="363855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102609" h="363855">
                <a:moveTo>
                  <a:pt x="1554734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1544955" y="44450"/>
                </a:lnTo>
                <a:lnTo>
                  <a:pt x="1544955" y="38100"/>
                </a:lnTo>
                <a:lnTo>
                  <a:pt x="1557655" y="38100"/>
                </a:lnTo>
                <a:lnTo>
                  <a:pt x="1557655" y="34543"/>
                </a:lnTo>
                <a:lnTo>
                  <a:pt x="1554734" y="31750"/>
                </a:lnTo>
                <a:close/>
              </a:path>
              <a:path w="3102609" h="363855">
                <a:moveTo>
                  <a:pt x="1557655" y="38100"/>
                </a:moveTo>
                <a:lnTo>
                  <a:pt x="1544955" y="38100"/>
                </a:lnTo>
                <a:lnTo>
                  <a:pt x="1551305" y="44450"/>
                </a:lnTo>
                <a:lnTo>
                  <a:pt x="1557655" y="44450"/>
                </a:lnTo>
                <a:lnTo>
                  <a:pt x="1557655" y="38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7741666" y="2676144"/>
            <a:ext cx="1396365" cy="1400175"/>
          </a:xfrm>
          <a:custGeom>
            <a:avLst/>
            <a:gdLst/>
            <a:ahLst/>
            <a:cxnLst/>
            <a:rect l="l" t="t" r="r" b="b"/>
            <a:pathLst>
              <a:path w="1396365" h="1400175">
                <a:moveTo>
                  <a:pt x="1351533" y="693546"/>
                </a:moveTo>
                <a:lnTo>
                  <a:pt x="2793" y="693546"/>
                </a:lnTo>
                <a:lnTo>
                  <a:pt x="0" y="696340"/>
                </a:lnTo>
                <a:lnTo>
                  <a:pt x="0" y="1399666"/>
                </a:lnTo>
                <a:lnTo>
                  <a:pt x="12700" y="1399666"/>
                </a:lnTo>
                <a:lnTo>
                  <a:pt x="12700" y="706246"/>
                </a:lnTo>
                <a:lnTo>
                  <a:pt x="6350" y="706246"/>
                </a:lnTo>
                <a:lnTo>
                  <a:pt x="12700" y="699896"/>
                </a:lnTo>
                <a:lnTo>
                  <a:pt x="1351533" y="699896"/>
                </a:lnTo>
                <a:lnTo>
                  <a:pt x="1351533" y="693546"/>
                </a:lnTo>
                <a:close/>
              </a:path>
              <a:path w="1396365" h="1400175">
                <a:moveTo>
                  <a:pt x="12700" y="699896"/>
                </a:moveTo>
                <a:lnTo>
                  <a:pt x="6350" y="706246"/>
                </a:lnTo>
                <a:lnTo>
                  <a:pt x="12700" y="706246"/>
                </a:lnTo>
                <a:lnTo>
                  <a:pt x="12700" y="699896"/>
                </a:lnTo>
                <a:close/>
              </a:path>
              <a:path w="1396365" h="1400175">
                <a:moveTo>
                  <a:pt x="1364233" y="693546"/>
                </a:moveTo>
                <a:lnTo>
                  <a:pt x="1357883" y="693546"/>
                </a:lnTo>
                <a:lnTo>
                  <a:pt x="1351533" y="699896"/>
                </a:lnTo>
                <a:lnTo>
                  <a:pt x="12700" y="699896"/>
                </a:lnTo>
                <a:lnTo>
                  <a:pt x="12700" y="706246"/>
                </a:lnTo>
                <a:lnTo>
                  <a:pt x="1361312" y="706246"/>
                </a:lnTo>
                <a:lnTo>
                  <a:pt x="1364233" y="703326"/>
                </a:lnTo>
                <a:lnTo>
                  <a:pt x="1364233" y="693546"/>
                </a:lnTo>
                <a:close/>
              </a:path>
              <a:path w="1396365" h="1400175">
                <a:moveTo>
                  <a:pt x="1364233" y="63500"/>
                </a:moveTo>
                <a:lnTo>
                  <a:pt x="1351533" y="63500"/>
                </a:lnTo>
                <a:lnTo>
                  <a:pt x="1351533" y="699896"/>
                </a:lnTo>
                <a:lnTo>
                  <a:pt x="1357883" y="693546"/>
                </a:lnTo>
                <a:lnTo>
                  <a:pt x="1364233" y="693546"/>
                </a:lnTo>
                <a:lnTo>
                  <a:pt x="1364233" y="63500"/>
                </a:lnTo>
                <a:close/>
              </a:path>
              <a:path w="1396365" h="1400175">
                <a:moveTo>
                  <a:pt x="1357883" y="0"/>
                </a:moveTo>
                <a:lnTo>
                  <a:pt x="1319783" y="76200"/>
                </a:lnTo>
                <a:lnTo>
                  <a:pt x="1351533" y="76200"/>
                </a:lnTo>
                <a:lnTo>
                  <a:pt x="1351533" y="63500"/>
                </a:lnTo>
                <a:lnTo>
                  <a:pt x="1389633" y="63500"/>
                </a:lnTo>
                <a:lnTo>
                  <a:pt x="1357883" y="0"/>
                </a:lnTo>
                <a:close/>
              </a:path>
              <a:path w="1396365" h="1400175">
                <a:moveTo>
                  <a:pt x="1389633" y="63500"/>
                </a:moveTo>
                <a:lnTo>
                  <a:pt x="1364233" y="63500"/>
                </a:lnTo>
                <a:lnTo>
                  <a:pt x="1364233" y="76200"/>
                </a:lnTo>
                <a:lnTo>
                  <a:pt x="1395983" y="76200"/>
                </a:lnTo>
                <a:lnTo>
                  <a:pt x="1389633" y="635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803903" y="4276090"/>
            <a:ext cx="3292475" cy="1465580"/>
          </a:xfrm>
          <a:custGeom>
            <a:avLst/>
            <a:gdLst/>
            <a:ahLst/>
            <a:cxnLst/>
            <a:rect l="l" t="t" r="r" b="b"/>
            <a:pathLst>
              <a:path w="3292475" h="1465579">
                <a:moveTo>
                  <a:pt x="76200" y="1389303"/>
                </a:moveTo>
                <a:lnTo>
                  <a:pt x="0" y="1427403"/>
                </a:lnTo>
                <a:lnTo>
                  <a:pt x="76200" y="1465503"/>
                </a:lnTo>
                <a:lnTo>
                  <a:pt x="76200" y="1433753"/>
                </a:lnTo>
                <a:lnTo>
                  <a:pt x="63500" y="1433753"/>
                </a:lnTo>
                <a:lnTo>
                  <a:pt x="63500" y="1421053"/>
                </a:lnTo>
                <a:lnTo>
                  <a:pt x="76200" y="1421053"/>
                </a:lnTo>
                <a:lnTo>
                  <a:pt x="76200" y="1389303"/>
                </a:lnTo>
                <a:close/>
              </a:path>
              <a:path w="3292475" h="1465579">
                <a:moveTo>
                  <a:pt x="76200" y="1421053"/>
                </a:moveTo>
                <a:lnTo>
                  <a:pt x="63500" y="1421053"/>
                </a:lnTo>
                <a:lnTo>
                  <a:pt x="63500" y="1433753"/>
                </a:lnTo>
                <a:lnTo>
                  <a:pt x="76200" y="1433753"/>
                </a:lnTo>
                <a:lnTo>
                  <a:pt x="76200" y="1421053"/>
                </a:lnTo>
                <a:close/>
              </a:path>
              <a:path w="3292475" h="1465579">
                <a:moveTo>
                  <a:pt x="1639697" y="1421053"/>
                </a:moveTo>
                <a:lnTo>
                  <a:pt x="76200" y="1421053"/>
                </a:lnTo>
                <a:lnTo>
                  <a:pt x="76200" y="1433753"/>
                </a:lnTo>
                <a:lnTo>
                  <a:pt x="1649476" y="1433753"/>
                </a:lnTo>
                <a:lnTo>
                  <a:pt x="1652397" y="1430909"/>
                </a:lnTo>
                <a:lnTo>
                  <a:pt x="1652397" y="1427403"/>
                </a:lnTo>
                <a:lnTo>
                  <a:pt x="1639697" y="1427403"/>
                </a:lnTo>
                <a:lnTo>
                  <a:pt x="1639697" y="1421053"/>
                </a:lnTo>
                <a:close/>
              </a:path>
              <a:path w="3292475" h="1465579">
                <a:moveTo>
                  <a:pt x="3292094" y="0"/>
                </a:moveTo>
                <a:lnTo>
                  <a:pt x="1642491" y="0"/>
                </a:lnTo>
                <a:lnTo>
                  <a:pt x="1639697" y="2793"/>
                </a:lnTo>
                <a:lnTo>
                  <a:pt x="1639697" y="1427403"/>
                </a:lnTo>
                <a:lnTo>
                  <a:pt x="1646047" y="1421053"/>
                </a:lnTo>
                <a:lnTo>
                  <a:pt x="1652397" y="1421053"/>
                </a:lnTo>
                <a:lnTo>
                  <a:pt x="1652397" y="12700"/>
                </a:lnTo>
                <a:lnTo>
                  <a:pt x="1646047" y="12700"/>
                </a:lnTo>
                <a:lnTo>
                  <a:pt x="1652397" y="6350"/>
                </a:lnTo>
                <a:lnTo>
                  <a:pt x="3292094" y="6350"/>
                </a:lnTo>
                <a:lnTo>
                  <a:pt x="3292094" y="0"/>
                </a:lnTo>
                <a:close/>
              </a:path>
              <a:path w="3292475" h="1465579">
                <a:moveTo>
                  <a:pt x="1652397" y="1421053"/>
                </a:moveTo>
                <a:lnTo>
                  <a:pt x="1646047" y="1421053"/>
                </a:lnTo>
                <a:lnTo>
                  <a:pt x="1639697" y="1427403"/>
                </a:lnTo>
                <a:lnTo>
                  <a:pt x="1652397" y="1427403"/>
                </a:lnTo>
                <a:lnTo>
                  <a:pt x="1652397" y="1421053"/>
                </a:lnTo>
                <a:close/>
              </a:path>
              <a:path w="3292475" h="1465579">
                <a:moveTo>
                  <a:pt x="1652397" y="6350"/>
                </a:moveTo>
                <a:lnTo>
                  <a:pt x="1646047" y="12700"/>
                </a:lnTo>
                <a:lnTo>
                  <a:pt x="1652397" y="12700"/>
                </a:lnTo>
                <a:lnTo>
                  <a:pt x="1652397" y="6350"/>
                </a:lnTo>
                <a:close/>
              </a:path>
              <a:path w="3292475" h="1465579">
                <a:moveTo>
                  <a:pt x="3292094" y="6350"/>
                </a:moveTo>
                <a:lnTo>
                  <a:pt x="1652397" y="6350"/>
                </a:lnTo>
                <a:lnTo>
                  <a:pt x="1652397" y="12700"/>
                </a:lnTo>
                <a:lnTo>
                  <a:pt x="3292094" y="12700"/>
                </a:lnTo>
                <a:lnTo>
                  <a:pt x="3292094" y="63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507223" y="4638802"/>
            <a:ext cx="1457960" cy="616585"/>
          </a:xfrm>
          <a:custGeom>
            <a:avLst/>
            <a:gdLst/>
            <a:ahLst/>
            <a:cxnLst/>
            <a:rect l="l" t="t" r="r" b="b"/>
            <a:pathLst>
              <a:path w="1457959" h="616585">
                <a:moveTo>
                  <a:pt x="1381632" y="540131"/>
                </a:moveTo>
                <a:lnTo>
                  <a:pt x="1381632" y="616331"/>
                </a:lnTo>
                <a:lnTo>
                  <a:pt x="1445132" y="584581"/>
                </a:lnTo>
                <a:lnTo>
                  <a:pt x="1394332" y="584581"/>
                </a:lnTo>
                <a:lnTo>
                  <a:pt x="1394332" y="571881"/>
                </a:lnTo>
                <a:lnTo>
                  <a:pt x="1445132" y="571881"/>
                </a:lnTo>
                <a:lnTo>
                  <a:pt x="1381632" y="540131"/>
                </a:lnTo>
                <a:close/>
              </a:path>
              <a:path w="1457959" h="616585">
                <a:moveTo>
                  <a:pt x="722502" y="6350"/>
                </a:moveTo>
                <a:lnTo>
                  <a:pt x="722502" y="581660"/>
                </a:lnTo>
                <a:lnTo>
                  <a:pt x="725424" y="584581"/>
                </a:lnTo>
                <a:lnTo>
                  <a:pt x="1381632" y="584581"/>
                </a:lnTo>
                <a:lnTo>
                  <a:pt x="1381632" y="578231"/>
                </a:lnTo>
                <a:lnTo>
                  <a:pt x="735202" y="578231"/>
                </a:lnTo>
                <a:lnTo>
                  <a:pt x="728852" y="571881"/>
                </a:lnTo>
                <a:lnTo>
                  <a:pt x="735202" y="571881"/>
                </a:lnTo>
                <a:lnTo>
                  <a:pt x="735202" y="12700"/>
                </a:lnTo>
                <a:lnTo>
                  <a:pt x="728852" y="12700"/>
                </a:lnTo>
                <a:lnTo>
                  <a:pt x="722502" y="6350"/>
                </a:lnTo>
                <a:close/>
              </a:path>
              <a:path w="1457959" h="616585">
                <a:moveTo>
                  <a:pt x="1445132" y="571881"/>
                </a:moveTo>
                <a:lnTo>
                  <a:pt x="1394332" y="571881"/>
                </a:lnTo>
                <a:lnTo>
                  <a:pt x="1394332" y="584581"/>
                </a:lnTo>
                <a:lnTo>
                  <a:pt x="1445132" y="584581"/>
                </a:lnTo>
                <a:lnTo>
                  <a:pt x="1457832" y="578231"/>
                </a:lnTo>
                <a:lnTo>
                  <a:pt x="1445132" y="571881"/>
                </a:lnTo>
                <a:close/>
              </a:path>
              <a:path w="1457959" h="616585">
                <a:moveTo>
                  <a:pt x="735202" y="571881"/>
                </a:moveTo>
                <a:lnTo>
                  <a:pt x="728852" y="571881"/>
                </a:lnTo>
                <a:lnTo>
                  <a:pt x="735202" y="578231"/>
                </a:lnTo>
                <a:lnTo>
                  <a:pt x="735202" y="571881"/>
                </a:lnTo>
                <a:close/>
              </a:path>
              <a:path w="1457959" h="616585">
                <a:moveTo>
                  <a:pt x="1381632" y="571881"/>
                </a:moveTo>
                <a:lnTo>
                  <a:pt x="735202" y="571881"/>
                </a:lnTo>
                <a:lnTo>
                  <a:pt x="735202" y="578231"/>
                </a:lnTo>
                <a:lnTo>
                  <a:pt x="1381632" y="578231"/>
                </a:lnTo>
                <a:lnTo>
                  <a:pt x="1381632" y="571881"/>
                </a:lnTo>
                <a:close/>
              </a:path>
              <a:path w="1457959" h="616585">
                <a:moveTo>
                  <a:pt x="732408" y="0"/>
                </a:moveTo>
                <a:lnTo>
                  <a:pt x="0" y="0"/>
                </a:lnTo>
                <a:lnTo>
                  <a:pt x="0" y="12700"/>
                </a:lnTo>
                <a:lnTo>
                  <a:pt x="722502" y="12700"/>
                </a:lnTo>
                <a:lnTo>
                  <a:pt x="722502" y="6350"/>
                </a:lnTo>
                <a:lnTo>
                  <a:pt x="735202" y="6350"/>
                </a:lnTo>
                <a:lnTo>
                  <a:pt x="735202" y="2793"/>
                </a:lnTo>
                <a:lnTo>
                  <a:pt x="732408" y="0"/>
                </a:lnTo>
                <a:close/>
              </a:path>
              <a:path w="1457959" h="616585">
                <a:moveTo>
                  <a:pt x="735202" y="6350"/>
                </a:moveTo>
                <a:lnTo>
                  <a:pt x="722502" y="6350"/>
                </a:lnTo>
                <a:lnTo>
                  <a:pt x="728852" y="12700"/>
                </a:lnTo>
                <a:lnTo>
                  <a:pt x="735202" y="12700"/>
                </a:lnTo>
                <a:lnTo>
                  <a:pt x="735202" y="635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211124" y="6371183"/>
            <a:ext cx="44513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4826000" y="6524193"/>
            <a:ext cx="183515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70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9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7723" y="232359"/>
            <a:ext cx="1969135" cy="370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98830" algn="l"/>
              </a:tabLst>
            </a:pPr>
            <a:r>
              <a:rPr sz="2250" spc="95" dirty="0">
                <a:solidFill>
                  <a:srgbClr val="7DCCE6"/>
                </a:solidFill>
              </a:rPr>
              <a:t>OUR	</a:t>
            </a:r>
            <a:r>
              <a:rPr sz="2250" spc="160" dirty="0">
                <a:solidFill>
                  <a:srgbClr val="7DCCE6"/>
                </a:solidFill>
              </a:rPr>
              <a:t>CLIENTS</a:t>
            </a:r>
            <a:endParaRPr sz="2250"/>
          </a:p>
        </p:txBody>
      </p:sp>
      <p:sp>
        <p:nvSpPr>
          <p:cNvPr id="3" name="object 3"/>
          <p:cNvSpPr txBox="1"/>
          <p:nvPr/>
        </p:nvSpPr>
        <p:spPr>
          <a:xfrm>
            <a:off x="524357" y="756666"/>
            <a:ext cx="50393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35" dirty="0">
                <a:solidFill>
                  <a:srgbClr val="1F487C"/>
                </a:solidFill>
                <a:latin typeface="Candara"/>
                <a:cs typeface="Candara"/>
              </a:rPr>
              <a:t>WE </a:t>
            </a:r>
            <a:r>
              <a:rPr sz="1050" spc="50" dirty="0">
                <a:solidFill>
                  <a:srgbClr val="1F487C"/>
                </a:solidFill>
                <a:latin typeface="Candara"/>
                <a:cs typeface="Candara"/>
              </a:rPr>
              <a:t>HAVE </a:t>
            </a:r>
            <a:r>
              <a:rPr sz="1050" spc="55" dirty="0">
                <a:solidFill>
                  <a:srgbClr val="1F487C"/>
                </a:solidFill>
                <a:latin typeface="Candara"/>
                <a:cs typeface="Candara"/>
              </a:rPr>
              <a:t>BEEN ABLE </a:t>
            </a:r>
            <a:r>
              <a:rPr sz="1050" spc="30" dirty="0">
                <a:solidFill>
                  <a:srgbClr val="1F487C"/>
                </a:solidFill>
                <a:latin typeface="Candara"/>
                <a:cs typeface="Candara"/>
              </a:rPr>
              <a:t>TO </a:t>
            </a:r>
            <a:r>
              <a:rPr sz="1050" spc="55" dirty="0">
                <a:solidFill>
                  <a:srgbClr val="1F487C"/>
                </a:solidFill>
                <a:latin typeface="Candara"/>
                <a:cs typeface="Candara"/>
              </a:rPr>
              <a:t>ATTRACT BOTH </a:t>
            </a:r>
            <a:r>
              <a:rPr sz="1050" spc="60" dirty="0">
                <a:solidFill>
                  <a:srgbClr val="1F487C"/>
                </a:solidFill>
                <a:latin typeface="Candara"/>
                <a:cs typeface="Candara"/>
              </a:rPr>
              <a:t>LOCAL </a:t>
            </a:r>
            <a:r>
              <a:rPr sz="1050" spc="50" dirty="0">
                <a:solidFill>
                  <a:srgbClr val="1F487C"/>
                </a:solidFill>
                <a:latin typeface="Candara"/>
                <a:cs typeface="Candara"/>
              </a:rPr>
              <a:t>AND </a:t>
            </a:r>
            <a:r>
              <a:rPr sz="1050" spc="65" dirty="0">
                <a:solidFill>
                  <a:srgbClr val="1F487C"/>
                </a:solidFill>
                <a:latin typeface="Candara"/>
                <a:cs typeface="Candara"/>
              </a:rPr>
              <a:t>INTERNATIONAL</a:t>
            </a:r>
            <a:r>
              <a:rPr sz="1050" spc="75" dirty="0">
                <a:solidFill>
                  <a:srgbClr val="1F487C"/>
                </a:solidFill>
                <a:latin typeface="Candara"/>
                <a:cs typeface="Candara"/>
              </a:rPr>
              <a:t> </a:t>
            </a:r>
            <a:r>
              <a:rPr sz="1050" spc="60" dirty="0">
                <a:solidFill>
                  <a:srgbClr val="1F487C"/>
                </a:solidFill>
                <a:latin typeface="Candara"/>
                <a:cs typeface="Candara"/>
              </a:rPr>
              <a:t>CLIENTS</a:t>
            </a:r>
            <a:endParaRPr sz="105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883" y="1925573"/>
            <a:ext cx="2366010" cy="2503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0" spc="130" dirty="0">
                <a:solidFill>
                  <a:srgbClr val="7DCCE6"/>
                </a:solidFill>
                <a:latin typeface="Candara"/>
                <a:cs typeface="Candara"/>
              </a:rPr>
              <a:t>INSTITUTIONAL</a:t>
            </a:r>
            <a:r>
              <a:rPr sz="1500" spc="240" dirty="0">
                <a:solidFill>
                  <a:srgbClr val="7DCCE6"/>
                </a:solidFill>
                <a:latin typeface="Candara"/>
                <a:cs typeface="Candara"/>
              </a:rPr>
              <a:t> </a:t>
            </a:r>
            <a:r>
              <a:rPr sz="1500" spc="100" dirty="0">
                <a:solidFill>
                  <a:srgbClr val="7DCCE6"/>
                </a:solidFill>
                <a:latin typeface="Candara"/>
                <a:cs typeface="Candara"/>
              </a:rPr>
              <a:t>CLIENTS</a:t>
            </a:r>
            <a:endParaRPr sz="1500">
              <a:latin typeface="Candara"/>
              <a:cs typeface="Candara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79375" marR="688975">
              <a:lnSpc>
                <a:spcPct val="131400"/>
              </a:lnSpc>
            </a:pPr>
            <a:r>
              <a:rPr sz="1050" spc="85" dirty="0">
                <a:solidFill>
                  <a:srgbClr val="5F5F5F"/>
                </a:solidFill>
                <a:latin typeface="Candara"/>
                <a:cs typeface="Candara"/>
              </a:rPr>
              <a:t>Sovereign </a:t>
            </a:r>
            <a:r>
              <a:rPr sz="1050" spc="75" dirty="0">
                <a:solidFill>
                  <a:srgbClr val="5F5F5F"/>
                </a:solidFill>
                <a:latin typeface="Candara"/>
                <a:cs typeface="Candara"/>
              </a:rPr>
              <a:t>Wealth </a:t>
            </a:r>
            <a:r>
              <a:rPr sz="1050" spc="60" dirty="0">
                <a:solidFill>
                  <a:srgbClr val="5F5F5F"/>
                </a:solidFill>
                <a:latin typeface="Candara"/>
                <a:cs typeface="Candara"/>
              </a:rPr>
              <a:t>Funds  </a:t>
            </a: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Endowments</a:t>
            </a:r>
            <a:endParaRPr sz="1050">
              <a:latin typeface="Candara"/>
              <a:cs typeface="Candara"/>
            </a:endParaRPr>
          </a:p>
          <a:p>
            <a:pPr marL="79375">
              <a:lnSpc>
                <a:spcPct val="100000"/>
              </a:lnSpc>
              <a:spcBef>
                <a:spcPts val="540"/>
              </a:spcBef>
            </a:pPr>
            <a:r>
              <a:rPr sz="1050" spc="85" dirty="0">
                <a:solidFill>
                  <a:srgbClr val="5F5F5F"/>
                </a:solidFill>
                <a:latin typeface="Candara"/>
                <a:cs typeface="Candara"/>
              </a:rPr>
              <a:t>Foundations</a:t>
            </a:r>
            <a:endParaRPr sz="1050">
              <a:latin typeface="Candara"/>
              <a:cs typeface="Candara"/>
            </a:endParaRPr>
          </a:p>
          <a:p>
            <a:pPr marL="79375">
              <a:lnSpc>
                <a:spcPct val="100000"/>
              </a:lnSpc>
              <a:spcBef>
                <a:spcPts val="204"/>
              </a:spcBef>
            </a:pP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Insurance</a:t>
            </a:r>
            <a:r>
              <a:rPr sz="1050" spc="21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050" spc="85" dirty="0">
                <a:solidFill>
                  <a:srgbClr val="5F5F5F"/>
                </a:solidFill>
                <a:latin typeface="Candara"/>
                <a:cs typeface="Candara"/>
              </a:rPr>
              <a:t>Companies</a:t>
            </a:r>
            <a:endParaRPr sz="1050">
              <a:latin typeface="Candara"/>
              <a:cs typeface="Candara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0" spc="100" dirty="0">
                <a:solidFill>
                  <a:srgbClr val="7DCCE6"/>
                </a:solidFill>
                <a:latin typeface="Candara"/>
                <a:cs typeface="Candara"/>
              </a:rPr>
              <a:t>INDIVIDUAL</a:t>
            </a:r>
            <a:r>
              <a:rPr sz="1500" spc="300" dirty="0">
                <a:solidFill>
                  <a:srgbClr val="7DCCE6"/>
                </a:solidFill>
                <a:latin typeface="Candara"/>
                <a:cs typeface="Candara"/>
              </a:rPr>
              <a:t> </a:t>
            </a:r>
            <a:r>
              <a:rPr sz="1500" spc="105" dirty="0">
                <a:solidFill>
                  <a:srgbClr val="7DCCE6"/>
                </a:solidFill>
                <a:latin typeface="Candara"/>
                <a:cs typeface="Candara"/>
              </a:rPr>
              <a:t>CLIENTS</a:t>
            </a:r>
            <a:endParaRPr sz="1500">
              <a:latin typeface="Candara"/>
              <a:cs typeface="Candar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marL="79375">
              <a:lnSpc>
                <a:spcPct val="100000"/>
              </a:lnSpc>
              <a:spcBef>
                <a:spcPts val="5"/>
              </a:spcBef>
            </a:pP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Family</a:t>
            </a:r>
            <a:r>
              <a:rPr sz="1050" spc="215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Offices</a:t>
            </a:r>
            <a:endParaRPr sz="1050">
              <a:latin typeface="Candara"/>
              <a:cs typeface="Candara"/>
            </a:endParaRPr>
          </a:p>
          <a:p>
            <a:pPr marL="79375">
              <a:lnSpc>
                <a:spcPct val="100000"/>
              </a:lnSpc>
              <a:spcBef>
                <a:spcPts val="490"/>
              </a:spcBef>
            </a:pPr>
            <a:r>
              <a:rPr sz="1050" spc="60" dirty="0">
                <a:solidFill>
                  <a:srgbClr val="5F5F5F"/>
                </a:solidFill>
                <a:latin typeface="Candara"/>
                <a:cs typeface="Candara"/>
              </a:rPr>
              <a:t>High </a:t>
            </a: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Networth</a:t>
            </a:r>
            <a:r>
              <a:rPr sz="1050" spc="140" dirty="0">
                <a:solidFill>
                  <a:srgbClr val="5F5F5F"/>
                </a:solidFill>
                <a:latin typeface="Candara"/>
                <a:cs typeface="Candara"/>
              </a:rPr>
              <a:t> </a:t>
            </a:r>
            <a:r>
              <a:rPr sz="1050" spc="80" dirty="0">
                <a:solidFill>
                  <a:srgbClr val="5F5F5F"/>
                </a:solidFill>
                <a:latin typeface="Candara"/>
                <a:cs typeface="Candara"/>
              </a:rPr>
              <a:t>Individuals</a:t>
            </a:r>
            <a:endParaRPr sz="1050">
              <a:latin typeface="Candara"/>
              <a:cs typeface="Candar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540235" y="6079959"/>
            <a:ext cx="276860" cy="363220"/>
          </a:xfrm>
          <a:custGeom>
            <a:avLst/>
            <a:gdLst/>
            <a:ahLst/>
            <a:cxnLst/>
            <a:rect l="l" t="t" r="r" b="b"/>
            <a:pathLst>
              <a:path w="276859" h="363220">
                <a:moveTo>
                  <a:pt x="91821" y="0"/>
                </a:moveTo>
                <a:lnTo>
                  <a:pt x="0" y="0"/>
                </a:lnTo>
                <a:lnTo>
                  <a:pt x="276733" y="363118"/>
                </a:lnTo>
                <a:lnTo>
                  <a:pt x="276733" y="247129"/>
                </a:lnTo>
                <a:lnTo>
                  <a:pt x="91821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78768" y="643538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786" y="0"/>
                </a:lnTo>
              </a:path>
            </a:pathLst>
          </a:custGeom>
          <a:ln w="6274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478768" y="6031991"/>
            <a:ext cx="153670" cy="400685"/>
          </a:xfrm>
          <a:custGeom>
            <a:avLst/>
            <a:gdLst/>
            <a:ahLst/>
            <a:cxnLst/>
            <a:rect l="l" t="t" r="r" b="b"/>
            <a:pathLst>
              <a:path w="153670" h="400685">
                <a:moveTo>
                  <a:pt x="117348" y="0"/>
                </a:moveTo>
                <a:lnTo>
                  <a:pt x="0" y="0"/>
                </a:lnTo>
                <a:lnTo>
                  <a:pt x="0" y="6286"/>
                </a:lnTo>
                <a:lnTo>
                  <a:pt x="54736" y="6286"/>
                </a:lnTo>
                <a:lnTo>
                  <a:pt x="54736" y="400253"/>
                </a:lnTo>
                <a:lnTo>
                  <a:pt x="61467" y="400253"/>
                </a:lnTo>
                <a:lnTo>
                  <a:pt x="61467" y="47967"/>
                </a:lnTo>
                <a:lnTo>
                  <a:pt x="153288" y="47967"/>
                </a:lnTo>
                <a:lnTo>
                  <a:pt x="11734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807952" y="6038088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0"/>
                </a:moveTo>
                <a:lnTo>
                  <a:pt x="0" y="164592"/>
                </a:lnTo>
              </a:path>
            </a:pathLst>
          </a:custGeom>
          <a:ln w="18288">
            <a:solidFill>
              <a:srgbClr val="7CCCE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756135" y="6031992"/>
            <a:ext cx="60960" cy="6350"/>
          </a:xfrm>
          <a:custGeom>
            <a:avLst/>
            <a:gdLst/>
            <a:ahLst/>
            <a:cxnLst/>
            <a:rect l="l" t="t" r="r" b="b"/>
            <a:pathLst>
              <a:path w="60959" h="6350">
                <a:moveTo>
                  <a:pt x="0" y="6095"/>
                </a:moveTo>
                <a:lnTo>
                  <a:pt x="60615" y="6095"/>
                </a:lnTo>
                <a:lnTo>
                  <a:pt x="60615" y="0"/>
                </a:lnTo>
                <a:lnTo>
                  <a:pt x="0" y="0"/>
                </a:lnTo>
                <a:lnTo>
                  <a:pt x="0" y="6095"/>
                </a:lnTo>
                <a:close/>
              </a:path>
            </a:pathLst>
          </a:custGeom>
          <a:solidFill>
            <a:srgbClr val="7CCC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487911" y="6504433"/>
            <a:ext cx="76198" cy="944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603735" y="6501384"/>
            <a:ext cx="79248" cy="97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722607" y="6504433"/>
            <a:ext cx="60959" cy="94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826240" y="6501384"/>
            <a:ext cx="97535" cy="97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484864" y="6629400"/>
            <a:ext cx="22225" cy="27305"/>
          </a:xfrm>
          <a:custGeom>
            <a:avLst/>
            <a:gdLst/>
            <a:ahLst/>
            <a:cxnLst/>
            <a:rect l="l" t="t" r="r" b="b"/>
            <a:pathLst>
              <a:path w="22225" h="27304">
                <a:moveTo>
                  <a:pt x="17399" y="0"/>
                </a:moveTo>
                <a:lnTo>
                  <a:pt x="12572" y="0"/>
                </a:lnTo>
                <a:lnTo>
                  <a:pt x="10667" y="355"/>
                </a:lnTo>
                <a:lnTo>
                  <a:pt x="7111" y="1739"/>
                </a:lnTo>
                <a:lnTo>
                  <a:pt x="5587" y="2717"/>
                </a:lnTo>
                <a:lnTo>
                  <a:pt x="4317" y="3975"/>
                </a:lnTo>
                <a:lnTo>
                  <a:pt x="2920" y="5219"/>
                </a:lnTo>
                <a:lnTo>
                  <a:pt x="1904" y="6667"/>
                </a:lnTo>
                <a:lnTo>
                  <a:pt x="380" y="9969"/>
                </a:lnTo>
                <a:lnTo>
                  <a:pt x="0" y="11734"/>
                </a:lnTo>
                <a:lnTo>
                  <a:pt x="0" y="15392"/>
                </a:lnTo>
                <a:lnTo>
                  <a:pt x="380" y="17170"/>
                </a:lnTo>
                <a:lnTo>
                  <a:pt x="1904" y="20459"/>
                </a:lnTo>
                <a:lnTo>
                  <a:pt x="2920" y="21907"/>
                </a:lnTo>
                <a:lnTo>
                  <a:pt x="4317" y="23152"/>
                </a:lnTo>
                <a:lnTo>
                  <a:pt x="5587" y="24409"/>
                </a:lnTo>
                <a:lnTo>
                  <a:pt x="7111" y="25387"/>
                </a:lnTo>
                <a:lnTo>
                  <a:pt x="10667" y="26784"/>
                </a:lnTo>
                <a:lnTo>
                  <a:pt x="12572" y="27127"/>
                </a:lnTo>
                <a:lnTo>
                  <a:pt x="17399" y="27127"/>
                </a:lnTo>
                <a:lnTo>
                  <a:pt x="19938" y="26441"/>
                </a:lnTo>
                <a:lnTo>
                  <a:pt x="22225" y="25133"/>
                </a:lnTo>
                <a:lnTo>
                  <a:pt x="11175" y="25133"/>
                </a:lnTo>
                <a:lnTo>
                  <a:pt x="8254" y="24003"/>
                </a:lnTo>
                <a:lnTo>
                  <a:pt x="5714" y="21755"/>
                </a:lnTo>
                <a:lnTo>
                  <a:pt x="3301" y="19481"/>
                </a:lnTo>
                <a:lnTo>
                  <a:pt x="2158" y="16751"/>
                </a:lnTo>
                <a:lnTo>
                  <a:pt x="2158" y="10375"/>
                </a:lnTo>
                <a:lnTo>
                  <a:pt x="3301" y="7658"/>
                </a:lnTo>
                <a:lnTo>
                  <a:pt x="5714" y="5372"/>
                </a:lnTo>
                <a:lnTo>
                  <a:pt x="8254" y="3124"/>
                </a:lnTo>
                <a:lnTo>
                  <a:pt x="11175" y="1993"/>
                </a:lnTo>
                <a:lnTo>
                  <a:pt x="22225" y="1993"/>
                </a:lnTo>
                <a:lnTo>
                  <a:pt x="19938" y="685"/>
                </a:lnTo>
                <a:lnTo>
                  <a:pt x="1739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501755" y="6648678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8509" y="0"/>
                </a:moveTo>
                <a:lnTo>
                  <a:pt x="7620" y="1625"/>
                </a:lnTo>
                <a:lnTo>
                  <a:pt x="6096" y="2997"/>
                </a:lnTo>
                <a:lnTo>
                  <a:pt x="2159" y="5283"/>
                </a:lnTo>
                <a:lnTo>
                  <a:pt x="0" y="5854"/>
                </a:lnTo>
                <a:lnTo>
                  <a:pt x="5334" y="5854"/>
                </a:lnTo>
                <a:lnTo>
                  <a:pt x="7747" y="4444"/>
                </a:lnTo>
                <a:lnTo>
                  <a:pt x="9398" y="2781"/>
                </a:lnTo>
                <a:lnTo>
                  <a:pt x="10414" y="800"/>
                </a:lnTo>
                <a:lnTo>
                  <a:pt x="850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1501755" y="6631393"/>
            <a:ext cx="10795" cy="6350"/>
          </a:xfrm>
          <a:custGeom>
            <a:avLst/>
            <a:gdLst/>
            <a:ahLst/>
            <a:cxnLst/>
            <a:rect l="l" t="t" r="r" b="b"/>
            <a:pathLst>
              <a:path w="10795" h="6350">
                <a:moveTo>
                  <a:pt x="5334" y="0"/>
                </a:moveTo>
                <a:lnTo>
                  <a:pt x="0" y="0"/>
                </a:lnTo>
                <a:lnTo>
                  <a:pt x="2159" y="584"/>
                </a:lnTo>
                <a:lnTo>
                  <a:pt x="6096" y="2844"/>
                </a:lnTo>
                <a:lnTo>
                  <a:pt x="7620" y="4229"/>
                </a:lnTo>
                <a:lnTo>
                  <a:pt x="8509" y="5867"/>
                </a:lnTo>
                <a:lnTo>
                  <a:pt x="10414" y="5067"/>
                </a:lnTo>
                <a:lnTo>
                  <a:pt x="9398" y="3086"/>
                </a:lnTo>
                <a:lnTo>
                  <a:pt x="7747" y="1422"/>
                </a:lnTo>
                <a:lnTo>
                  <a:pt x="533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561064" y="6629400"/>
            <a:ext cx="19050" cy="27305"/>
          </a:xfrm>
          <a:custGeom>
            <a:avLst/>
            <a:gdLst/>
            <a:ahLst/>
            <a:cxnLst/>
            <a:rect l="l" t="t" r="r" b="b"/>
            <a:pathLst>
              <a:path w="19050" h="27304">
                <a:moveTo>
                  <a:pt x="10540" y="0"/>
                </a:moveTo>
                <a:lnTo>
                  <a:pt x="0" y="27076"/>
                </a:lnTo>
                <a:lnTo>
                  <a:pt x="2158" y="27076"/>
                </a:lnTo>
                <a:lnTo>
                  <a:pt x="4571" y="20688"/>
                </a:lnTo>
                <a:lnTo>
                  <a:pt x="18541" y="20688"/>
                </a:lnTo>
                <a:lnTo>
                  <a:pt x="17779" y="18630"/>
                </a:lnTo>
                <a:lnTo>
                  <a:pt x="5460" y="18630"/>
                </a:lnTo>
                <a:lnTo>
                  <a:pt x="10540" y="5499"/>
                </a:lnTo>
                <a:lnTo>
                  <a:pt x="12700" y="5499"/>
                </a:lnTo>
                <a:lnTo>
                  <a:pt x="10540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577446" y="6650088"/>
            <a:ext cx="5080" cy="6985"/>
          </a:xfrm>
          <a:custGeom>
            <a:avLst/>
            <a:gdLst/>
            <a:ahLst/>
            <a:cxnLst/>
            <a:rect l="l" t="t" r="r" b="b"/>
            <a:pathLst>
              <a:path w="5079" h="6984">
                <a:moveTo>
                  <a:pt x="2158" y="0"/>
                </a:moveTo>
                <a:lnTo>
                  <a:pt x="0" y="0"/>
                </a:lnTo>
                <a:lnTo>
                  <a:pt x="2539" y="6388"/>
                </a:lnTo>
                <a:lnTo>
                  <a:pt x="4699" y="6388"/>
                </a:lnTo>
                <a:lnTo>
                  <a:pt x="2158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71605" y="6634898"/>
            <a:ext cx="7620" cy="13335"/>
          </a:xfrm>
          <a:custGeom>
            <a:avLst/>
            <a:gdLst/>
            <a:ahLst/>
            <a:cxnLst/>
            <a:rect l="l" t="t" r="r" b="b"/>
            <a:pathLst>
              <a:path w="7620" h="13334">
                <a:moveTo>
                  <a:pt x="2159" y="0"/>
                </a:moveTo>
                <a:lnTo>
                  <a:pt x="0" y="0"/>
                </a:lnTo>
                <a:lnTo>
                  <a:pt x="5079" y="13131"/>
                </a:lnTo>
                <a:lnTo>
                  <a:pt x="7239" y="13131"/>
                </a:lnTo>
                <a:lnTo>
                  <a:pt x="2159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634216" y="6629400"/>
            <a:ext cx="15240" cy="27305"/>
          </a:xfrm>
          <a:custGeom>
            <a:avLst/>
            <a:gdLst/>
            <a:ahLst/>
            <a:cxnLst/>
            <a:rect l="l" t="t" r="r" b="b"/>
            <a:pathLst>
              <a:path w="15240" h="27304">
                <a:moveTo>
                  <a:pt x="11683" y="0"/>
                </a:moveTo>
                <a:lnTo>
                  <a:pt x="0" y="0"/>
                </a:lnTo>
                <a:lnTo>
                  <a:pt x="0" y="27038"/>
                </a:lnTo>
                <a:lnTo>
                  <a:pt x="2031" y="27038"/>
                </a:lnTo>
                <a:lnTo>
                  <a:pt x="2031" y="18707"/>
                </a:lnTo>
                <a:lnTo>
                  <a:pt x="11683" y="18707"/>
                </a:lnTo>
                <a:lnTo>
                  <a:pt x="13842" y="17792"/>
                </a:lnTo>
                <a:lnTo>
                  <a:pt x="14985" y="16611"/>
                </a:lnTo>
                <a:lnTo>
                  <a:pt x="2031" y="16611"/>
                </a:lnTo>
                <a:lnTo>
                  <a:pt x="2031" y="2108"/>
                </a:lnTo>
                <a:lnTo>
                  <a:pt x="14985" y="2108"/>
                </a:lnTo>
                <a:lnTo>
                  <a:pt x="13842" y="914"/>
                </a:lnTo>
                <a:lnTo>
                  <a:pt x="1168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45265" y="6631508"/>
            <a:ext cx="7620" cy="14604"/>
          </a:xfrm>
          <a:custGeom>
            <a:avLst/>
            <a:gdLst/>
            <a:ahLst/>
            <a:cxnLst/>
            <a:rect l="l" t="t" r="r" b="b"/>
            <a:pathLst>
              <a:path w="7620" h="14604">
                <a:moveTo>
                  <a:pt x="3936" y="0"/>
                </a:moveTo>
                <a:lnTo>
                  <a:pt x="0" y="0"/>
                </a:lnTo>
                <a:lnTo>
                  <a:pt x="1650" y="698"/>
                </a:lnTo>
                <a:lnTo>
                  <a:pt x="4444" y="3543"/>
                </a:lnTo>
                <a:lnTo>
                  <a:pt x="5206" y="5257"/>
                </a:lnTo>
                <a:lnTo>
                  <a:pt x="5206" y="9232"/>
                </a:lnTo>
                <a:lnTo>
                  <a:pt x="4444" y="10947"/>
                </a:lnTo>
                <a:lnTo>
                  <a:pt x="3048" y="12382"/>
                </a:lnTo>
                <a:lnTo>
                  <a:pt x="1650" y="13779"/>
                </a:lnTo>
                <a:lnTo>
                  <a:pt x="0" y="14503"/>
                </a:lnTo>
                <a:lnTo>
                  <a:pt x="3936" y="14503"/>
                </a:lnTo>
                <a:lnTo>
                  <a:pt x="6350" y="12026"/>
                </a:lnTo>
                <a:lnTo>
                  <a:pt x="7238" y="9829"/>
                </a:lnTo>
                <a:lnTo>
                  <a:pt x="7238" y="4660"/>
                </a:lnTo>
                <a:lnTo>
                  <a:pt x="6350" y="2451"/>
                </a:lnTo>
                <a:lnTo>
                  <a:pt x="3936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04319" y="6629401"/>
            <a:ext cx="3175" cy="27305"/>
          </a:xfrm>
          <a:custGeom>
            <a:avLst/>
            <a:gdLst/>
            <a:ahLst/>
            <a:cxnLst/>
            <a:rect l="l" t="t" r="r" b="b"/>
            <a:pathLst>
              <a:path w="3175" h="27304">
                <a:moveTo>
                  <a:pt x="0" y="27037"/>
                </a:moveTo>
                <a:lnTo>
                  <a:pt x="2681" y="27037"/>
                </a:lnTo>
                <a:lnTo>
                  <a:pt x="2681" y="0"/>
                </a:lnTo>
                <a:lnTo>
                  <a:pt x="0" y="0"/>
                </a:lnTo>
                <a:lnTo>
                  <a:pt x="0" y="2703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768835" y="6631508"/>
            <a:ext cx="2540" cy="25400"/>
          </a:xfrm>
          <a:custGeom>
            <a:avLst/>
            <a:gdLst/>
            <a:ahLst/>
            <a:cxnLst/>
            <a:rect l="l" t="t" r="r" b="b"/>
            <a:pathLst>
              <a:path w="2540" h="25400">
                <a:moveTo>
                  <a:pt x="0" y="24930"/>
                </a:moveTo>
                <a:lnTo>
                  <a:pt x="2031" y="24930"/>
                </a:lnTo>
                <a:lnTo>
                  <a:pt x="2031" y="0"/>
                </a:lnTo>
                <a:lnTo>
                  <a:pt x="0" y="0"/>
                </a:lnTo>
                <a:lnTo>
                  <a:pt x="0" y="2493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59183" y="6629400"/>
            <a:ext cx="21590" cy="2540"/>
          </a:xfrm>
          <a:custGeom>
            <a:avLst/>
            <a:gdLst/>
            <a:ahLst/>
            <a:cxnLst/>
            <a:rect l="l" t="t" r="r" b="b"/>
            <a:pathLst>
              <a:path w="21590" h="2540">
                <a:moveTo>
                  <a:pt x="0" y="2107"/>
                </a:moveTo>
                <a:lnTo>
                  <a:pt x="21271" y="2107"/>
                </a:lnTo>
                <a:lnTo>
                  <a:pt x="21271" y="0"/>
                </a:lnTo>
                <a:lnTo>
                  <a:pt x="0" y="0"/>
                </a:lnTo>
                <a:lnTo>
                  <a:pt x="0" y="2107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823192" y="6629400"/>
            <a:ext cx="21590" cy="27305"/>
          </a:xfrm>
          <a:custGeom>
            <a:avLst/>
            <a:gdLst/>
            <a:ahLst/>
            <a:cxnLst/>
            <a:rect l="l" t="t" r="r" b="b"/>
            <a:pathLst>
              <a:path w="21590" h="27304">
                <a:moveTo>
                  <a:pt x="12064" y="0"/>
                </a:moveTo>
                <a:lnTo>
                  <a:pt x="0" y="27076"/>
                </a:lnTo>
                <a:lnTo>
                  <a:pt x="2412" y="27076"/>
                </a:lnTo>
                <a:lnTo>
                  <a:pt x="5333" y="20688"/>
                </a:lnTo>
                <a:lnTo>
                  <a:pt x="21208" y="20688"/>
                </a:lnTo>
                <a:lnTo>
                  <a:pt x="20319" y="18630"/>
                </a:lnTo>
                <a:lnTo>
                  <a:pt x="6223" y="18630"/>
                </a:lnTo>
                <a:lnTo>
                  <a:pt x="12064" y="5499"/>
                </a:lnTo>
                <a:lnTo>
                  <a:pt x="14477" y="5499"/>
                </a:lnTo>
                <a:lnTo>
                  <a:pt x="12064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841988" y="6650088"/>
            <a:ext cx="5715" cy="6985"/>
          </a:xfrm>
          <a:custGeom>
            <a:avLst/>
            <a:gdLst/>
            <a:ahLst/>
            <a:cxnLst/>
            <a:rect l="l" t="t" r="r" b="b"/>
            <a:pathLst>
              <a:path w="5715" h="6984">
                <a:moveTo>
                  <a:pt x="2412" y="0"/>
                </a:moveTo>
                <a:lnTo>
                  <a:pt x="0" y="0"/>
                </a:lnTo>
                <a:lnTo>
                  <a:pt x="2793" y="6388"/>
                </a:lnTo>
                <a:lnTo>
                  <a:pt x="5206" y="6388"/>
                </a:lnTo>
                <a:lnTo>
                  <a:pt x="2412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835256" y="6634898"/>
            <a:ext cx="8255" cy="13335"/>
          </a:xfrm>
          <a:custGeom>
            <a:avLst/>
            <a:gdLst/>
            <a:ahLst/>
            <a:cxnLst/>
            <a:rect l="l" t="t" r="r" b="b"/>
            <a:pathLst>
              <a:path w="8254" h="13334">
                <a:moveTo>
                  <a:pt x="2413" y="0"/>
                </a:moveTo>
                <a:lnTo>
                  <a:pt x="0" y="0"/>
                </a:lnTo>
                <a:lnTo>
                  <a:pt x="5715" y="13131"/>
                </a:lnTo>
                <a:lnTo>
                  <a:pt x="8254" y="13131"/>
                </a:lnTo>
                <a:lnTo>
                  <a:pt x="2413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896343" y="6629400"/>
            <a:ext cx="18415" cy="27305"/>
          </a:xfrm>
          <a:custGeom>
            <a:avLst/>
            <a:gdLst/>
            <a:ahLst/>
            <a:cxnLst/>
            <a:rect l="l" t="t" r="r" b="b"/>
            <a:pathLst>
              <a:path w="18415" h="27304">
                <a:moveTo>
                  <a:pt x="2285" y="0"/>
                </a:moveTo>
                <a:lnTo>
                  <a:pt x="0" y="0"/>
                </a:lnTo>
                <a:lnTo>
                  <a:pt x="0" y="27038"/>
                </a:lnTo>
                <a:lnTo>
                  <a:pt x="17906" y="27038"/>
                </a:lnTo>
                <a:lnTo>
                  <a:pt x="17906" y="24930"/>
                </a:lnTo>
                <a:lnTo>
                  <a:pt x="2285" y="24930"/>
                </a:lnTo>
                <a:lnTo>
                  <a:pt x="2285" y="0"/>
                </a:lnTo>
                <a:close/>
              </a:path>
            </a:pathLst>
          </a:custGeom>
          <a:solidFill>
            <a:srgbClr val="1D1D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343400" y="2551176"/>
            <a:ext cx="1411605" cy="1222375"/>
          </a:xfrm>
          <a:custGeom>
            <a:avLst/>
            <a:gdLst/>
            <a:ahLst/>
            <a:cxnLst/>
            <a:rect l="l" t="t" r="r" b="b"/>
            <a:pathLst>
              <a:path w="1411604" h="1222375">
                <a:moveTo>
                  <a:pt x="1058417" y="0"/>
                </a:moveTo>
                <a:lnTo>
                  <a:pt x="352805" y="0"/>
                </a:lnTo>
                <a:lnTo>
                  <a:pt x="0" y="610997"/>
                </a:lnTo>
                <a:lnTo>
                  <a:pt x="352805" y="1221867"/>
                </a:lnTo>
                <a:lnTo>
                  <a:pt x="1058417" y="1221867"/>
                </a:lnTo>
                <a:lnTo>
                  <a:pt x="1411224" y="610997"/>
                </a:lnTo>
                <a:lnTo>
                  <a:pt x="1058417" y="0"/>
                </a:lnTo>
                <a:close/>
              </a:path>
            </a:pathLst>
          </a:custGeom>
          <a:solidFill>
            <a:srgbClr val="000E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99432" y="2773679"/>
            <a:ext cx="890015" cy="8900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462015" y="3233927"/>
            <a:ext cx="1407795" cy="1222375"/>
          </a:xfrm>
          <a:custGeom>
            <a:avLst/>
            <a:gdLst/>
            <a:ahLst/>
            <a:cxnLst/>
            <a:rect l="l" t="t" r="r" b="b"/>
            <a:pathLst>
              <a:path w="1407795" h="1222375">
                <a:moveTo>
                  <a:pt x="1055878" y="0"/>
                </a:moveTo>
                <a:lnTo>
                  <a:pt x="351917" y="0"/>
                </a:lnTo>
                <a:lnTo>
                  <a:pt x="0" y="610997"/>
                </a:lnTo>
                <a:lnTo>
                  <a:pt x="351917" y="1221994"/>
                </a:lnTo>
                <a:lnTo>
                  <a:pt x="1055878" y="1221994"/>
                </a:lnTo>
                <a:lnTo>
                  <a:pt x="1407794" y="610997"/>
                </a:lnTo>
                <a:lnTo>
                  <a:pt x="1055878" y="0"/>
                </a:lnTo>
                <a:close/>
              </a:path>
            </a:pathLst>
          </a:custGeom>
          <a:solidFill>
            <a:srgbClr val="D21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16879" y="3233927"/>
            <a:ext cx="1283207" cy="12222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580888" y="2075688"/>
            <a:ext cx="1234440" cy="1066800"/>
          </a:xfrm>
          <a:custGeom>
            <a:avLst/>
            <a:gdLst/>
            <a:ahLst/>
            <a:cxnLst/>
            <a:rect l="l" t="t" r="r" b="b"/>
            <a:pathLst>
              <a:path w="1234440" h="1066800">
                <a:moveTo>
                  <a:pt x="925703" y="0"/>
                </a:moveTo>
                <a:lnTo>
                  <a:pt x="308610" y="0"/>
                </a:lnTo>
                <a:lnTo>
                  <a:pt x="0" y="533400"/>
                </a:lnTo>
                <a:lnTo>
                  <a:pt x="308610" y="1066673"/>
                </a:lnTo>
                <a:lnTo>
                  <a:pt x="925703" y="1066673"/>
                </a:lnTo>
                <a:lnTo>
                  <a:pt x="1234186" y="533400"/>
                </a:lnTo>
                <a:lnTo>
                  <a:pt x="925703" y="0"/>
                </a:lnTo>
                <a:close/>
              </a:path>
            </a:pathLst>
          </a:custGeom>
          <a:solidFill>
            <a:srgbClr val="1A77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75376" y="2261616"/>
            <a:ext cx="1103376" cy="6461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620256" y="3880103"/>
            <a:ext cx="1298448" cy="1127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638543" y="2667000"/>
            <a:ext cx="1246505" cy="1078865"/>
          </a:xfrm>
          <a:custGeom>
            <a:avLst/>
            <a:gdLst/>
            <a:ahLst/>
            <a:cxnLst/>
            <a:rect l="l" t="t" r="r" b="b"/>
            <a:pathLst>
              <a:path w="1246504" h="1078864">
                <a:moveTo>
                  <a:pt x="934720" y="0"/>
                </a:moveTo>
                <a:lnTo>
                  <a:pt x="311530" y="0"/>
                </a:lnTo>
                <a:lnTo>
                  <a:pt x="0" y="539369"/>
                </a:lnTo>
                <a:lnTo>
                  <a:pt x="311530" y="1078738"/>
                </a:lnTo>
                <a:lnTo>
                  <a:pt x="934720" y="1078738"/>
                </a:lnTo>
                <a:lnTo>
                  <a:pt x="1246251" y="539369"/>
                </a:lnTo>
                <a:lnTo>
                  <a:pt x="9347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678168" y="2837688"/>
            <a:ext cx="1197864" cy="52425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640068" y="2668523"/>
            <a:ext cx="1246505" cy="1078865"/>
          </a:xfrm>
          <a:custGeom>
            <a:avLst/>
            <a:gdLst/>
            <a:ahLst/>
            <a:cxnLst/>
            <a:rect l="l" t="t" r="r" b="b"/>
            <a:pathLst>
              <a:path w="1246504" h="1078864">
                <a:moveTo>
                  <a:pt x="934720" y="0"/>
                </a:moveTo>
                <a:lnTo>
                  <a:pt x="311530" y="0"/>
                </a:lnTo>
                <a:lnTo>
                  <a:pt x="0" y="539368"/>
                </a:lnTo>
                <a:lnTo>
                  <a:pt x="311530" y="1078738"/>
                </a:lnTo>
                <a:lnTo>
                  <a:pt x="934720" y="1078738"/>
                </a:lnTo>
                <a:lnTo>
                  <a:pt x="1246251" y="539368"/>
                </a:lnTo>
                <a:lnTo>
                  <a:pt x="934720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708392" y="3276600"/>
            <a:ext cx="1252855" cy="1085215"/>
          </a:xfrm>
          <a:custGeom>
            <a:avLst/>
            <a:gdLst/>
            <a:ahLst/>
            <a:cxnLst/>
            <a:rect l="l" t="t" r="r" b="b"/>
            <a:pathLst>
              <a:path w="1252854" h="1085214">
                <a:moveTo>
                  <a:pt x="939418" y="0"/>
                </a:moveTo>
                <a:lnTo>
                  <a:pt x="313181" y="0"/>
                </a:lnTo>
                <a:lnTo>
                  <a:pt x="0" y="542544"/>
                </a:lnTo>
                <a:lnTo>
                  <a:pt x="313181" y="1085088"/>
                </a:lnTo>
                <a:lnTo>
                  <a:pt x="939418" y="1085088"/>
                </a:lnTo>
                <a:lnTo>
                  <a:pt x="1252474" y="542544"/>
                </a:lnTo>
                <a:lnTo>
                  <a:pt x="9394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778495" y="3276600"/>
            <a:ext cx="1133855" cy="108508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08392" y="3276600"/>
            <a:ext cx="1252855" cy="1085215"/>
          </a:xfrm>
          <a:custGeom>
            <a:avLst/>
            <a:gdLst/>
            <a:ahLst/>
            <a:cxnLst/>
            <a:rect l="l" t="t" r="r" b="b"/>
            <a:pathLst>
              <a:path w="1252854" h="1085214">
                <a:moveTo>
                  <a:pt x="939418" y="0"/>
                </a:moveTo>
                <a:lnTo>
                  <a:pt x="313181" y="0"/>
                </a:lnTo>
                <a:lnTo>
                  <a:pt x="0" y="542544"/>
                </a:lnTo>
                <a:lnTo>
                  <a:pt x="313181" y="1085088"/>
                </a:lnTo>
                <a:lnTo>
                  <a:pt x="939418" y="1085088"/>
                </a:lnTo>
                <a:lnTo>
                  <a:pt x="1252474" y="542544"/>
                </a:lnTo>
                <a:lnTo>
                  <a:pt x="939418" y="0"/>
                </a:lnTo>
                <a:close/>
              </a:path>
            </a:pathLst>
          </a:custGeom>
          <a:ln w="12192">
            <a:solidFill>
              <a:srgbClr val="1B126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729728" y="2154935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5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2C22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729728" y="2289048"/>
            <a:ext cx="1182624" cy="8260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747759" y="3928871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6" y="0"/>
                </a:lnTo>
                <a:lnTo>
                  <a:pt x="0" y="512063"/>
                </a:lnTo>
                <a:lnTo>
                  <a:pt x="295656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2F2F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8799576" y="3931920"/>
            <a:ext cx="1130807" cy="75590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741407" y="3407664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6" y="0"/>
                </a:lnTo>
                <a:lnTo>
                  <a:pt x="0" y="512063"/>
                </a:lnTo>
                <a:lnTo>
                  <a:pt x="295656" y="1024128"/>
                </a:lnTo>
                <a:lnTo>
                  <a:pt x="886841" y="1024128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802368" y="3800855"/>
            <a:ext cx="1036320" cy="2377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41407" y="3407664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6" y="0"/>
                </a:lnTo>
                <a:lnTo>
                  <a:pt x="0" y="512063"/>
                </a:lnTo>
                <a:lnTo>
                  <a:pt x="295656" y="1024128"/>
                </a:lnTo>
                <a:lnTo>
                  <a:pt x="886841" y="1024128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ln w="12192">
            <a:solidFill>
              <a:srgbClr val="006F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793480" y="2770632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8805671" y="3105911"/>
            <a:ext cx="1170431" cy="34442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793480" y="2770632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ln w="12192">
            <a:solidFill>
              <a:srgbClr val="006F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780776" y="2898648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780776" y="3230879"/>
            <a:ext cx="1158240" cy="3840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780776" y="2898648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ln w="12192">
            <a:solidFill>
              <a:srgbClr val="C1272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823704" y="2286000"/>
            <a:ext cx="1182370" cy="1024255"/>
          </a:xfrm>
          <a:custGeom>
            <a:avLst/>
            <a:gdLst/>
            <a:ahLst/>
            <a:cxnLst/>
            <a:rect l="l" t="t" r="r" b="b"/>
            <a:pathLst>
              <a:path w="1182370" h="1024254">
                <a:moveTo>
                  <a:pt x="886841" y="0"/>
                </a:moveTo>
                <a:lnTo>
                  <a:pt x="295655" y="0"/>
                </a:lnTo>
                <a:lnTo>
                  <a:pt x="0" y="512063"/>
                </a:lnTo>
                <a:lnTo>
                  <a:pt x="295655" y="1024127"/>
                </a:lnTo>
                <a:lnTo>
                  <a:pt x="886841" y="1024127"/>
                </a:lnTo>
                <a:lnTo>
                  <a:pt x="1182370" y="512063"/>
                </a:lnTo>
                <a:lnTo>
                  <a:pt x="886841" y="0"/>
                </a:lnTo>
                <a:close/>
              </a:path>
            </a:pathLst>
          </a:custGeom>
          <a:solidFill>
            <a:srgbClr val="0053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9848088" y="2392679"/>
            <a:ext cx="1158240" cy="85039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3108" y="672083"/>
            <a:ext cx="6529705" cy="0"/>
          </a:xfrm>
          <a:custGeom>
            <a:avLst/>
            <a:gdLst/>
            <a:ahLst/>
            <a:cxnLst/>
            <a:rect l="l" t="t" r="r" b="b"/>
            <a:pathLst>
              <a:path w="6529705">
                <a:moveTo>
                  <a:pt x="0" y="0"/>
                </a:moveTo>
                <a:lnTo>
                  <a:pt x="652932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211124" y="6371183"/>
            <a:ext cx="44513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3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826000" y="6524193"/>
            <a:ext cx="183515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70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9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82876" y="1337563"/>
            <a:ext cx="3855720" cy="93345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95070" algn="l"/>
              </a:tabLst>
            </a:pPr>
            <a:r>
              <a:rPr sz="900" spc="60" dirty="0">
                <a:solidFill>
                  <a:srgbClr val="7DCCE6"/>
                </a:solidFill>
                <a:latin typeface="Arial"/>
                <a:cs typeface="Arial"/>
              </a:rPr>
              <a:t>RO</a:t>
            </a:r>
            <a:r>
              <a:rPr sz="900" spc="-19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85" dirty="0">
                <a:solidFill>
                  <a:srgbClr val="7DCCE6"/>
                </a:solidFill>
                <a:latin typeface="Arial"/>
                <a:cs typeface="Arial"/>
              </a:rPr>
              <a:t>BERT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B U N Y</a:t>
            </a:r>
            <a:r>
              <a:rPr sz="900" spc="-114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	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H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A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M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A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&amp;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-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X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U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 V</a:t>
            </a:r>
            <a:r>
              <a:rPr sz="650" spc="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 marL="12700" marR="44450">
              <a:lnSpc>
                <a:spcPct val="103899"/>
              </a:lnSpc>
              <a:spcBef>
                <a:spcPts val="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Robert Bunyi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Managing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Director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of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Kenya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Pooled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Water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Fund, </a:t>
            </a:r>
            <a:r>
              <a:rPr sz="800" spc="-30" dirty="0">
                <a:solidFill>
                  <a:srgbClr val="5F5F5F"/>
                </a:solidFill>
                <a:latin typeface="Calibri"/>
                <a:cs typeface="Calibri"/>
              </a:rPr>
              <a:t>KPWF. </a:t>
            </a:r>
            <a:r>
              <a:rPr sz="800" spc="10" dirty="0">
                <a:solidFill>
                  <a:srgbClr val="5F5F5F"/>
                </a:solidFill>
                <a:latin typeface="Calibri"/>
                <a:cs typeface="Calibri"/>
              </a:rPr>
              <a:t>KPWF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is a is  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non-profit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Kenyan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company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established to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provide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water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service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providers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with local  long-term capital raised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through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issuance of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bonds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listed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Nairobi</a:t>
            </a:r>
            <a:r>
              <a:rPr sz="800" spc="5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Securities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ct val="102499"/>
              </a:lnSpc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Exchange (NSE). He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also 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founder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Mavuno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Capital, an investment advisory firm that 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deals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mainly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in real</a:t>
            </a:r>
            <a:r>
              <a:rPr sz="800" spc="-3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estate"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25600" y="2719197"/>
            <a:ext cx="3865879" cy="934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80" dirty="0">
                <a:solidFill>
                  <a:srgbClr val="7DCCE6"/>
                </a:solidFill>
                <a:latin typeface="Arial"/>
                <a:cs typeface="Arial"/>
              </a:rPr>
              <a:t>EDW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N 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M </a:t>
            </a:r>
            <a:r>
              <a:rPr sz="900" spc="60" dirty="0">
                <a:solidFill>
                  <a:srgbClr val="7DCCE6"/>
                </a:solidFill>
                <a:latin typeface="Arial"/>
                <a:cs typeface="Arial"/>
              </a:rPr>
              <a:t>AC </a:t>
            </a:r>
            <a:r>
              <a:rPr sz="900" spc="45" dirty="0">
                <a:solidFill>
                  <a:srgbClr val="7DCCE6"/>
                </a:solidFill>
                <a:latin typeface="Arial"/>
                <a:cs typeface="Arial"/>
              </a:rPr>
              <a:t>HAR IA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 H A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 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M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A N 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&amp;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 O N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-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 X E C U T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V E D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 E C T O</a:t>
            </a:r>
            <a:r>
              <a:rPr sz="650" spc="9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 marR="5080">
              <a:lnSpc>
                <a:spcPct val="103099"/>
              </a:lnSpc>
              <a:spcBef>
                <a:spcPts val="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Edwin is 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Partner and Africa Regional Director for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Dalberg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Advisors, the global strategy and  policy advisory firm focused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shifting 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needle 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creating an inclusive and sustainable 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world.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founded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Dalberg’s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Nairobi office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2008 and has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been a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key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contributor </a:t>
            </a:r>
            <a:r>
              <a:rPr sz="800" spc="10" dirty="0">
                <a:solidFill>
                  <a:srgbClr val="5F5F5F"/>
                </a:solidFill>
                <a:latin typeface="Calibri"/>
                <a:cs typeface="Calibri"/>
              </a:rPr>
              <a:t>in 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building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Dalberg’s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Africa presence to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largest top-tier consulting firm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 continent.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6202" y="4510278"/>
            <a:ext cx="3732529" cy="7785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85"/>
              </a:spcBef>
            </a:pP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Fred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Murimi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Managing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Director of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Centum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Capital,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position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has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held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since 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August </a:t>
            </a:r>
            <a:r>
              <a:rPr sz="800" spc="-5" dirty="0">
                <a:solidFill>
                  <a:srgbClr val="5F5F5F"/>
                </a:solidFill>
                <a:latin typeface="Calibri"/>
                <a:cs typeface="Calibri"/>
              </a:rPr>
              <a:t>2015.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charged with the responsibility of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overseeing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execution of the 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Centum 3.0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strategy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through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development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investment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grade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opportunities across  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eight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sectors of focus: Financial Services,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FMCG, Power,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Real Estate, Agribusiness,  Healthcare, Education and </a:t>
            </a:r>
            <a:r>
              <a:rPr sz="800" spc="-30" dirty="0">
                <a:solidFill>
                  <a:srgbClr val="5F5F5F"/>
                </a:solidFill>
                <a:latin typeface="Calibri"/>
                <a:cs typeface="Calibri"/>
              </a:rPr>
              <a:t>ICT.</a:t>
            </a:r>
            <a:r>
              <a:rPr sz="800" spc="-5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"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"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16202" y="4234433"/>
            <a:ext cx="944244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50" dirty="0">
                <a:solidFill>
                  <a:srgbClr val="7DCCE6"/>
                </a:solidFill>
                <a:latin typeface="Arial"/>
                <a:cs typeface="Arial"/>
              </a:rPr>
              <a:t>FRED</a:t>
            </a:r>
            <a:r>
              <a:rPr sz="900" spc="26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M</a:t>
            </a:r>
            <a:r>
              <a:rPr sz="900" spc="-13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U</a:t>
            </a:r>
            <a:r>
              <a:rPr sz="900" spc="-13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R</a:t>
            </a:r>
            <a:r>
              <a:rPr sz="900" spc="-12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</a:t>
            </a:r>
            <a:r>
              <a:rPr sz="900" spc="-11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M</a:t>
            </a:r>
            <a:r>
              <a:rPr sz="900" spc="-13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4838" y="4263009"/>
            <a:ext cx="2457450" cy="128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A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L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 E R N A T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V E D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 E C T O R T O C E N T U 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M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 V E S T 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M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 N</a:t>
            </a:r>
            <a:r>
              <a:rPr sz="650" spc="6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70723" y="1603628"/>
            <a:ext cx="3822700" cy="7785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3099"/>
              </a:lnSpc>
              <a:spcBef>
                <a:spcPts val="8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Ally Angulla is 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Chartered Account and 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founder / CEO of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Leap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Holdings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Limited and its  subsidiaries, company with interests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farming, manufacturing and retail.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She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has  previously consulted for the Ministry of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Finance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to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reform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financial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reporting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for the 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government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Namibia.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She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currently serves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boards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Bank </a:t>
            </a:r>
            <a:r>
              <a:rPr sz="800" spc="10" dirty="0">
                <a:solidFill>
                  <a:srgbClr val="5F5F5F"/>
                </a:solidFill>
                <a:latin typeface="Calibri"/>
                <a:cs typeface="Calibri"/>
              </a:rPr>
              <a:t>Of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Namibia,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Oryx  Properties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Limited amongst others.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Ally is a WEF </a:t>
            </a:r>
            <a:r>
              <a:rPr sz="800" spc="-10" dirty="0">
                <a:solidFill>
                  <a:srgbClr val="5F5F5F"/>
                </a:solidFill>
                <a:latin typeface="Calibri"/>
                <a:cs typeface="Calibri"/>
              </a:rPr>
              <a:t>Young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Global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Leader award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holder, a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Dangote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Fellow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and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Tutu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Fellow.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70723" y="1328166"/>
            <a:ext cx="1010919" cy="1644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L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L</a:t>
            </a:r>
            <a:r>
              <a:rPr sz="900" spc="-114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Y</a:t>
            </a:r>
            <a:r>
              <a:rPr sz="900" spc="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0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N</a:t>
            </a:r>
            <a:r>
              <a:rPr sz="900" spc="-10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G</a:t>
            </a:r>
            <a:r>
              <a:rPr sz="900" spc="-8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U</a:t>
            </a:r>
            <a:r>
              <a:rPr sz="900" spc="-10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L</a:t>
            </a:r>
            <a:r>
              <a:rPr sz="900" spc="-9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54236" y="1356740"/>
            <a:ext cx="2041525" cy="1282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 D E P E N D E N T N O N E X E C U T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V E D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 E C T O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13701" y="2709798"/>
            <a:ext cx="3819525" cy="105854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T</a:t>
            </a:r>
            <a:r>
              <a:rPr sz="900" spc="-114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H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P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E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L</a:t>
            </a:r>
            <a:r>
              <a:rPr sz="900" spc="-11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O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 M</a:t>
            </a:r>
            <a:r>
              <a:rPr sz="900" spc="-12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O</a:t>
            </a:r>
            <a:r>
              <a:rPr sz="900" spc="-9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R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</a:t>
            </a:r>
            <a:r>
              <a:rPr sz="900" spc="-10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B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M</a:t>
            </a:r>
            <a:r>
              <a:rPr sz="900" spc="-12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E</a:t>
            </a:r>
            <a:r>
              <a:rPr sz="900" spc="6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 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P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 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X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U</a:t>
            </a:r>
            <a:r>
              <a:rPr sz="650" spc="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V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 marR="5080">
              <a:lnSpc>
                <a:spcPct val="103000"/>
              </a:lnSpc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Thapelo Moribame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 Head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of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Market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Development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at the Botswana Stock Exchange,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position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held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since 2016.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She is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responsible for the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deepening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the financial markets </a:t>
            </a:r>
            <a:r>
              <a:rPr sz="800" spc="10" dirty="0">
                <a:solidFill>
                  <a:srgbClr val="5F5F5F"/>
                </a:solidFill>
                <a:latin typeface="Calibri"/>
                <a:cs typeface="Calibri"/>
              </a:rPr>
              <a:t>in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Botswana,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public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education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on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capital markets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and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corporate communications of the  organization.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Thapelo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has previously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held 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board position at the Hospitality and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Tourism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Association of Botswana and has also served as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Head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Marketing at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Air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Botswana and  Acting Director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–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Commercial at the same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organi-</a:t>
            </a:r>
            <a:r>
              <a:rPr sz="800" spc="114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zation.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04303" y="4224908"/>
            <a:ext cx="3877310" cy="118681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D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V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I</a:t>
            </a:r>
            <a:r>
              <a:rPr sz="900" spc="-10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D</a:t>
            </a:r>
            <a:r>
              <a:rPr sz="900" spc="2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10" dirty="0">
                <a:solidFill>
                  <a:srgbClr val="7DCCE6"/>
                </a:solidFill>
                <a:latin typeface="Arial"/>
                <a:cs typeface="Arial"/>
              </a:rPr>
              <a:t>W</a:t>
            </a:r>
            <a:r>
              <a:rPr sz="900" spc="-6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U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H</a:t>
            </a:r>
            <a:r>
              <a:rPr sz="900" spc="-114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7DCCE6"/>
                </a:solidFill>
                <a:latin typeface="Arial"/>
                <a:cs typeface="Arial"/>
              </a:rPr>
              <a:t>-</a:t>
            </a:r>
            <a:r>
              <a:rPr sz="900" spc="23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D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A</a:t>
            </a:r>
            <a:r>
              <a:rPr sz="900" spc="-11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R</a:t>
            </a:r>
            <a:r>
              <a:rPr sz="900" spc="-120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K</a:t>
            </a:r>
            <a:r>
              <a:rPr sz="900" spc="-114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900" spc="5" dirty="0">
                <a:solidFill>
                  <a:srgbClr val="7DCCE6"/>
                </a:solidFill>
                <a:latin typeface="Arial"/>
                <a:cs typeface="Arial"/>
              </a:rPr>
              <a:t>O</a:t>
            </a:r>
            <a:r>
              <a:rPr sz="900" spc="235" dirty="0">
                <a:solidFill>
                  <a:srgbClr val="7DCCE6"/>
                </a:solidFill>
                <a:latin typeface="Arial"/>
                <a:cs typeface="Arial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P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 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-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4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N</a:t>
            </a:r>
            <a:r>
              <a:rPr sz="650" spc="-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X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4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U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V</a:t>
            </a:r>
            <a:r>
              <a:rPr sz="650" spc="3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D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1D1D1B"/>
                </a:solidFill>
                <a:latin typeface="Calibri"/>
                <a:cs typeface="Calibri"/>
              </a:rPr>
              <a:t>I</a:t>
            </a:r>
            <a:r>
              <a:rPr sz="650" spc="1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E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C</a:t>
            </a:r>
            <a:r>
              <a:rPr sz="650" spc="20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T</a:t>
            </a:r>
            <a:r>
              <a:rPr sz="650" spc="2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O</a:t>
            </a:r>
            <a:r>
              <a:rPr sz="650" spc="35" dirty="0">
                <a:solidFill>
                  <a:srgbClr val="1D1D1B"/>
                </a:solidFill>
                <a:latin typeface="Calibri"/>
                <a:cs typeface="Calibri"/>
              </a:rPr>
              <a:t> </a:t>
            </a:r>
            <a:r>
              <a:rPr sz="650" spc="10" dirty="0">
                <a:solidFill>
                  <a:srgbClr val="1D1D1B"/>
                </a:solidFill>
                <a:latin typeface="Calibri"/>
                <a:cs typeface="Calibri"/>
              </a:rPr>
              <a:t>R</a:t>
            </a:r>
            <a:endParaRPr sz="6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 marR="5080">
              <a:lnSpc>
                <a:spcPct val="103200"/>
              </a:lnSpc>
            </a:pP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David Awuah-Darko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is a Co-Founder,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Executive Vice Chairman, and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Member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of Invest-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ment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Committee at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IC Africa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Private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Equity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Limited.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has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several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years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of experience in 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investment banking, trading, and asset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management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across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several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geographic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markets 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including Europe,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Asia, Latin America, and Africa.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worked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for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several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years as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a European  Equities</a:t>
            </a:r>
            <a:r>
              <a:rPr sz="800" spc="-4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trader</a:t>
            </a:r>
            <a:r>
              <a:rPr sz="800" spc="-3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at Lehman</a:t>
            </a:r>
            <a:r>
              <a:rPr sz="800" spc="-1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Brothers"International</a:t>
            </a:r>
            <a:r>
              <a:rPr sz="800" spc="-6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(Europe)</a:t>
            </a:r>
            <a:r>
              <a:rPr sz="800" spc="-10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in</a:t>
            </a:r>
            <a:r>
              <a:rPr sz="800" spc="6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London,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U.K. At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Lehman,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he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was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primarily responsible for Italian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equities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trading,</a:t>
            </a:r>
            <a:r>
              <a:rPr sz="800" spc="-105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covering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the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MIB30, MIBTEL, </a:t>
            </a:r>
            <a:r>
              <a:rPr sz="800" spc="-15" dirty="0">
                <a:solidFill>
                  <a:srgbClr val="5F5F5F"/>
                </a:solidFill>
                <a:latin typeface="Calibri"/>
                <a:cs typeface="Calibri"/>
              </a:rPr>
              <a:t>Nuovo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Mercato, third </a:t>
            </a:r>
            <a:r>
              <a:rPr sz="800" spc="5" dirty="0">
                <a:solidFill>
                  <a:srgbClr val="5F5F5F"/>
                </a:solidFill>
                <a:latin typeface="Calibri"/>
                <a:cs typeface="Calibri"/>
              </a:rPr>
              <a:t>line,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and </a:t>
            </a:r>
            <a:r>
              <a:rPr sz="800" spc="-20" dirty="0">
                <a:solidFill>
                  <a:srgbClr val="5F5F5F"/>
                </a:solidFill>
                <a:latin typeface="Calibri"/>
                <a:cs typeface="Calibri"/>
              </a:rPr>
              <a:t>OTC</a:t>
            </a:r>
            <a:r>
              <a:rPr sz="800" spc="-10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800" dirty="0">
                <a:solidFill>
                  <a:srgbClr val="5F5F5F"/>
                </a:solidFill>
                <a:latin typeface="Calibri"/>
                <a:cs typeface="Calibri"/>
              </a:rPr>
              <a:t>markets.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80415" y="1420367"/>
            <a:ext cx="758952" cy="7467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7368" y="1417319"/>
            <a:ext cx="765175" cy="753110"/>
          </a:xfrm>
          <a:custGeom>
            <a:avLst/>
            <a:gdLst/>
            <a:ahLst/>
            <a:cxnLst/>
            <a:rect l="l" t="t" r="r" b="b"/>
            <a:pathLst>
              <a:path w="765175" h="753110">
                <a:moveTo>
                  <a:pt x="0" y="752601"/>
                </a:moveTo>
                <a:lnTo>
                  <a:pt x="764984" y="752601"/>
                </a:lnTo>
                <a:lnTo>
                  <a:pt x="764984" y="0"/>
                </a:lnTo>
                <a:lnTo>
                  <a:pt x="0" y="0"/>
                </a:lnTo>
                <a:lnTo>
                  <a:pt x="0" y="752601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40791" y="2819400"/>
            <a:ext cx="758952" cy="746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40791" y="2816351"/>
            <a:ext cx="762000" cy="753110"/>
          </a:xfrm>
          <a:custGeom>
            <a:avLst/>
            <a:gdLst/>
            <a:ahLst/>
            <a:cxnLst/>
            <a:rect l="l" t="t" r="r" b="b"/>
            <a:pathLst>
              <a:path w="762000" h="753110">
                <a:moveTo>
                  <a:pt x="0" y="752601"/>
                </a:moveTo>
                <a:lnTo>
                  <a:pt x="761936" y="752601"/>
                </a:lnTo>
                <a:lnTo>
                  <a:pt x="761936" y="0"/>
                </a:lnTo>
                <a:lnTo>
                  <a:pt x="0" y="0"/>
                </a:lnTo>
                <a:lnTo>
                  <a:pt x="0" y="752601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3840" y="4264152"/>
            <a:ext cx="755904" cy="7924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0791" y="4261142"/>
            <a:ext cx="762000" cy="798830"/>
          </a:xfrm>
          <a:custGeom>
            <a:avLst/>
            <a:gdLst/>
            <a:ahLst/>
            <a:cxnLst/>
            <a:rect l="l" t="t" r="r" b="b"/>
            <a:pathLst>
              <a:path w="762000" h="798829">
                <a:moveTo>
                  <a:pt x="0" y="798410"/>
                </a:moveTo>
                <a:lnTo>
                  <a:pt x="761860" y="798410"/>
                </a:lnTo>
                <a:lnTo>
                  <a:pt x="761860" y="0"/>
                </a:lnTo>
                <a:lnTo>
                  <a:pt x="0" y="0"/>
                </a:lnTo>
                <a:lnTo>
                  <a:pt x="0" y="798410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884421" y="62175"/>
            <a:ext cx="3604260" cy="669925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915669">
              <a:lnSpc>
                <a:spcPct val="100000"/>
              </a:lnSpc>
              <a:spcBef>
                <a:spcPts val="855"/>
              </a:spcBef>
              <a:tabLst>
                <a:tab pos="1602105" algn="l"/>
              </a:tabLst>
            </a:pPr>
            <a:r>
              <a:rPr sz="2250" spc="100" dirty="0">
                <a:solidFill>
                  <a:srgbClr val="7DCCE6"/>
                </a:solidFill>
                <a:latin typeface="Calibri"/>
                <a:cs typeface="Calibri"/>
              </a:rPr>
              <a:t>THE	</a:t>
            </a:r>
            <a:r>
              <a:rPr sz="2250" spc="125" dirty="0">
                <a:solidFill>
                  <a:srgbClr val="7DCCE6"/>
                </a:solidFill>
                <a:latin typeface="Calibri"/>
                <a:cs typeface="Calibri"/>
              </a:rPr>
              <a:t>BOARD</a:t>
            </a:r>
            <a:endParaRPr sz="2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050" dirty="0">
                <a:solidFill>
                  <a:srgbClr val="5F5F5F"/>
                </a:solidFill>
                <a:latin typeface="Calibri"/>
                <a:cs typeface="Calibri"/>
              </a:rPr>
              <a:t>A </a:t>
            </a:r>
            <a:r>
              <a:rPr sz="1050" spc="70" dirty="0">
                <a:solidFill>
                  <a:srgbClr val="5F5F5F"/>
                </a:solidFill>
                <a:latin typeface="Calibri"/>
                <a:cs typeface="Calibri"/>
              </a:rPr>
              <a:t>PAN-AFRICAN </a:t>
            </a:r>
            <a:r>
              <a:rPr sz="1050" spc="75" dirty="0">
                <a:solidFill>
                  <a:srgbClr val="5F5F5F"/>
                </a:solidFill>
                <a:latin typeface="Calibri"/>
                <a:cs typeface="Calibri"/>
              </a:rPr>
              <a:t>BOARD </a:t>
            </a:r>
            <a:r>
              <a:rPr sz="1050" spc="65" dirty="0">
                <a:solidFill>
                  <a:srgbClr val="5F5F5F"/>
                </a:solidFill>
                <a:latin typeface="Calibri"/>
                <a:cs typeface="Calibri"/>
              </a:rPr>
              <a:t>WITH VAST </a:t>
            </a:r>
            <a:r>
              <a:rPr sz="1050" spc="80" dirty="0">
                <a:solidFill>
                  <a:srgbClr val="5F5F5F"/>
                </a:solidFill>
                <a:latin typeface="Calibri"/>
                <a:cs typeface="Calibri"/>
              </a:rPr>
              <a:t>GLOBAL</a:t>
            </a:r>
            <a:r>
              <a:rPr sz="1050" spc="28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050" spc="80" dirty="0">
                <a:solidFill>
                  <a:srgbClr val="5F5F5F"/>
                </a:solidFill>
                <a:latin typeface="Calibri"/>
                <a:cs typeface="Calibri"/>
              </a:rPr>
              <a:t>EXPERIENCE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452615" y="1466088"/>
            <a:ext cx="758952" cy="6522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449567" y="1466024"/>
            <a:ext cx="765175" cy="655320"/>
          </a:xfrm>
          <a:custGeom>
            <a:avLst/>
            <a:gdLst/>
            <a:ahLst/>
            <a:cxnLst/>
            <a:rect l="l" t="t" r="r" b="b"/>
            <a:pathLst>
              <a:path w="765175" h="655319">
                <a:moveTo>
                  <a:pt x="0" y="655256"/>
                </a:moveTo>
                <a:lnTo>
                  <a:pt x="764984" y="655256"/>
                </a:lnTo>
                <a:lnTo>
                  <a:pt x="764984" y="0"/>
                </a:lnTo>
                <a:lnTo>
                  <a:pt x="0" y="0"/>
                </a:lnTo>
                <a:lnTo>
                  <a:pt x="0" y="655256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452615" y="2459735"/>
            <a:ext cx="758952" cy="11430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49567" y="2456675"/>
            <a:ext cx="765175" cy="1149350"/>
          </a:xfrm>
          <a:custGeom>
            <a:avLst/>
            <a:gdLst/>
            <a:ahLst/>
            <a:cxnLst/>
            <a:rect l="l" t="t" r="r" b="b"/>
            <a:pathLst>
              <a:path w="765175" h="1149350">
                <a:moveTo>
                  <a:pt x="0" y="1148727"/>
                </a:moveTo>
                <a:lnTo>
                  <a:pt x="764984" y="1148727"/>
                </a:lnTo>
                <a:lnTo>
                  <a:pt x="764984" y="0"/>
                </a:lnTo>
                <a:lnTo>
                  <a:pt x="0" y="0"/>
                </a:lnTo>
                <a:lnTo>
                  <a:pt x="0" y="1148727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406896" y="4178808"/>
            <a:ext cx="774192" cy="6949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403847" y="4175721"/>
            <a:ext cx="780415" cy="701040"/>
          </a:xfrm>
          <a:custGeom>
            <a:avLst/>
            <a:gdLst/>
            <a:ahLst/>
            <a:cxnLst/>
            <a:rect l="l" t="t" r="r" b="b"/>
            <a:pathLst>
              <a:path w="780415" h="701039">
                <a:moveTo>
                  <a:pt x="0" y="700570"/>
                </a:moveTo>
                <a:lnTo>
                  <a:pt x="779983" y="700570"/>
                </a:lnTo>
                <a:lnTo>
                  <a:pt x="779983" y="0"/>
                </a:lnTo>
                <a:lnTo>
                  <a:pt x="0" y="0"/>
                </a:lnTo>
                <a:lnTo>
                  <a:pt x="0" y="700570"/>
                </a:lnTo>
                <a:close/>
              </a:path>
            </a:pathLst>
          </a:custGeom>
          <a:ln w="6096">
            <a:solidFill>
              <a:srgbClr val="162C3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11124" y="6371183"/>
            <a:ext cx="44513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4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26000" y="6524193"/>
            <a:ext cx="1835150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65"/>
              </a:lnSpc>
            </a:pPr>
            <a:r>
              <a:rPr sz="1100" spc="95" dirty="0">
                <a:solidFill>
                  <a:srgbClr val="5F5F5F"/>
                </a:solidFill>
                <a:latin typeface="Calibri"/>
                <a:cs typeface="Calibri"/>
              </a:rPr>
              <a:t>INVESTING </a:t>
            </a:r>
            <a:r>
              <a:rPr sz="1100" spc="70" dirty="0">
                <a:solidFill>
                  <a:srgbClr val="5F5F5F"/>
                </a:solidFill>
                <a:latin typeface="Calibri"/>
                <a:cs typeface="Calibri"/>
              </a:rPr>
              <a:t>WITH</a:t>
            </a:r>
            <a:r>
              <a:rPr sz="1100" spc="190" dirty="0">
                <a:solidFill>
                  <a:srgbClr val="5F5F5F"/>
                </a:solidFill>
                <a:latin typeface="Calibri"/>
                <a:cs typeface="Calibri"/>
              </a:rPr>
              <a:t> </a:t>
            </a:r>
            <a:r>
              <a:rPr sz="1100" spc="90" dirty="0">
                <a:solidFill>
                  <a:srgbClr val="5F5F5F"/>
                </a:solidFill>
                <a:latin typeface="Calibri"/>
                <a:cs typeface="Calibri"/>
              </a:rPr>
              <a:t>PURPOSE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10"/>
              </a:spcBef>
              <a:tabLst>
                <a:tab pos="744220" algn="l"/>
                <a:tab pos="1206500" algn="l"/>
              </a:tabLst>
            </a:pPr>
            <a:r>
              <a:rPr dirty="0"/>
              <a:t>C a</a:t>
            </a:r>
            <a:r>
              <a:rPr spc="-425" dirty="0"/>
              <a:t> </a:t>
            </a:r>
            <a:r>
              <a:rPr dirty="0"/>
              <a:t>l</a:t>
            </a:r>
            <a:r>
              <a:rPr spc="-210" dirty="0"/>
              <a:t> </a:t>
            </a:r>
            <a:r>
              <a:rPr dirty="0"/>
              <a:t>l	t</a:t>
            </a:r>
            <a:r>
              <a:rPr spc="-210" dirty="0"/>
              <a:t> </a:t>
            </a:r>
            <a:r>
              <a:rPr dirty="0"/>
              <a:t>o	</a:t>
            </a:r>
            <a:r>
              <a:rPr sz="4000" spc="250" dirty="0"/>
              <a:t>action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211124" y="6371183"/>
            <a:ext cx="43878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5</a:t>
            </a:r>
            <a:endParaRPr sz="3050" dirty="0">
              <a:latin typeface="Candara"/>
              <a:cs typeface="Candar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9208" y="2648203"/>
            <a:ext cx="10401300" cy="150114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50"/>
              </a:spcBef>
            </a:pP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Health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Finance Actors should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consider </a:t>
            </a:r>
            <a:r>
              <a:rPr sz="3600" dirty="0">
                <a:solidFill>
                  <a:srgbClr val="5D5D5D"/>
                </a:solidFill>
                <a:latin typeface="Candara"/>
                <a:cs typeface="Candara"/>
              </a:rPr>
              <a:t>co-opting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Fund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Managers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like Nabo  Capital as </a:t>
            </a:r>
            <a:r>
              <a:rPr sz="3600" dirty="0">
                <a:solidFill>
                  <a:srgbClr val="5D5D5D"/>
                </a:solidFill>
                <a:latin typeface="Candara"/>
                <a:cs typeface="Candara"/>
              </a:rPr>
              <a:t>finance </a:t>
            </a:r>
            <a:r>
              <a:rPr sz="3600" spc="-10" dirty="0">
                <a:solidFill>
                  <a:srgbClr val="5D5D5D"/>
                </a:solidFill>
                <a:latin typeface="Candara"/>
                <a:cs typeface="Candara"/>
              </a:rPr>
              <a:t>experts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within the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existing value chain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to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help </a:t>
            </a:r>
            <a:r>
              <a:rPr sz="2400" dirty="0">
                <a:solidFill>
                  <a:srgbClr val="5D5D5D"/>
                </a:solidFill>
                <a:latin typeface="Candara"/>
                <a:cs typeface="Candara"/>
              </a:rPr>
              <a:t>alleviate  some of the</a:t>
            </a:r>
            <a:r>
              <a:rPr sz="2400" spc="10" dirty="0">
                <a:solidFill>
                  <a:srgbClr val="5D5D5D"/>
                </a:solidFill>
                <a:latin typeface="Candara"/>
                <a:cs typeface="Candara"/>
              </a:rPr>
              <a:t> </a:t>
            </a:r>
            <a:r>
              <a:rPr sz="2400" spc="-5" dirty="0">
                <a:solidFill>
                  <a:srgbClr val="5D5D5D"/>
                </a:solidFill>
                <a:latin typeface="Candara"/>
                <a:cs typeface="Candara"/>
              </a:rPr>
              <a:t>challenges.</a:t>
            </a:r>
            <a:endParaRPr sz="240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5736" y="2014727"/>
            <a:ext cx="10415016" cy="19903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4405" marR="5080" indent="-94234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“Obstacles </a:t>
            </a:r>
            <a:r>
              <a:rPr dirty="0"/>
              <a:t>are </a:t>
            </a:r>
            <a:r>
              <a:rPr spc="-10" dirty="0"/>
              <a:t>put </a:t>
            </a:r>
            <a:r>
              <a:rPr dirty="0"/>
              <a:t>in your way to test if </a:t>
            </a:r>
            <a:r>
              <a:rPr spc="-5" dirty="0"/>
              <a:t>what</a:t>
            </a:r>
            <a:r>
              <a:rPr spc="-125" dirty="0"/>
              <a:t> </a:t>
            </a:r>
            <a:r>
              <a:rPr dirty="0"/>
              <a:t>you  want is really </a:t>
            </a:r>
            <a:r>
              <a:rPr spc="-5" dirty="0"/>
              <a:t>worth </a:t>
            </a:r>
            <a:r>
              <a:rPr dirty="0"/>
              <a:t>fighting for.”</a:t>
            </a:r>
            <a:r>
              <a:rPr spc="-130" dirty="0"/>
              <a:t> </a:t>
            </a:r>
            <a:r>
              <a:rPr sz="1800" dirty="0"/>
              <a:t>anonymous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211124" y="6371183"/>
            <a:ext cx="438784" cy="382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r>
              <a:rPr lang="en-US" sz="3050" spc="10" dirty="0">
                <a:solidFill>
                  <a:srgbClr val="7E7E7E"/>
                </a:solidFill>
                <a:latin typeface="Candara"/>
                <a:cs typeface="Candara"/>
              </a:rPr>
              <a:t>6</a:t>
            </a:r>
            <a:endParaRPr sz="3050" dirty="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7029" y="5524296"/>
            <a:ext cx="110413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latin typeface="Candara"/>
                <a:cs typeface="Candara"/>
              </a:rPr>
              <a:t>S T A T E M E N T O F D I S C L O S U R E A N D C O N F I D E N T I A L I T</a:t>
            </a:r>
            <a:r>
              <a:rPr sz="700" spc="5" dirty="0">
                <a:latin typeface="Candara"/>
                <a:cs typeface="Candara"/>
              </a:rPr>
              <a:t> </a:t>
            </a:r>
            <a:r>
              <a:rPr sz="700" spc="-5" dirty="0">
                <a:latin typeface="Candara"/>
                <a:cs typeface="Candara"/>
              </a:rPr>
              <a:t>Y</a:t>
            </a:r>
            <a:endParaRPr sz="700">
              <a:latin typeface="Candara"/>
              <a:cs typeface="Candar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latin typeface="Candara"/>
                <a:cs typeface="Candara"/>
              </a:rPr>
              <a:t>This document </a:t>
            </a:r>
            <a:r>
              <a:rPr sz="700" spc="-10" dirty="0">
                <a:latin typeface="Candara"/>
                <a:cs typeface="Candara"/>
              </a:rPr>
              <a:t>contains proprietary </a:t>
            </a:r>
            <a:r>
              <a:rPr sz="700" spc="-5" dirty="0">
                <a:latin typeface="Candara"/>
                <a:cs typeface="Candara"/>
              </a:rPr>
              <a:t>and </a:t>
            </a:r>
            <a:r>
              <a:rPr sz="700" spc="-10" dirty="0">
                <a:latin typeface="Candara"/>
                <a:cs typeface="Candara"/>
              </a:rPr>
              <a:t>confidential information. </a:t>
            </a:r>
            <a:r>
              <a:rPr sz="700" dirty="0">
                <a:latin typeface="Candara"/>
                <a:cs typeface="Candara"/>
              </a:rPr>
              <a:t>All </a:t>
            </a:r>
            <a:r>
              <a:rPr sz="700" spc="-10" dirty="0">
                <a:latin typeface="Candara"/>
                <a:cs typeface="Candara"/>
              </a:rPr>
              <a:t>data </a:t>
            </a:r>
            <a:r>
              <a:rPr sz="700" spc="-5" dirty="0">
                <a:latin typeface="Candara"/>
                <a:cs typeface="Candara"/>
              </a:rPr>
              <a:t>submitted </a:t>
            </a:r>
            <a:r>
              <a:rPr sz="700" spc="-10" dirty="0">
                <a:latin typeface="Candara"/>
                <a:cs typeface="Candara"/>
              </a:rPr>
              <a:t>to </a:t>
            </a:r>
            <a:r>
              <a:rPr sz="700" spc="-5" dirty="0">
                <a:latin typeface="Candara"/>
                <a:cs typeface="Candara"/>
              </a:rPr>
              <a:t>the </a:t>
            </a:r>
            <a:r>
              <a:rPr sz="700" spc="-10" dirty="0">
                <a:latin typeface="Candara"/>
                <a:cs typeface="Candara"/>
              </a:rPr>
              <a:t>recipient is provided in </a:t>
            </a:r>
            <a:r>
              <a:rPr sz="700" spc="-5" dirty="0">
                <a:latin typeface="Candara"/>
                <a:cs typeface="Candara"/>
              </a:rPr>
              <a:t>reliance upon </a:t>
            </a:r>
            <a:r>
              <a:rPr sz="700" spc="-10" dirty="0">
                <a:latin typeface="Candara"/>
                <a:cs typeface="Candara"/>
              </a:rPr>
              <a:t>its </a:t>
            </a:r>
            <a:r>
              <a:rPr sz="700" spc="-5" dirty="0">
                <a:latin typeface="Candara"/>
                <a:cs typeface="Candara"/>
              </a:rPr>
              <a:t>consent not </a:t>
            </a:r>
            <a:r>
              <a:rPr sz="700" spc="-10" dirty="0">
                <a:latin typeface="Candara"/>
                <a:cs typeface="Candara"/>
              </a:rPr>
              <a:t>to </a:t>
            </a:r>
            <a:r>
              <a:rPr sz="700" spc="-5" dirty="0">
                <a:latin typeface="Candara"/>
                <a:cs typeface="Candara"/>
              </a:rPr>
              <a:t>use or </a:t>
            </a:r>
            <a:r>
              <a:rPr sz="700" spc="-10" dirty="0">
                <a:latin typeface="Candara"/>
                <a:cs typeface="Candara"/>
              </a:rPr>
              <a:t>disclose </a:t>
            </a:r>
            <a:r>
              <a:rPr sz="700" spc="-5" dirty="0">
                <a:latin typeface="Candara"/>
                <a:cs typeface="Candara"/>
              </a:rPr>
              <a:t>any </a:t>
            </a:r>
            <a:r>
              <a:rPr sz="700" spc="-10" dirty="0">
                <a:latin typeface="Candara"/>
                <a:cs typeface="Candara"/>
              </a:rPr>
              <a:t>information contained </a:t>
            </a:r>
            <a:r>
              <a:rPr sz="700" spc="-5" dirty="0">
                <a:latin typeface="Candara"/>
                <a:cs typeface="Candara"/>
              </a:rPr>
              <a:t>herein except </a:t>
            </a:r>
            <a:r>
              <a:rPr sz="700" spc="-10" dirty="0">
                <a:latin typeface="Candara"/>
                <a:cs typeface="Candara"/>
              </a:rPr>
              <a:t>in </a:t>
            </a:r>
            <a:r>
              <a:rPr sz="700" spc="-5" dirty="0">
                <a:latin typeface="Candara"/>
                <a:cs typeface="Candara"/>
              </a:rPr>
              <a:t>the context of </a:t>
            </a:r>
            <a:r>
              <a:rPr sz="700" spc="-10" dirty="0">
                <a:latin typeface="Candara"/>
                <a:cs typeface="Candara"/>
              </a:rPr>
              <a:t>its </a:t>
            </a:r>
            <a:r>
              <a:rPr sz="700" spc="-5" dirty="0">
                <a:latin typeface="Candara"/>
                <a:cs typeface="Candara"/>
              </a:rPr>
              <a:t>business dealings </a:t>
            </a:r>
            <a:r>
              <a:rPr sz="700" spc="-10" dirty="0">
                <a:latin typeface="Candara"/>
                <a:cs typeface="Candara"/>
              </a:rPr>
              <a:t>with </a:t>
            </a:r>
            <a:r>
              <a:rPr sz="700" spc="-5" dirty="0">
                <a:latin typeface="Candara"/>
                <a:cs typeface="Candara"/>
              </a:rPr>
              <a:t>Nabo</a:t>
            </a:r>
            <a:r>
              <a:rPr sz="700" spc="50" dirty="0">
                <a:latin typeface="Candara"/>
                <a:cs typeface="Candara"/>
              </a:rPr>
              <a:t> </a:t>
            </a:r>
            <a:r>
              <a:rPr sz="700" spc="-10" dirty="0">
                <a:latin typeface="Candara"/>
                <a:cs typeface="Candara"/>
              </a:rPr>
              <a:t>Capital.</a:t>
            </a:r>
            <a:endParaRPr sz="700">
              <a:latin typeface="Candara"/>
              <a:cs typeface="Candar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700" spc="-5" dirty="0">
                <a:latin typeface="Candara"/>
                <a:cs typeface="Candara"/>
              </a:rPr>
              <a:t>The </a:t>
            </a:r>
            <a:r>
              <a:rPr sz="700" spc="-10" dirty="0">
                <a:latin typeface="Candara"/>
                <a:cs typeface="Candara"/>
              </a:rPr>
              <a:t>recipient </a:t>
            </a:r>
            <a:r>
              <a:rPr sz="700" spc="-5" dirty="0">
                <a:latin typeface="Candara"/>
                <a:cs typeface="Candara"/>
              </a:rPr>
              <a:t>of </a:t>
            </a:r>
            <a:r>
              <a:rPr sz="700" spc="-10" dirty="0">
                <a:latin typeface="Candara"/>
                <a:cs typeface="Candara"/>
              </a:rPr>
              <a:t>this </a:t>
            </a:r>
            <a:r>
              <a:rPr sz="700" spc="-5" dirty="0">
                <a:latin typeface="Candara"/>
                <a:cs typeface="Candara"/>
              </a:rPr>
              <a:t>document agrees </a:t>
            </a:r>
            <a:r>
              <a:rPr sz="700" spc="-10" dirty="0">
                <a:latin typeface="Candara"/>
                <a:cs typeface="Candara"/>
              </a:rPr>
              <a:t>to inform </a:t>
            </a:r>
            <a:r>
              <a:rPr sz="700" spc="-5" dirty="0">
                <a:latin typeface="Candara"/>
                <a:cs typeface="Candara"/>
              </a:rPr>
              <a:t>present and future user who </a:t>
            </a:r>
            <a:r>
              <a:rPr sz="700" spc="-10" dirty="0">
                <a:latin typeface="Candara"/>
                <a:cs typeface="Candara"/>
              </a:rPr>
              <a:t>view </a:t>
            </a:r>
            <a:r>
              <a:rPr sz="700" spc="-5" dirty="0">
                <a:latin typeface="Candara"/>
                <a:cs typeface="Candara"/>
              </a:rPr>
              <a:t>or have </a:t>
            </a:r>
            <a:r>
              <a:rPr sz="700" spc="-10" dirty="0">
                <a:latin typeface="Candara"/>
                <a:cs typeface="Candara"/>
              </a:rPr>
              <a:t>access to its </a:t>
            </a:r>
            <a:r>
              <a:rPr sz="700" spc="-5" dirty="0">
                <a:latin typeface="Candara"/>
                <a:cs typeface="Candara"/>
              </a:rPr>
              <a:t>content of </a:t>
            </a:r>
            <a:r>
              <a:rPr sz="700" spc="-10" dirty="0">
                <a:latin typeface="Candara"/>
                <a:cs typeface="Candara"/>
              </a:rPr>
              <a:t>its </a:t>
            </a:r>
            <a:r>
              <a:rPr sz="700" spc="-5" dirty="0">
                <a:latin typeface="Candara"/>
                <a:cs typeface="Candara"/>
              </a:rPr>
              <a:t>confidential nature. The </a:t>
            </a:r>
            <a:r>
              <a:rPr sz="700" spc="-10" dirty="0">
                <a:latin typeface="Candara"/>
                <a:cs typeface="Candara"/>
              </a:rPr>
              <a:t>recipient </a:t>
            </a:r>
            <a:r>
              <a:rPr sz="700" spc="-5" dirty="0">
                <a:latin typeface="Candara"/>
                <a:cs typeface="Candara"/>
              </a:rPr>
              <a:t>agrees </a:t>
            </a:r>
            <a:r>
              <a:rPr sz="700" spc="-10" dirty="0">
                <a:latin typeface="Candara"/>
                <a:cs typeface="Candara"/>
              </a:rPr>
              <a:t>to </a:t>
            </a:r>
            <a:r>
              <a:rPr sz="700" spc="-5" dirty="0">
                <a:latin typeface="Candara"/>
                <a:cs typeface="Candara"/>
              </a:rPr>
              <a:t>instruct </a:t>
            </a:r>
            <a:r>
              <a:rPr sz="700" spc="-10" dirty="0">
                <a:latin typeface="Candara"/>
                <a:cs typeface="Candara"/>
              </a:rPr>
              <a:t>each </a:t>
            </a:r>
            <a:r>
              <a:rPr sz="700" spc="-5" dirty="0">
                <a:latin typeface="Candara"/>
                <a:cs typeface="Candara"/>
              </a:rPr>
              <a:t>employee </a:t>
            </a:r>
            <a:r>
              <a:rPr sz="700" spc="-10" dirty="0">
                <a:latin typeface="Candara"/>
                <a:cs typeface="Candara"/>
              </a:rPr>
              <a:t>that </a:t>
            </a:r>
            <a:r>
              <a:rPr sz="700" spc="-5" dirty="0">
                <a:latin typeface="Candara"/>
                <a:cs typeface="Candara"/>
              </a:rPr>
              <a:t>they </a:t>
            </a:r>
            <a:r>
              <a:rPr sz="700" dirty="0">
                <a:latin typeface="Candara"/>
                <a:cs typeface="Candara"/>
              </a:rPr>
              <a:t>must </a:t>
            </a:r>
            <a:r>
              <a:rPr sz="700" spc="-5" dirty="0">
                <a:latin typeface="Candara"/>
                <a:cs typeface="Candara"/>
              </a:rPr>
              <a:t>not </a:t>
            </a:r>
            <a:r>
              <a:rPr sz="700" spc="-10" dirty="0">
                <a:latin typeface="Candara"/>
                <a:cs typeface="Candara"/>
              </a:rPr>
              <a:t>disclose </a:t>
            </a:r>
            <a:r>
              <a:rPr sz="700" spc="-5" dirty="0">
                <a:latin typeface="Candara"/>
                <a:cs typeface="Candara"/>
              </a:rPr>
              <a:t>any </a:t>
            </a:r>
            <a:r>
              <a:rPr sz="700" spc="-10" dirty="0">
                <a:latin typeface="Candara"/>
                <a:cs typeface="Candara"/>
              </a:rPr>
              <a:t>information </a:t>
            </a:r>
            <a:r>
              <a:rPr sz="700" spc="-5" dirty="0">
                <a:latin typeface="Candara"/>
                <a:cs typeface="Candara"/>
              </a:rPr>
              <a:t>concerning </a:t>
            </a:r>
            <a:r>
              <a:rPr sz="700" spc="-10" dirty="0">
                <a:latin typeface="Candara"/>
                <a:cs typeface="Candara"/>
              </a:rPr>
              <a:t>this </a:t>
            </a:r>
            <a:r>
              <a:rPr sz="700" dirty="0">
                <a:latin typeface="Candara"/>
                <a:cs typeface="Candara"/>
              </a:rPr>
              <a:t>document </a:t>
            </a:r>
            <a:r>
              <a:rPr sz="700" spc="-10" dirty="0">
                <a:latin typeface="Candara"/>
                <a:cs typeface="Candara"/>
              </a:rPr>
              <a:t>to others </a:t>
            </a:r>
            <a:r>
              <a:rPr sz="700" spc="-5" dirty="0">
                <a:latin typeface="Candara"/>
                <a:cs typeface="Candara"/>
              </a:rPr>
              <a:t>except </a:t>
            </a:r>
            <a:r>
              <a:rPr sz="700" spc="-10" dirty="0">
                <a:latin typeface="Candara"/>
                <a:cs typeface="Candara"/>
              </a:rPr>
              <a:t>to </a:t>
            </a:r>
            <a:r>
              <a:rPr sz="700" spc="-5" dirty="0">
                <a:latin typeface="Candara"/>
                <a:cs typeface="Candara"/>
              </a:rPr>
              <a:t>the extent </a:t>
            </a:r>
            <a:r>
              <a:rPr sz="700" spc="-10" dirty="0">
                <a:latin typeface="Candara"/>
                <a:cs typeface="Candara"/>
              </a:rPr>
              <a:t>that </a:t>
            </a:r>
            <a:r>
              <a:rPr sz="700" spc="-5" dirty="0">
                <a:latin typeface="Candara"/>
                <a:cs typeface="Candara"/>
              </a:rPr>
              <a:t>such  </a:t>
            </a:r>
            <a:r>
              <a:rPr sz="700" spc="-10" dirty="0">
                <a:latin typeface="Candara"/>
                <a:cs typeface="Candara"/>
              </a:rPr>
              <a:t>matters are </a:t>
            </a:r>
            <a:r>
              <a:rPr sz="700" spc="-5" dirty="0">
                <a:latin typeface="Candara"/>
                <a:cs typeface="Candara"/>
              </a:rPr>
              <a:t>generally known </a:t>
            </a:r>
            <a:r>
              <a:rPr sz="700" spc="-10" dirty="0">
                <a:latin typeface="Candara"/>
                <a:cs typeface="Candara"/>
              </a:rPr>
              <a:t>to, </a:t>
            </a:r>
            <a:r>
              <a:rPr sz="700" spc="-5" dirty="0">
                <a:latin typeface="Candara"/>
                <a:cs typeface="Candara"/>
              </a:rPr>
              <a:t>and </a:t>
            </a:r>
            <a:r>
              <a:rPr sz="700" spc="-10" dirty="0">
                <a:latin typeface="Candara"/>
                <a:cs typeface="Candara"/>
              </a:rPr>
              <a:t>are available </a:t>
            </a:r>
            <a:r>
              <a:rPr sz="700" spc="-5" dirty="0">
                <a:latin typeface="Candara"/>
                <a:cs typeface="Candara"/>
              </a:rPr>
              <a:t>for use </a:t>
            </a:r>
            <a:r>
              <a:rPr sz="700" spc="-10" dirty="0">
                <a:latin typeface="Candara"/>
                <a:cs typeface="Candara"/>
              </a:rPr>
              <a:t>by, </a:t>
            </a:r>
            <a:r>
              <a:rPr sz="700" spc="-5" dirty="0">
                <a:latin typeface="Candara"/>
                <a:cs typeface="Candara"/>
              </a:rPr>
              <a:t>the public. The </a:t>
            </a:r>
            <a:r>
              <a:rPr sz="700" spc="-10" dirty="0">
                <a:latin typeface="Candara"/>
                <a:cs typeface="Candara"/>
              </a:rPr>
              <a:t>recipient </a:t>
            </a:r>
            <a:r>
              <a:rPr sz="700" spc="-5" dirty="0">
                <a:latin typeface="Candara"/>
                <a:cs typeface="Candara"/>
              </a:rPr>
              <a:t>also agrees not </a:t>
            </a:r>
            <a:r>
              <a:rPr sz="700" spc="-10" dirty="0">
                <a:latin typeface="Candara"/>
                <a:cs typeface="Candara"/>
              </a:rPr>
              <a:t>to duplicate </a:t>
            </a:r>
            <a:r>
              <a:rPr sz="700" spc="-5" dirty="0">
                <a:latin typeface="Candara"/>
                <a:cs typeface="Candara"/>
              </a:rPr>
              <a:t>or distribute or </a:t>
            </a:r>
            <a:r>
              <a:rPr sz="700" spc="-10" dirty="0">
                <a:latin typeface="Candara"/>
                <a:cs typeface="Candara"/>
              </a:rPr>
              <a:t>permit others to duplicate </a:t>
            </a:r>
            <a:r>
              <a:rPr sz="700" spc="-5" dirty="0">
                <a:latin typeface="Candara"/>
                <a:cs typeface="Candara"/>
              </a:rPr>
              <a:t>or </a:t>
            </a:r>
            <a:r>
              <a:rPr sz="700" spc="-10" dirty="0">
                <a:latin typeface="Candara"/>
                <a:cs typeface="Candara"/>
              </a:rPr>
              <a:t>distribute </a:t>
            </a:r>
            <a:r>
              <a:rPr sz="700" spc="-5" dirty="0">
                <a:latin typeface="Candara"/>
                <a:cs typeface="Candara"/>
              </a:rPr>
              <a:t>any </a:t>
            </a:r>
            <a:r>
              <a:rPr sz="700" spc="-10" dirty="0">
                <a:latin typeface="Candara"/>
                <a:cs typeface="Candara"/>
              </a:rPr>
              <a:t>material contained </a:t>
            </a:r>
            <a:r>
              <a:rPr sz="700" spc="-5" dirty="0">
                <a:latin typeface="Candara"/>
                <a:cs typeface="Candara"/>
              </a:rPr>
              <a:t>herein without Nabo </a:t>
            </a:r>
            <a:r>
              <a:rPr sz="700" spc="-10" dirty="0">
                <a:latin typeface="Candara"/>
                <a:cs typeface="Candara"/>
              </a:rPr>
              <a:t>Capital </a:t>
            </a:r>
            <a:r>
              <a:rPr sz="700" spc="-5" dirty="0">
                <a:latin typeface="Candara"/>
                <a:cs typeface="Candara"/>
              </a:rPr>
              <a:t>express</a:t>
            </a:r>
            <a:r>
              <a:rPr sz="700" spc="105" dirty="0">
                <a:latin typeface="Candara"/>
                <a:cs typeface="Candara"/>
              </a:rPr>
              <a:t> </a:t>
            </a:r>
            <a:r>
              <a:rPr sz="700" spc="-10" dirty="0">
                <a:latin typeface="Candara"/>
                <a:cs typeface="Candara"/>
              </a:rPr>
              <a:t>written </a:t>
            </a:r>
            <a:r>
              <a:rPr sz="700" spc="-5" dirty="0">
                <a:latin typeface="Candara"/>
                <a:cs typeface="Candara"/>
              </a:rPr>
              <a:t>consent.</a:t>
            </a:r>
            <a:endParaRPr sz="700">
              <a:latin typeface="Candara"/>
              <a:cs typeface="Candar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700" spc="-5" dirty="0">
                <a:latin typeface="Candara"/>
                <a:cs typeface="Candara"/>
              </a:rPr>
              <a:t>By </a:t>
            </a:r>
            <a:r>
              <a:rPr sz="700" spc="-10" dirty="0">
                <a:latin typeface="Candara"/>
                <a:cs typeface="Candara"/>
              </a:rPr>
              <a:t>acceptance </a:t>
            </a:r>
            <a:r>
              <a:rPr sz="700" spc="-5" dirty="0">
                <a:latin typeface="Candara"/>
                <a:cs typeface="Candara"/>
              </a:rPr>
              <a:t>of </a:t>
            </a:r>
            <a:r>
              <a:rPr sz="700" spc="-10" dirty="0">
                <a:latin typeface="Candara"/>
                <a:cs typeface="Candara"/>
              </a:rPr>
              <a:t>this </a:t>
            </a:r>
            <a:r>
              <a:rPr sz="700" spc="-5" dirty="0">
                <a:latin typeface="Candara"/>
                <a:cs typeface="Candara"/>
              </a:rPr>
              <a:t>document, the </a:t>
            </a:r>
            <a:r>
              <a:rPr sz="700" spc="-10" dirty="0">
                <a:latin typeface="Candara"/>
                <a:cs typeface="Candara"/>
              </a:rPr>
              <a:t>recipient </a:t>
            </a:r>
            <a:r>
              <a:rPr sz="700" spc="-5" dirty="0">
                <a:latin typeface="Candara"/>
                <a:cs typeface="Candara"/>
              </a:rPr>
              <a:t>agrees </a:t>
            </a:r>
            <a:r>
              <a:rPr sz="700" spc="-10" dirty="0">
                <a:latin typeface="Candara"/>
                <a:cs typeface="Candara"/>
              </a:rPr>
              <a:t>to </a:t>
            </a:r>
            <a:r>
              <a:rPr sz="700" spc="-5" dirty="0">
                <a:latin typeface="Candara"/>
                <a:cs typeface="Candara"/>
              </a:rPr>
              <a:t>be bound by the aforementioned</a:t>
            </a:r>
            <a:r>
              <a:rPr sz="700" spc="135" dirty="0">
                <a:latin typeface="Candara"/>
                <a:cs typeface="Candara"/>
              </a:rPr>
              <a:t> </a:t>
            </a:r>
            <a:r>
              <a:rPr sz="700" spc="-10" dirty="0">
                <a:latin typeface="Candara"/>
                <a:cs typeface="Candara"/>
              </a:rPr>
              <a:t>statement.</a:t>
            </a:r>
            <a:endParaRPr sz="700">
              <a:latin typeface="Candara"/>
              <a:cs typeface="Candar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67583" y="2270760"/>
            <a:ext cx="6297168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27271" y="2908444"/>
            <a:ext cx="3467100" cy="610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440"/>
              </a:lnSpc>
              <a:tabLst>
                <a:tab pos="2212975" algn="l"/>
              </a:tabLst>
            </a:pPr>
            <a:r>
              <a:rPr sz="4800" spc="310" dirty="0">
                <a:solidFill>
                  <a:srgbClr val="1F4E79"/>
                </a:solidFill>
                <a:latin typeface="Candara"/>
                <a:cs typeface="Candara"/>
              </a:rPr>
              <a:t>T</a:t>
            </a:r>
            <a:r>
              <a:rPr sz="4800" spc="295" dirty="0">
                <a:solidFill>
                  <a:srgbClr val="1F4E79"/>
                </a:solidFill>
                <a:latin typeface="Candara"/>
                <a:cs typeface="Candara"/>
              </a:rPr>
              <a:t>H</a:t>
            </a:r>
            <a:r>
              <a:rPr sz="4800" spc="300" dirty="0">
                <a:solidFill>
                  <a:srgbClr val="1F4E79"/>
                </a:solidFill>
                <a:latin typeface="Candara"/>
                <a:cs typeface="Candara"/>
              </a:rPr>
              <a:t>A</a:t>
            </a:r>
            <a:r>
              <a:rPr sz="4800" spc="310" dirty="0">
                <a:solidFill>
                  <a:srgbClr val="1F4E79"/>
                </a:solidFill>
                <a:latin typeface="Candara"/>
                <a:cs typeface="Candara"/>
              </a:rPr>
              <a:t>N</a:t>
            </a:r>
            <a:r>
              <a:rPr sz="4800" dirty="0">
                <a:solidFill>
                  <a:srgbClr val="1F4E79"/>
                </a:solidFill>
                <a:latin typeface="Candara"/>
                <a:cs typeface="Candara"/>
              </a:rPr>
              <a:t>K	</a:t>
            </a:r>
            <a:r>
              <a:rPr sz="4800" spc="305" dirty="0">
                <a:solidFill>
                  <a:srgbClr val="1F4E79"/>
                </a:solidFill>
                <a:latin typeface="Candara"/>
                <a:cs typeface="Candara"/>
              </a:rPr>
              <a:t>Y</a:t>
            </a:r>
            <a:r>
              <a:rPr sz="4800" spc="310" dirty="0">
                <a:solidFill>
                  <a:srgbClr val="1F4E79"/>
                </a:solidFill>
                <a:latin typeface="Candara"/>
                <a:cs typeface="Candara"/>
              </a:rPr>
              <a:t>O</a:t>
            </a:r>
            <a:r>
              <a:rPr sz="4800" dirty="0">
                <a:solidFill>
                  <a:srgbClr val="1F4E79"/>
                </a:solidFill>
                <a:latin typeface="Candara"/>
                <a:cs typeface="Candara"/>
              </a:rPr>
              <a:t>U</a:t>
            </a:r>
            <a:endParaRPr sz="4800">
              <a:latin typeface="Candara"/>
              <a:cs typeface="Candar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25195" y="5332476"/>
            <a:ext cx="11345545" cy="0"/>
          </a:xfrm>
          <a:custGeom>
            <a:avLst/>
            <a:gdLst/>
            <a:ahLst/>
            <a:cxnLst/>
            <a:rect l="l" t="t" r="r" b="b"/>
            <a:pathLst>
              <a:path w="11345545">
                <a:moveTo>
                  <a:pt x="0" y="0"/>
                </a:moveTo>
                <a:lnTo>
                  <a:pt x="1134516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85722" y="4954651"/>
            <a:ext cx="8945245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Candara"/>
                <a:cs typeface="Candara"/>
              </a:rPr>
              <a:t>LOCATED AT INTERNATIONAL HOUSE, </a:t>
            </a:r>
            <a:r>
              <a:rPr sz="1000" spc="5" dirty="0">
                <a:latin typeface="Candara"/>
                <a:cs typeface="Candara"/>
              </a:rPr>
              <a:t>MAMA </a:t>
            </a:r>
            <a:r>
              <a:rPr sz="1000" dirty="0">
                <a:latin typeface="Candara"/>
                <a:cs typeface="Candara"/>
              </a:rPr>
              <a:t>NGINA </a:t>
            </a:r>
            <a:r>
              <a:rPr sz="1000" spc="-5" dirty="0">
                <a:latin typeface="Candara"/>
                <a:cs typeface="Candara"/>
              </a:rPr>
              <a:t>STREET, </a:t>
            </a:r>
            <a:r>
              <a:rPr sz="1000" dirty="0">
                <a:latin typeface="Candara"/>
                <a:cs typeface="Candara"/>
              </a:rPr>
              <a:t>5TH FLOOR. | +254 0709 902 700 | </a:t>
            </a:r>
            <a:r>
              <a:rPr sz="1000" spc="-5" dirty="0">
                <a:latin typeface="Candara"/>
                <a:cs typeface="Candara"/>
                <a:hlinkClick r:id="rId4"/>
              </a:rPr>
              <a:t>CLIENTSERVICE@NABOCAPITAL.COM</a:t>
            </a:r>
            <a:r>
              <a:rPr sz="1000" spc="-5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</a:rPr>
              <a:t>|</a:t>
            </a:r>
            <a:r>
              <a:rPr sz="1000" spc="-10" dirty="0">
                <a:latin typeface="Candara"/>
                <a:cs typeface="Candara"/>
              </a:rPr>
              <a:t> </a:t>
            </a:r>
            <a:r>
              <a:rPr sz="1000" dirty="0">
                <a:latin typeface="Candara"/>
                <a:cs typeface="Candara"/>
                <a:hlinkClick r:id="rId5"/>
              </a:rPr>
              <a:t>WWW.NABOCAPITAL.COM</a:t>
            </a:r>
            <a:endParaRPr sz="1000">
              <a:latin typeface="Candara"/>
              <a:cs typeface="Candar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25195" y="6551676"/>
            <a:ext cx="11345545" cy="0"/>
          </a:xfrm>
          <a:custGeom>
            <a:avLst/>
            <a:gdLst/>
            <a:ahLst/>
            <a:cxnLst/>
            <a:rect l="l" t="t" r="r" b="b"/>
            <a:pathLst>
              <a:path w="11345545">
                <a:moveTo>
                  <a:pt x="0" y="0"/>
                </a:moveTo>
                <a:lnTo>
                  <a:pt x="11345164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21479" y="2054351"/>
            <a:ext cx="3724655" cy="20909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6563" y="2938272"/>
            <a:ext cx="6722745" cy="5448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R="74930" algn="ctr">
              <a:lnSpc>
                <a:spcPct val="100000"/>
              </a:lnSpc>
              <a:spcBef>
                <a:spcPts val="700"/>
              </a:spcBef>
            </a:pPr>
            <a:r>
              <a:rPr sz="1200" spc="70" dirty="0">
                <a:solidFill>
                  <a:srgbClr val="FFFFFF"/>
                </a:solidFill>
                <a:latin typeface="Candara"/>
                <a:cs typeface="Candara"/>
              </a:rPr>
              <a:t>LOCATED </a:t>
            </a:r>
            <a:r>
              <a:rPr sz="1200" spc="10" dirty="0">
                <a:solidFill>
                  <a:srgbClr val="FFFFFF"/>
                </a:solidFill>
                <a:latin typeface="Candara"/>
                <a:cs typeface="Candara"/>
              </a:rPr>
              <a:t>AT </a:t>
            </a:r>
            <a:r>
              <a:rPr sz="1200" spc="100" dirty="0">
                <a:solidFill>
                  <a:srgbClr val="FFFFFF"/>
                </a:solidFill>
                <a:latin typeface="Candara"/>
                <a:cs typeface="Candara"/>
              </a:rPr>
              <a:t>INTERNATIONAL </a:t>
            </a:r>
            <a:r>
              <a:rPr sz="1200" spc="80" dirty="0">
                <a:solidFill>
                  <a:srgbClr val="FFFFFF"/>
                </a:solidFill>
                <a:latin typeface="Candara"/>
                <a:cs typeface="Candara"/>
              </a:rPr>
              <a:t>HOUSE, </a:t>
            </a:r>
            <a:r>
              <a:rPr sz="1200" spc="70" dirty="0">
                <a:solidFill>
                  <a:srgbClr val="FFFFFF"/>
                </a:solidFill>
                <a:latin typeface="Candara"/>
                <a:cs typeface="Candara"/>
              </a:rPr>
              <a:t>MAMA </a:t>
            </a:r>
            <a:r>
              <a:rPr sz="1200" spc="75" dirty="0">
                <a:solidFill>
                  <a:srgbClr val="FFFFFF"/>
                </a:solidFill>
                <a:latin typeface="Candara"/>
                <a:cs typeface="Candara"/>
              </a:rPr>
              <a:t>NGINA STREET, </a:t>
            </a:r>
            <a:r>
              <a:rPr sz="1200" spc="45" dirty="0">
                <a:solidFill>
                  <a:srgbClr val="FFFFFF"/>
                </a:solidFill>
                <a:latin typeface="Candara"/>
                <a:cs typeface="Candara"/>
              </a:rPr>
              <a:t>5TH</a:t>
            </a:r>
            <a:r>
              <a:rPr sz="1200" spc="6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200" spc="70" dirty="0">
                <a:solidFill>
                  <a:srgbClr val="FFFFFF"/>
                </a:solidFill>
                <a:latin typeface="Candara"/>
                <a:cs typeface="Candara"/>
              </a:rPr>
              <a:t>FLOOR.</a:t>
            </a:r>
            <a:endParaRPr sz="1200">
              <a:latin typeface="Candara"/>
              <a:cs typeface="Candara"/>
            </a:endParaRPr>
          </a:p>
          <a:p>
            <a:pPr algn="ctr">
              <a:lnSpc>
                <a:spcPct val="100000"/>
              </a:lnSpc>
              <a:spcBef>
                <a:spcPts val="605"/>
              </a:spcBef>
              <a:tabLst>
                <a:tab pos="176530" algn="l"/>
              </a:tabLst>
            </a:pPr>
            <a:r>
              <a:rPr sz="1200" dirty="0">
                <a:solidFill>
                  <a:srgbClr val="FFFFFF"/>
                </a:solidFill>
                <a:latin typeface="Candara"/>
                <a:cs typeface="Candara"/>
              </a:rPr>
              <a:t>|	</a:t>
            </a:r>
            <a:r>
              <a:rPr sz="1200" spc="70" dirty="0">
                <a:solidFill>
                  <a:srgbClr val="FFFFFF"/>
                </a:solidFill>
                <a:latin typeface="Candara"/>
                <a:cs typeface="Candara"/>
              </a:rPr>
              <a:t>+254 </a:t>
            </a:r>
            <a:r>
              <a:rPr sz="1200" spc="65" dirty="0">
                <a:solidFill>
                  <a:srgbClr val="FFFFFF"/>
                </a:solidFill>
                <a:latin typeface="Candara"/>
                <a:cs typeface="Candara"/>
              </a:rPr>
              <a:t>0709 </a:t>
            </a:r>
            <a:r>
              <a:rPr sz="1200" spc="35" dirty="0">
                <a:solidFill>
                  <a:srgbClr val="FFFFFF"/>
                </a:solidFill>
                <a:latin typeface="Candara"/>
                <a:cs typeface="Candara"/>
              </a:rPr>
              <a:t>902 </a:t>
            </a:r>
            <a:r>
              <a:rPr sz="1200" spc="40" dirty="0">
                <a:solidFill>
                  <a:srgbClr val="FFFFFF"/>
                </a:solidFill>
                <a:latin typeface="Candara"/>
                <a:cs typeface="Candara"/>
              </a:rPr>
              <a:t>700 </a:t>
            </a:r>
            <a:r>
              <a:rPr sz="1200" dirty="0">
                <a:solidFill>
                  <a:srgbClr val="FFFFFF"/>
                </a:solidFill>
                <a:latin typeface="Candara"/>
                <a:cs typeface="Candara"/>
              </a:rPr>
              <a:t>| </a:t>
            </a:r>
            <a:r>
              <a:rPr sz="1200" u="sng" spc="10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cs typeface="Candara"/>
                <a:hlinkClick r:id="rId2"/>
              </a:rPr>
              <a:t>CLIENTSERVICE@ </a:t>
            </a:r>
            <a:r>
              <a:rPr sz="1200" u="sng" spc="1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cs typeface="Candara"/>
                <a:hlinkClick r:id="rId2"/>
              </a:rPr>
              <a:t>NABOCAPITAL.COM</a:t>
            </a:r>
            <a:r>
              <a:rPr sz="120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200" dirty="0">
                <a:solidFill>
                  <a:srgbClr val="FFFFFF"/>
                </a:solidFill>
                <a:latin typeface="Candara"/>
                <a:cs typeface="Candara"/>
              </a:rPr>
              <a:t>| </a:t>
            </a:r>
            <a:r>
              <a:rPr sz="1200" spc="80" dirty="0">
                <a:solidFill>
                  <a:srgbClr val="FFFFFF"/>
                </a:solidFill>
                <a:latin typeface="Candara"/>
                <a:cs typeface="Candara"/>
              </a:rPr>
              <a:t>WWW. </a:t>
            </a:r>
            <a:r>
              <a:rPr sz="1200" spc="100" dirty="0">
                <a:solidFill>
                  <a:srgbClr val="FFFFFF"/>
                </a:solidFill>
                <a:latin typeface="Candara"/>
                <a:cs typeface="Candara"/>
              </a:rPr>
              <a:t>NABOCAPITAL.</a:t>
            </a:r>
            <a:r>
              <a:rPr sz="1200" spc="-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200" spc="75" dirty="0">
                <a:solidFill>
                  <a:srgbClr val="FFFFFF"/>
                </a:solidFill>
                <a:latin typeface="Candara"/>
                <a:cs typeface="Candara"/>
              </a:rPr>
              <a:t>COM</a:t>
            </a:r>
            <a:endParaRPr sz="1200">
              <a:latin typeface="Candara"/>
              <a:cs typeface="Candar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59097" y="4196333"/>
            <a:ext cx="399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75" dirty="0">
                <a:solidFill>
                  <a:srgbClr val="FFFFFF"/>
                </a:solidFill>
                <a:latin typeface="Candara"/>
                <a:cs typeface="Candara"/>
              </a:rPr>
              <a:t>STATEMENT </a:t>
            </a:r>
            <a:r>
              <a:rPr sz="1200" spc="35" dirty="0">
                <a:solidFill>
                  <a:srgbClr val="FFFFFF"/>
                </a:solidFill>
                <a:latin typeface="Candara"/>
                <a:cs typeface="Candara"/>
              </a:rPr>
              <a:t>OF </a:t>
            </a:r>
            <a:r>
              <a:rPr sz="1200" spc="80" dirty="0">
                <a:solidFill>
                  <a:srgbClr val="FFFFFF"/>
                </a:solidFill>
                <a:latin typeface="Candara"/>
                <a:cs typeface="Candara"/>
              </a:rPr>
              <a:t>DISCLOSURE </a:t>
            </a:r>
            <a:r>
              <a:rPr sz="1200" spc="50" dirty="0">
                <a:solidFill>
                  <a:srgbClr val="FFFFFF"/>
                </a:solidFill>
                <a:latin typeface="Candara"/>
                <a:cs typeface="Candara"/>
              </a:rPr>
              <a:t>AND</a:t>
            </a:r>
            <a:r>
              <a:rPr sz="1200" spc="-2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200" spc="105" dirty="0">
                <a:solidFill>
                  <a:srgbClr val="FFFFFF"/>
                </a:solidFill>
                <a:latin typeface="Candara"/>
                <a:cs typeface="Candara"/>
              </a:rPr>
              <a:t>CONFIDENTIALITY</a:t>
            </a:r>
            <a:endParaRPr sz="1200">
              <a:latin typeface="Candara"/>
              <a:cs typeface="Candar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44520" y="4518507"/>
            <a:ext cx="6849109" cy="1351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2880" marR="5080" algn="ctr">
              <a:lnSpc>
                <a:spcPct val="141300"/>
              </a:lnSpc>
              <a:spcBef>
                <a:spcPts val="100"/>
              </a:spcBef>
            </a:pP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This document contains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proprietary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and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confidential information.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All data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submitted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recipient </a:t>
            </a:r>
            <a:r>
              <a:rPr sz="750" spc="20" dirty="0">
                <a:solidFill>
                  <a:srgbClr val="FFFFFF"/>
                </a:solidFill>
                <a:latin typeface="Candara"/>
                <a:cs typeface="Candara"/>
              </a:rPr>
              <a:t>is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provided </a:t>
            </a:r>
            <a:r>
              <a:rPr sz="750" spc="20" dirty="0">
                <a:solidFill>
                  <a:srgbClr val="FFFFFF"/>
                </a:solidFill>
                <a:latin typeface="Candara"/>
                <a:cs typeface="Candara"/>
              </a:rPr>
              <a:t>in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reliance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upon its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consent 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not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use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or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disclose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any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information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contained herein except </a:t>
            </a:r>
            <a:r>
              <a:rPr sz="750" spc="20" dirty="0">
                <a:solidFill>
                  <a:srgbClr val="FFFFFF"/>
                </a:solidFill>
                <a:latin typeface="Candara"/>
                <a:cs typeface="Candara"/>
              </a:rPr>
              <a:t>in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context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of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its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business dealings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with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Nabo</a:t>
            </a:r>
            <a:r>
              <a:rPr sz="750" spc="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Capital.</a:t>
            </a:r>
            <a:endParaRPr sz="750">
              <a:latin typeface="Candara"/>
              <a:cs typeface="Candara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imes New Roman"/>
              <a:cs typeface="Times New Roman"/>
            </a:endParaRPr>
          </a:p>
          <a:p>
            <a:pPr marL="58419" indent="-45720">
              <a:lnSpc>
                <a:spcPct val="100000"/>
              </a:lnSpc>
            </a:pP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recipient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of</a:t>
            </a:r>
            <a:r>
              <a:rPr sz="750" spc="12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this</a:t>
            </a:r>
            <a:r>
              <a:rPr sz="750" spc="11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document</a:t>
            </a:r>
            <a:r>
              <a:rPr sz="750" spc="229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agrees</a:t>
            </a:r>
            <a:r>
              <a:rPr sz="750" spc="16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</a:t>
            </a:r>
            <a:r>
              <a:rPr sz="75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inform</a:t>
            </a:r>
            <a:r>
              <a:rPr sz="750" spc="19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present</a:t>
            </a:r>
            <a:r>
              <a:rPr sz="750" spc="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and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40" dirty="0">
                <a:solidFill>
                  <a:srgbClr val="FFFFFF"/>
                </a:solidFill>
                <a:latin typeface="Candara"/>
                <a:cs typeface="Candara"/>
              </a:rPr>
              <a:t>future</a:t>
            </a:r>
            <a:r>
              <a:rPr sz="750" spc="14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user</a:t>
            </a:r>
            <a:r>
              <a:rPr sz="750" spc="13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who</a:t>
            </a:r>
            <a:r>
              <a:rPr sz="750" spc="12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view</a:t>
            </a:r>
            <a:r>
              <a:rPr sz="750" spc="14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or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have</a:t>
            </a:r>
            <a:r>
              <a:rPr sz="750" spc="12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access</a:t>
            </a:r>
            <a:r>
              <a:rPr sz="750" spc="16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</a:t>
            </a:r>
            <a:r>
              <a:rPr sz="75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its</a:t>
            </a:r>
            <a:r>
              <a:rPr sz="750" spc="11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content 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of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its</a:t>
            </a:r>
            <a:r>
              <a:rPr sz="750" spc="1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confidential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nature.</a:t>
            </a:r>
            <a:endParaRPr sz="750">
              <a:latin typeface="Candara"/>
              <a:cs typeface="Candara"/>
            </a:endParaRPr>
          </a:p>
          <a:p>
            <a:pPr marL="58419">
              <a:lnSpc>
                <a:spcPct val="100000"/>
              </a:lnSpc>
              <a:spcBef>
                <a:spcPts val="395"/>
              </a:spcBef>
            </a:pP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The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recipient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agrees 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 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instruct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each  </a:t>
            </a:r>
            <a:r>
              <a:rPr sz="750" spc="50" dirty="0">
                <a:solidFill>
                  <a:srgbClr val="FFFFFF"/>
                </a:solidFill>
                <a:latin typeface="Candara"/>
                <a:cs typeface="Candara"/>
              </a:rPr>
              <a:t>employee 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that 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they  must 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not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disclose 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any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information concerning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this</a:t>
            </a:r>
            <a:r>
              <a:rPr sz="750" spc="22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document 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 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others</a:t>
            </a:r>
            <a:r>
              <a:rPr sz="750" spc="-4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except</a:t>
            </a:r>
            <a:endParaRPr sz="750">
              <a:latin typeface="Candara"/>
              <a:cs typeface="Candara"/>
            </a:endParaRPr>
          </a:p>
          <a:p>
            <a:pPr marL="172720" algn="ctr">
              <a:lnSpc>
                <a:spcPct val="100000"/>
              </a:lnSpc>
              <a:spcBef>
                <a:spcPts val="254"/>
              </a:spcBef>
            </a:pP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</a:t>
            </a:r>
            <a:r>
              <a:rPr sz="75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11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extent</a:t>
            </a:r>
            <a:r>
              <a:rPr sz="750" spc="2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that</a:t>
            </a:r>
            <a:r>
              <a:rPr sz="750" spc="12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such</a:t>
            </a:r>
            <a:r>
              <a:rPr sz="750" spc="12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0" dirty="0">
                <a:solidFill>
                  <a:srgbClr val="FFFFFF"/>
                </a:solidFill>
                <a:latin typeface="Candara"/>
                <a:cs typeface="Candara"/>
              </a:rPr>
              <a:t>matters</a:t>
            </a:r>
            <a:r>
              <a:rPr sz="750" spc="13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are</a:t>
            </a:r>
            <a:r>
              <a:rPr sz="750" spc="8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generally</a:t>
            </a:r>
            <a:r>
              <a:rPr sz="75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known</a:t>
            </a:r>
            <a:r>
              <a:rPr sz="750" spc="1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0" dirty="0">
                <a:solidFill>
                  <a:srgbClr val="FFFFFF"/>
                </a:solidFill>
                <a:latin typeface="Candara"/>
                <a:cs typeface="Candara"/>
              </a:rPr>
              <a:t>to,</a:t>
            </a:r>
            <a:r>
              <a:rPr sz="750" spc="11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and</a:t>
            </a:r>
            <a:r>
              <a:rPr sz="750" spc="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are</a:t>
            </a:r>
            <a:r>
              <a:rPr sz="750" spc="12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available</a:t>
            </a:r>
            <a:r>
              <a:rPr sz="750" spc="5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for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use</a:t>
            </a:r>
            <a:r>
              <a:rPr sz="750" spc="114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0" dirty="0">
                <a:solidFill>
                  <a:srgbClr val="FFFFFF"/>
                </a:solidFill>
                <a:latin typeface="Candara"/>
                <a:cs typeface="Candara"/>
              </a:rPr>
              <a:t>by,</a:t>
            </a:r>
            <a:r>
              <a:rPr sz="750" spc="114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public.</a:t>
            </a:r>
            <a:r>
              <a:rPr sz="750" spc="-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45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recipient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also</a:t>
            </a:r>
            <a:r>
              <a:rPr sz="750" spc="15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agrees</a:t>
            </a:r>
            <a:r>
              <a:rPr sz="750" spc="16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not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</a:t>
            </a:r>
            <a:r>
              <a:rPr sz="750" spc="10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duplicate</a:t>
            </a:r>
            <a:r>
              <a:rPr sz="750" spc="7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10" dirty="0">
                <a:solidFill>
                  <a:srgbClr val="FFFFFF"/>
                </a:solidFill>
                <a:latin typeface="Candara"/>
                <a:cs typeface="Candara"/>
              </a:rPr>
              <a:t>or</a:t>
            </a:r>
            <a:endParaRPr sz="750">
              <a:latin typeface="Candara"/>
              <a:cs typeface="Candara"/>
            </a:endParaRPr>
          </a:p>
          <a:p>
            <a:pPr marL="165100" algn="ctr">
              <a:lnSpc>
                <a:spcPct val="100000"/>
              </a:lnSpc>
              <a:spcBef>
                <a:spcPts val="395"/>
              </a:spcBef>
            </a:pP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distribute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or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permit others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duplicate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or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distribute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any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material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contained herein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without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Nabo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Capital express written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 consent.</a:t>
            </a:r>
            <a:endParaRPr sz="750">
              <a:latin typeface="Candara"/>
              <a:cs typeface="Candara"/>
            </a:endParaRPr>
          </a:p>
          <a:p>
            <a:pPr marL="184150" algn="ctr">
              <a:lnSpc>
                <a:spcPct val="100000"/>
              </a:lnSpc>
              <a:spcBef>
                <a:spcPts val="520"/>
              </a:spcBef>
            </a:pP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By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acceptance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of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this</a:t>
            </a:r>
            <a:r>
              <a:rPr sz="750" spc="13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5" dirty="0">
                <a:solidFill>
                  <a:srgbClr val="FFFFFF"/>
                </a:solidFill>
                <a:latin typeface="Candara"/>
                <a:cs typeface="Candara"/>
              </a:rPr>
              <a:t>document, 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recipient</a:t>
            </a:r>
            <a:r>
              <a:rPr sz="750" spc="7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agrees</a:t>
            </a:r>
            <a:r>
              <a:rPr sz="750" spc="15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" dirty="0">
                <a:solidFill>
                  <a:srgbClr val="FFFFFF"/>
                </a:solidFill>
                <a:latin typeface="Candara"/>
                <a:cs typeface="Candara"/>
              </a:rPr>
              <a:t>to</a:t>
            </a:r>
            <a:r>
              <a:rPr sz="750" spc="9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be</a:t>
            </a:r>
            <a:r>
              <a:rPr sz="750" spc="10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30" dirty="0">
                <a:solidFill>
                  <a:srgbClr val="FFFFFF"/>
                </a:solidFill>
                <a:latin typeface="Candara"/>
                <a:cs typeface="Candara"/>
              </a:rPr>
              <a:t>bound</a:t>
            </a:r>
            <a:r>
              <a:rPr sz="750" spc="16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dirty="0">
                <a:solidFill>
                  <a:srgbClr val="FFFFFF"/>
                </a:solidFill>
                <a:latin typeface="Candara"/>
                <a:cs typeface="Candara"/>
              </a:rPr>
              <a:t>by</a:t>
            </a:r>
            <a:r>
              <a:rPr sz="750" spc="9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25" dirty="0">
                <a:solidFill>
                  <a:srgbClr val="FFFFFF"/>
                </a:solidFill>
                <a:latin typeface="Candara"/>
                <a:cs typeface="Candara"/>
              </a:rPr>
              <a:t>the</a:t>
            </a:r>
            <a:r>
              <a:rPr sz="750" spc="80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60" dirty="0">
                <a:solidFill>
                  <a:srgbClr val="FFFFFF"/>
                </a:solidFill>
                <a:latin typeface="Candara"/>
                <a:cs typeface="Candara"/>
              </a:rPr>
              <a:t>aforementioned</a:t>
            </a:r>
            <a:r>
              <a:rPr sz="750" spc="8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750" spc="55" dirty="0">
                <a:solidFill>
                  <a:srgbClr val="FFFFFF"/>
                </a:solidFill>
                <a:latin typeface="Candara"/>
                <a:cs typeface="Candara"/>
              </a:rPr>
              <a:t>statement.</a:t>
            </a:r>
            <a:endParaRPr sz="7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79720" y="5765799"/>
            <a:ext cx="6461759" cy="772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003" y="1239974"/>
            <a:ext cx="1474996" cy="5068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058792" y="249173"/>
            <a:ext cx="3603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92530" algn="l"/>
                <a:tab pos="2552700" algn="l"/>
              </a:tabLst>
            </a:pPr>
            <a:r>
              <a:rPr sz="2400" dirty="0">
                <a:solidFill>
                  <a:srgbClr val="1F4E79"/>
                </a:solidFill>
              </a:rPr>
              <a:t>H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h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A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c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4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483108" y="882396"/>
            <a:ext cx="11228705" cy="0"/>
          </a:xfrm>
          <a:custGeom>
            <a:avLst/>
            <a:gdLst/>
            <a:ahLst/>
            <a:cxnLst/>
            <a:rect l="l" t="t" r="r" b="b"/>
            <a:pathLst>
              <a:path w="11228705">
                <a:moveTo>
                  <a:pt x="0" y="0"/>
                </a:moveTo>
                <a:lnTo>
                  <a:pt x="11228578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4631" y="1222247"/>
            <a:ext cx="2581910" cy="1222375"/>
          </a:xfrm>
          <a:custGeom>
            <a:avLst/>
            <a:gdLst/>
            <a:ahLst/>
            <a:cxnLst/>
            <a:rect l="l" t="t" r="r" b="b"/>
            <a:pathLst>
              <a:path w="2581910" h="1222375">
                <a:moveTo>
                  <a:pt x="2377948" y="0"/>
                </a:moveTo>
                <a:lnTo>
                  <a:pt x="203708" y="0"/>
                </a:lnTo>
                <a:lnTo>
                  <a:pt x="156998" y="5379"/>
                </a:lnTo>
                <a:lnTo>
                  <a:pt x="114120" y="20702"/>
                </a:lnTo>
                <a:lnTo>
                  <a:pt x="76297" y="44746"/>
                </a:lnTo>
                <a:lnTo>
                  <a:pt x="44750" y="76291"/>
                </a:lnTo>
                <a:lnTo>
                  <a:pt x="20704" y="114114"/>
                </a:lnTo>
                <a:lnTo>
                  <a:pt x="5379" y="156994"/>
                </a:lnTo>
                <a:lnTo>
                  <a:pt x="0" y="203707"/>
                </a:lnTo>
                <a:lnTo>
                  <a:pt x="0" y="1018539"/>
                </a:lnTo>
                <a:lnTo>
                  <a:pt x="5379" y="1065253"/>
                </a:lnTo>
                <a:lnTo>
                  <a:pt x="20704" y="1108133"/>
                </a:lnTo>
                <a:lnTo>
                  <a:pt x="44750" y="1145956"/>
                </a:lnTo>
                <a:lnTo>
                  <a:pt x="76297" y="1177501"/>
                </a:lnTo>
                <a:lnTo>
                  <a:pt x="114120" y="1201545"/>
                </a:lnTo>
                <a:lnTo>
                  <a:pt x="156998" y="1216868"/>
                </a:lnTo>
                <a:lnTo>
                  <a:pt x="203708" y="1222248"/>
                </a:lnTo>
                <a:lnTo>
                  <a:pt x="2377948" y="1222248"/>
                </a:lnTo>
                <a:lnTo>
                  <a:pt x="2424661" y="1216868"/>
                </a:lnTo>
                <a:lnTo>
                  <a:pt x="2467541" y="1201545"/>
                </a:lnTo>
                <a:lnTo>
                  <a:pt x="2505364" y="1177501"/>
                </a:lnTo>
                <a:lnTo>
                  <a:pt x="2536909" y="1145956"/>
                </a:lnTo>
                <a:lnTo>
                  <a:pt x="2560953" y="1108133"/>
                </a:lnTo>
                <a:lnTo>
                  <a:pt x="2576276" y="1065253"/>
                </a:lnTo>
                <a:lnTo>
                  <a:pt x="2581656" y="1018539"/>
                </a:lnTo>
                <a:lnTo>
                  <a:pt x="2581656" y="203707"/>
                </a:lnTo>
                <a:lnTo>
                  <a:pt x="2576276" y="156994"/>
                </a:lnTo>
                <a:lnTo>
                  <a:pt x="2560953" y="114114"/>
                </a:lnTo>
                <a:lnTo>
                  <a:pt x="2536909" y="76291"/>
                </a:lnTo>
                <a:lnTo>
                  <a:pt x="2505364" y="44746"/>
                </a:lnTo>
                <a:lnTo>
                  <a:pt x="2467541" y="20702"/>
                </a:lnTo>
                <a:lnTo>
                  <a:pt x="2424661" y="5379"/>
                </a:lnTo>
                <a:lnTo>
                  <a:pt x="23779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631" y="1222247"/>
            <a:ext cx="2581910" cy="1222375"/>
          </a:xfrm>
          <a:custGeom>
            <a:avLst/>
            <a:gdLst/>
            <a:ahLst/>
            <a:cxnLst/>
            <a:rect l="l" t="t" r="r" b="b"/>
            <a:pathLst>
              <a:path w="2581910" h="1222375">
                <a:moveTo>
                  <a:pt x="0" y="203707"/>
                </a:moveTo>
                <a:lnTo>
                  <a:pt x="5379" y="156994"/>
                </a:lnTo>
                <a:lnTo>
                  <a:pt x="20704" y="114114"/>
                </a:lnTo>
                <a:lnTo>
                  <a:pt x="44750" y="76291"/>
                </a:lnTo>
                <a:lnTo>
                  <a:pt x="76297" y="44746"/>
                </a:lnTo>
                <a:lnTo>
                  <a:pt x="114120" y="20702"/>
                </a:lnTo>
                <a:lnTo>
                  <a:pt x="156998" y="5379"/>
                </a:lnTo>
                <a:lnTo>
                  <a:pt x="203708" y="0"/>
                </a:lnTo>
                <a:lnTo>
                  <a:pt x="2377948" y="0"/>
                </a:lnTo>
                <a:lnTo>
                  <a:pt x="2424661" y="5379"/>
                </a:lnTo>
                <a:lnTo>
                  <a:pt x="2467541" y="20702"/>
                </a:lnTo>
                <a:lnTo>
                  <a:pt x="2505364" y="44746"/>
                </a:lnTo>
                <a:lnTo>
                  <a:pt x="2536909" y="76291"/>
                </a:lnTo>
                <a:lnTo>
                  <a:pt x="2560953" y="114114"/>
                </a:lnTo>
                <a:lnTo>
                  <a:pt x="2576276" y="156994"/>
                </a:lnTo>
                <a:lnTo>
                  <a:pt x="2581656" y="203707"/>
                </a:lnTo>
                <a:lnTo>
                  <a:pt x="2581656" y="1018539"/>
                </a:lnTo>
                <a:lnTo>
                  <a:pt x="2576276" y="1065253"/>
                </a:lnTo>
                <a:lnTo>
                  <a:pt x="2560953" y="1108133"/>
                </a:lnTo>
                <a:lnTo>
                  <a:pt x="2536909" y="1145956"/>
                </a:lnTo>
                <a:lnTo>
                  <a:pt x="2505364" y="1177501"/>
                </a:lnTo>
                <a:lnTo>
                  <a:pt x="2467541" y="1201545"/>
                </a:lnTo>
                <a:lnTo>
                  <a:pt x="2424661" y="1216868"/>
                </a:lnTo>
                <a:lnTo>
                  <a:pt x="2377948" y="1222248"/>
                </a:lnTo>
                <a:lnTo>
                  <a:pt x="203708" y="1222248"/>
                </a:lnTo>
                <a:lnTo>
                  <a:pt x="156998" y="1216868"/>
                </a:lnTo>
                <a:lnTo>
                  <a:pt x="114120" y="1201545"/>
                </a:lnTo>
                <a:lnTo>
                  <a:pt x="76297" y="1177501"/>
                </a:lnTo>
                <a:lnTo>
                  <a:pt x="44750" y="1145956"/>
                </a:lnTo>
                <a:lnTo>
                  <a:pt x="20704" y="1108133"/>
                </a:lnTo>
                <a:lnTo>
                  <a:pt x="5379" y="1065253"/>
                </a:lnTo>
                <a:lnTo>
                  <a:pt x="0" y="1018539"/>
                </a:lnTo>
                <a:lnTo>
                  <a:pt x="0" y="203707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9137" y="1668602"/>
            <a:ext cx="220726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ndara"/>
                <a:cs typeface="Candara"/>
              </a:rPr>
              <a:t>Development</a:t>
            </a:r>
            <a:r>
              <a:rPr sz="1800" spc="5" dirty="0">
                <a:solidFill>
                  <a:srgbClr val="FFFFFF"/>
                </a:solidFill>
                <a:latin typeface="Candara"/>
                <a:cs typeface="Candara"/>
              </a:rPr>
              <a:t> </a:t>
            </a:r>
            <a:r>
              <a:rPr sz="1800" dirty="0">
                <a:solidFill>
                  <a:srgbClr val="FFFFFF"/>
                </a:solidFill>
                <a:latin typeface="Candara"/>
                <a:cs typeface="Candara"/>
              </a:rPr>
              <a:t>partners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6344" y="3029711"/>
            <a:ext cx="2600325" cy="1225550"/>
          </a:xfrm>
          <a:custGeom>
            <a:avLst/>
            <a:gdLst/>
            <a:ahLst/>
            <a:cxnLst/>
            <a:rect l="l" t="t" r="r" b="b"/>
            <a:pathLst>
              <a:path w="2600325" h="1225550">
                <a:moveTo>
                  <a:pt x="2395728" y="0"/>
                </a:moveTo>
                <a:lnTo>
                  <a:pt x="204215" y="0"/>
                </a:lnTo>
                <a:lnTo>
                  <a:pt x="157390" y="5393"/>
                </a:lnTo>
                <a:lnTo>
                  <a:pt x="114405" y="20758"/>
                </a:lnTo>
                <a:lnTo>
                  <a:pt x="76487" y="44866"/>
                </a:lnTo>
                <a:lnTo>
                  <a:pt x="44862" y="76493"/>
                </a:lnTo>
                <a:lnTo>
                  <a:pt x="20756" y="114411"/>
                </a:lnTo>
                <a:lnTo>
                  <a:pt x="5393" y="157394"/>
                </a:lnTo>
                <a:lnTo>
                  <a:pt x="0" y="204215"/>
                </a:lnTo>
                <a:lnTo>
                  <a:pt x="0" y="1021080"/>
                </a:lnTo>
                <a:lnTo>
                  <a:pt x="5393" y="1067901"/>
                </a:lnTo>
                <a:lnTo>
                  <a:pt x="20756" y="1110884"/>
                </a:lnTo>
                <a:lnTo>
                  <a:pt x="44862" y="1148802"/>
                </a:lnTo>
                <a:lnTo>
                  <a:pt x="76487" y="1180429"/>
                </a:lnTo>
                <a:lnTo>
                  <a:pt x="114405" y="1204537"/>
                </a:lnTo>
                <a:lnTo>
                  <a:pt x="157390" y="1219902"/>
                </a:lnTo>
                <a:lnTo>
                  <a:pt x="204215" y="1225295"/>
                </a:lnTo>
                <a:lnTo>
                  <a:pt x="2395728" y="1225295"/>
                </a:lnTo>
                <a:lnTo>
                  <a:pt x="2442549" y="1219902"/>
                </a:lnTo>
                <a:lnTo>
                  <a:pt x="2485532" y="1204537"/>
                </a:lnTo>
                <a:lnTo>
                  <a:pt x="2523450" y="1180429"/>
                </a:lnTo>
                <a:lnTo>
                  <a:pt x="2555077" y="1148802"/>
                </a:lnTo>
                <a:lnTo>
                  <a:pt x="2579185" y="1110884"/>
                </a:lnTo>
                <a:lnTo>
                  <a:pt x="2594550" y="1067901"/>
                </a:lnTo>
                <a:lnTo>
                  <a:pt x="2599944" y="1021080"/>
                </a:lnTo>
                <a:lnTo>
                  <a:pt x="2599944" y="204215"/>
                </a:lnTo>
                <a:lnTo>
                  <a:pt x="2594550" y="157394"/>
                </a:lnTo>
                <a:lnTo>
                  <a:pt x="2579185" y="114411"/>
                </a:lnTo>
                <a:lnTo>
                  <a:pt x="2555077" y="76493"/>
                </a:lnTo>
                <a:lnTo>
                  <a:pt x="2523450" y="44866"/>
                </a:lnTo>
                <a:lnTo>
                  <a:pt x="2485532" y="20758"/>
                </a:lnTo>
                <a:lnTo>
                  <a:pt x="2442549" y="5393"/>
                </a:lnTo>
                <a:lnTo>
                  <a:pt x="2395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344" y="3029711"/>
            <a:ext cx="2600325" cy="1225550"/>
          </a:xfrm>
          <a:custGeom>
            <a:avLst/>
            <a:gdLst/>
            <a:ahLst/>
            <a:cxnLst/>
            <a:rect l="l" t="t" r="r" b="b"/>
            <a:pathLst>
              <a:path w="2600325" h="1225550">
                <a:moveTo>
                  <a:pt x="0" y="204215"/>
                </a:moveTo>
                <a:lnTo>
                  <a:pt x="5393" y="157394"/>
                </a:lnTo>
                <a:lnTo>
                  <a:pt x="20756" y="114411"/>
                </a:lnTo>
                <a:lnTo>
                  <a:pt x="44862" y="76493"/>
                </a:lnTo>
                <a:lnTo>
                  <a:pt x="76487" y="44866"/>
                </a:lnTo>
                <a:lnTo>
                  <a:pt x="114405" y="20758"/>
                </a:lnTo>
                <a:lnTo>
                  <a:pt x="157390" y="5393"/>
                </a:lnTo>
                <a:lnTo>
                  <a:pt x="204215" y="0"/>
                </a:lnTo>
                <a:lnTo>
                  <a:pt x="2395728" y="0"/>
                </a:lnTo>
                <a:lnTo>
                  <a:pt x="2442549" y="5393"/>
                </a:lnTo>
                <a:lnTo>
                  <a:pt x="2485532" y="20758"/>
                </a:lnTo>
                <a:lnTo>
                  <a:pt x="2523450" y="44866"/>
                </a:lnTo>
                <a:lnTo>
                  <a:pt x="2555077" y="76493"/>
                </a:lnTo>
                <a:lnTo>
                  <a:pt x="2579185" y="114411"/>
                </a:lnTo>
                <a:lnTo>
                  <a:pt x="2594550" y="157394"/>
                </a:lnTo>
                <a:lnTo>
                  <a:pt x="2599944" y="204215"/>
                </a:lnTo>
                <a:lnTo>
                  <a:pt x="2599944" y="1021080"/>
                </a:lnTo>
                <a:lnTo>
                  <a:pt x="2594550" y="1067901"/>
                </a:lnTo>
                <a:lnTo>
                  <a:pt x="2579185" y="1110884"/>
                </a:lnTo>
                <a:lnTo>
                  <a:pt x="2555077" y="1148802"/>
                </a:lnTo>
                <a:lnTo>
                  <a:pt x="2523450" y="1180429"/>
                </a:lnTo>
                <a:lnTo>
                  <a:pt x="2485532" y="1204537"/>
                </a:lnTo>
                <a:lnTo>
                  <a:pt x="2442549" y="1219902"/>
                </a:lnTo>
                <a:lnTo>
                  <a:pt x="2395728" y="1225295"/>
                </a:lnTo>
                <a:lnTo>
                  <a:pt x="204215" y="1225295"/>
                </a:lnTo>
                <a:lnTo>
                  <a:pt x="157390" y="1219902"/>
                </a:lnTo>
                <a:lnTo>
                  <a:pt x="114405" y="1204537"/>
                </a:lnTo>
                <a:lnTo>
                  <a:pt x="76487" y="1180429"/>
                </a:lnTo>
                <a:lnTo>
                  <a:pt x="44862" y="1148802"/>
                </a:lnTo>
                <a:lnTo>
                  <a:pt x="20756" y="1110884"/>
                </a:lnTo>
                <a:lnTo>
                  <a:pt x="5393" y="1067901"/>
                </a:lnTo>
                <a:lnTo>
                  <a:pt x="0" y="1021080"/>
                </a:lnTo>
                <a:lnTo>
                  <a:pt x="0" y="20421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76680" y="3341878"/>
            <a:ext cx="15786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8460" marR="5080" indent="-366395">
              <a:lnSpc>
                <a:spcPct val="100000"/>
              </a:lnSpc>
              <a:spcBef>
                <a:spcPts val="100"/>
              </a:spcBef>
            </a:pPr>
            <a:r>
              <a:rPr sz="1800" spc="5" dirty="0">
                <a:solidFill>
                  <a:srgbClr val="FFFFFF"/>
                </a:solidFill>
                <a:latin typeface="Candara"/>
                <a:cs typeface="Candara"/>
              </a:rPr>
              <a:t>I</a:t>
            </a:r>
            <a:r>
              <a:rPr sz="1800" spc="-10" dirty="0">
                <a:solidFill>
                  <a:srgbClr val="FFFFFF"/>
                </a:solidFill>
                <a:latin typeface="Candara"/>
                <a:cs typeface="Candara"/>
              </a:rPr>
              <a:t>m</a:t>
            </a:r>
            <a:r>
              <a:rPr sz="1800" spc="5" dirty="0">
                <a:solidFill>
                  <a:srgbClr val="FFFFFF"/>
                </a:solidFill>
                <a:latin typeface="Candara"/>
                <a:cs typeface="Candara"/>
              </a:rPr>
              <a:t>p</a:t>
            </a:r>
            <a:r>
              <a:rPr sz="1800" dirty="0">
                <a:solidFill>
                  <a:srgbClr val="FFFFFF"/>
                </a:solidFill>
                <a:latin typeface="Candara"/>
                <a:cs typeface="Candara"/>
              </a:rPr>
              <a:t>l</a:t>
            </a:r>
            <a:r>
              <a:rPr sz="1800" spc="-15" dirty="0">
                <a:solidFill>
                  <a:srgbClr val="FFFFFF"/>
                </a:solidFill>
                <a:latin typeface="Candara"/>
                <a:cs typeface="Candara"/>
              </a:rPr>
              <a:t>e</a:t>
            </a:r>
            <a:r>
              <a:rPr sz="1800" spc="-10" dirty="0">
                <a:solidFill>
                  <a:srgbClr val="FFFFFF"/>
                </a:solidFill>
                <a:latin typeface="Candara"/>
                <a:cs typeface="Candara"/>
              </a:rPr>
              <a:t>me</a:t>
            </a:r>
            <a:r>
              <a:rPr sz="1800" spc="5" dirty="0">
                <a:solidFill>
                  <a:srgbClr val="FFFFFF"/>
                </a:solidFill>
                <a:latin typeface="Candara"/>
                <a:cs typeface="Candara"/>
              </a:rPr>
              <a:t>n</a:t>
            </a:r>
            <a:r>
              <a:rPr sz="1800" dirty="0">
                <a:solidFill>
                  <a:srgbClr val="FFFFFF"/>
                </a:solidFill>
                <a:latin typeface="Candara"/>
                <a:cs typeface="Candara"/>
              </a:rPr>
              <a:t>t</a:t>
            </a:r>
            <a:r>
              <a:rPr sz="1800" spc="5" dirty="0">
                <a:solidFill>
                  <a:srgbClr val="FFFFFF"/>
                </a:solidFill>
                <a:latin typeface="Candara"/>
                <a:cs typeface="Candara"/>
              </a:rPr>
              <a:t>a</a:t>
            </a:r>
            <a:r>
              <a:rPr sz="1800" dirty="0">
                <a:solidFill>
                  <a:srgbClr val="FFFFFF"/>
                </a:solidFill>
                <a:latin typeface="Candara"/>
                <a:cs typeface="Candara"/>
              </a:rPr>
              <a:t>tion  </a:t>
            </a:r>
            <a:r>
              <a:rPr sz="1800" spc="-5" dirty="0">
                <a:solidFill>
                  <a:srgbClr val="FFFFFF"/>
                </a:solidFill>
                <a:latin typeface="Candara"/>
                <a:cs typeface="Candara"/>
              </a:rPr>
              <a:t>Partners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81583" y="4852415"/>
            <a:ext cx="2600325" cy="1225550"/>
          </a:xfrm>
          <a:custGeom>
            <a:avLst/>
            <a:gdLst/>
            <a:ahLst/>
            <a:cxnLst/>
            <a:rect l="l" t="t" r="r" b="b"/>
            <a:pathLst>
              <a:path w="2600325" h="1225550">
                <a:moveTo>
                  <a:pt x="2395728" y="0"/>
                </a:moveTo>
                <a:lnTo>
                  <a:pt x="204215" y="0"/>
                </a:lnTo>
                <a:lnTo>
                  <a:pt x="157390" y="5393"/>
                </a:lnTo>
                <a:lnTo>
                  <a:pt x="114405" y="20758"/>
                </a:lnTo>
                <a:lnTo>
                  <a:pt x="76487" y="44866"/>
                </a:lnTo>
                <a:lnTo>
                  <a:pt x="44862" y="76493"/>
                </a:lnTo>
                <a:lnTo>
                  <a:pt x="20756" y="114411"/>
                </a:lnTo>
                <a:lnTo>
                  <a:pt x="5393" y="157394"/>
                </a:lnTo>
                <a:lnTo>
                  <a:pt x="0" y="204215"/>
                </a:lnTo>
                <a:lnTo>
                  <a:pt x="0" y="1021079"/>
                </a:lnTo>
                <a:lnTo>
                  <a:pt x="5393" y="1067905"/>
                </a:lnTo>
                <a:lnTo>
                  <a:pt x="20756" y="1110890"/>
                </a:lnTo>
                <a:lnTo>
                  <a:pt x="44862" y="1148808"/>
                </a:lnTo>
                <a:lnTo>
                  <a:pt x="76487" y="1180433"/>
                </a:lnTo>
                <a:lnTo>
                  <a:pt x="114405" y="1204539"/>
                </a:lnTo>
                <a:lnTo>
                  <a:pt x="157390" y="1219902"/>
                </a:lnTo>
                <a:lnTo>
                  <a:pt x="204215" y="1225295"/>
                </a:lnTo>
                <a:lnTo>
                  <a:pt x="2395728" y="1225295"/>
                </a:lnTo>
                <a:lnTo>
                  <a:pt x="2442549" y="1219902"/>
                </a:lnTo>
                <a:lnTo>
                  <a:pt x="2485532" y="1204539"/>
                </a:lnTo>
                <a:lnTo>
                  <a:pt x="2523450" y="1180433"/>
                </a:lnTo>
                <a:lnTo>
                  <a:pt x="2555077" y="1148808"/>
                </a:lnTo>
                <a:lnTo>
                  <a:pt x="2579185" y="1110890"/>
                </a:lnTo>
                <a:lnTo>
                  <a:pt x="2594550" y="1067905"/>
                </a:lnTo>
                <a:lnTo>
                  <a:pt x="2599943" y="1021079"/>
                </a:lnTo>
                <a:lnTo>
                  <a:pt x="2599943" y="204215"/>
                </a:lnTo>
                <a:lnTo>
                  <a:pt x="2594550" y="157394"/>
                </a:lnTo>
                <a:lnTo>
                  <a:pt x="2579185" y="114411"/>
                </a:lnTo>
                <a:lnTo>
                  <a:pt x="2555077" y="76493"/>
                </a:lnTo>
                <a:lnTo>
                  <a:pt x="2523450" y="44866"/>
                </a:lnTo>
                <a:lnTo>
                  <a:pt x="2485532" y="20758"/>
                </a:lnTo>
                <a:lnTo>
                  <a:pt x="2442549" y="5393"/>
                </a:lnTo>
                <a:lnTo>
                  <a:pt x="23957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1583" y="4852415"/>
            <a:ext cx="2600325" cy="1225550"/>
          </a:xfrm>
          <a:custGeom>
            <a:avLst/>
            <a:gdLst/>
            <a:ahLst/>
            <a:cxnLst/>
            <a:rect l="l" t="t" r="r" b="b"/>
            <a:pathLst>
              <a:path w="2600325" h="1225550">
                <a:moveTo>
                  <a:pt x="0" y="204215"/>
                </a:moveTo>
                <a:lnTo>
                  <a:pt x="5393" y="157394"/>
                </a:lnTo>
                <a:lnTo>
                  <a:pt x="20756" y="114411"/>
                </a:lnTo>
                <a:lnTo>
                  <a:pt x="44862" y="76493"/>
                </a:lnTo>
                <a:lnTo>
                  <a:pt x="76487" y="44866"/>
                </a:lnTo>
                <a:lnTo>
                  <a:pt x="114405" y="20758"/>
                </a:lnTo>
                <a:lnTo>
                  <a:pt x="157390" y="5393"/>
                </a:lnTo>
                <a:lnTo>
                  <a:pt x="204215" y="0"/>
                </a:lnTo>
                <a:lnTo>
                  <a:pt x="2395728" y="0"/>
                </a:lnTo>
                <a:lnTo>
                  <a:pt x="2442549" y="5393"/>
                </a:lnTo>
                <a:lnTo>
                  <a:pt x="2485532" y="20758"/>
                </a:lnTo>
                <a:lnTo>
                  <a:pt x="2523450" y="44866"/>
                </a:lnTo>
                <a:lnTo>
                  <a:pt x="2555077" y="76493"/>
                </a:lnTo>
                <a:lnTo>
                  <a:pt x="2579185" y="114411"/>
                </a:lnTo>
                <a:lnTo>
                  <a:pt x="2594550" y="157394"/>
                </a:lnTo>
                <a:lnTo>
                  <a:pt x="2599943" y="204215"/>
                </a:lnTo>
                <a:lnTo>
                  <a:pt x="2599943" y="1021079"/>
                </a:lnTo>
                <a:lnTo>
                  <a:pt x="2594550" y="1067905"/>
                </a:lnTo>
                <a:lnTo>
                  <a:pt x="2579185" y="1110890"/>
                </a:lnTo>
                <a:lnTo>
                  <a:pt x="2555077" y="1148808"/>
                </a:lnTo>
                <a:lnTo>
                  <a:pt x="2523450" y="1180433"/>
                </a:lnTo>
                <a:lnTo>
                  <a:pt x="2485532" y="1204539"/>
                </a:lnTo>
                <a:lnTo>
                  <a:pt x="2442549" y="1219902"/>
                </a:lnTo>
                <a:lnTo>
                  <a:pt x="2395728" y="1225295"/>
                </a:lnTo>
                <a:lnTo>
                  <a:pt x="204215" y="1225295"/>
                </a:lnTo>
                <a:lnTo>
                  <a:pt x="157390" y="1219902"/>
                </a:lnTo>
                <a:lnTo>
                  <a:pt x="114405" y="1204539"/>
                </a:lnTo>
                <a:lnTo>
                  <a:pt x="76487" y="1180433"/>
                </a:lnTo>
                <a:lnTo>
                  <a:pt x="44862" y="1148808"/>
                </a:lnTo>
                <a:lnTo>
                  <a:pt x="20756" y="1110890"/>
                </a:lnTo>
                <a:lnTo>
                  <a:pt x="5393" y="1067905"/>
                </a:lnTo>
                <a:lnTo>
                  <a:pt x="0" y="1021079"/>
                </a:lnTo>
                <a:lnTo>
                  <a:pt x="0" y="204215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22222" y="5301818"/>
            <a:ext cx="52133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ndara"/>
                <a:cs typeface="Candara"/>
              </a:rPr>
              <a:t>CS</a:t>
            </a:r>
            <a:r>
              <a:rPr sz="1800" dirty="0">
                <a:solidFill>
                  <a:srgbClr val="FFFFFF"/>
                </a:solidFill>
                <a:latin typeface="Candara"/>
                <a:cs typeface="Candara"/>
              </a:rPr>
              <a:t>Os</a:t>
            </a:r>
            <a:endParaRPr sz="1800">
              <a:latin typeface="Candara"/>
              <a:cs typeface="Candar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53545" y="1232641"/>
            <a:ext cx="1546086" cy="4740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46222" y="1190480"/>
            <a:ext cx="1827801" cy="5202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17664" y="1112519"/>
            <a:ext cx="2069592" cy="6644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980645" y="2946124"/>
            <a:ext cx="1275839" cy="7790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166436" y="2993397"/>
            <a:ext cx="1709262" cy="4597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741664" y="3029711"/>
            <a:ext cx="874776" cy="93878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65083" y="5099303"/>
            <a:ext cx="1192009" cy="63361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877305" y="5088763"/>
            <a:ext cx="2138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081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auhaus 93"/>
                <a:cs typeface="Bauhaus 93"/>
              </a:rPr>
              <a:t>Bungoma teenage  </a:t>
            </a:r>
            <a:r>
              <a:rPr sz="1800" spc="-5" dirty="0">
                <a:latin typeface="Bauhaus 93"/>
                <a:cs typeface="Bauhaus 93"/>
              </a:rPr>
              <a:t>mothers</a:t>
            </a:r>
            <a:r>
              <a:rPr sz="1800" spc="-35" dirty="0">
                <a:latin typeface="Bauhaus 93"/>
                <a:cs typeface="Bauhaus 93"/>
              </a:rPr>
              <a:t> </a:t>
            </a:r>
            <a:r>
              <a:rPr sz="1800" spc="-5" dirty="0">
                <a:latin typeface="Bauhaus 93"/>
                <a:cs typeface="Bauhaus 93"/>
              </a:rPr>
              <a:t>organisation</a:t>
            </a:r>
            <a:endParaRPr sz="1800">
              <a:latin typeface="Bauhaus 93"/>
              <a:cs typeface="Bauhaus 93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496055" y="1901951"/>
            <a:ext cx="2093976" cy="40843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06032" y="1898904"/>
            <a:ext cx="1947837" cy="4617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31335" y="4002023"/>
            <a:ext cx="1834895" cy="3139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52744" y="3675888"/>
            <a:ext cx="2220654" cy="7534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27135" y="4773166"/>
            <a:ext cx="2371344" cy="195986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66344" y="2697479"/>
            <a:ext cx="11377295" cy="0"/>
          </a:xfrm>
          <a:custGeom>
            <a:avLst/>
            <a:gdLst/>
            <a:ahLst/>
            <a:cxnLst/>
            <a:rect l="l" t="t" r="r" b="b"/>
            <a:pathLst>
              <a:path w="11377295">
                <a:moveTo>
                  <a:pt x="0" y="0"/>
                </a:moveTo>
                <a:lnTo>
                  <a:pt x="11376787" y="0"/>
                </a:lnTo>
              </a:path>
            </a:pathLst>
          </a:custGeom>
          <a:ln w="12192">
            <a:solidFill>
              <a:srgbClr val="7E7E7E"/>
            </a:solidFill>
            <a:prstDash val="sysDash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6344" y="4559808"/>
            <a:ext cx="11377295" cy="0"/>
          </a:xfrm>
          <a:custGeom>
            <a:avLst/>
            <a:gdLst/>
            <a:ahLst/>
            <a:cxnLst/>
            <a:rect l="l" t="t" r="r" b="b"/>
            <a:pathLst>
              <a:path w="11377295">
                <a:moveTo>
                  <a:pt x="0" y="0"/>
                </a:moveTo>
                <a:lnTo>
                  <a:pt x="11376787" y="0"/>
                </a:lnTo>
              </a:path>
            </a:pathLst>
          </a:custGeom>
          <a:ln w="12192">
            <a:solidFill>
              <a:srgbClr val="7E7E7E"/>
            </a:solidFill>
            <a:prstDash val="sysDash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2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1975" y="2200655"/>
            <a:ext cx="9793224" cy="1801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61210" y="2791460"/>
            <a:ext cx="8468360" cy="727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37285" algn="l"/>
                <a:tab pos="4986020" algn="l"/>
                <a:tab pos="5755640" algn="l"/>
                <a:tab pos="7106284" algn="l"/>
              </a:tabLst>
            </a:pPr>
            <a:r>
              <a:rPr sz="3000" spc="229" dirty="0">
                <a:solidFill>
                  <a:srgbClr val="1F4E79"/>
                </a:solidFill>
              </a:rPr>
              <a:t>What	</a:t>
            </a:r>
            <a:r>
              <a:rPr sz="4600" spc="270" dirty="0">
                <a:solidFill>
                  <a:srgbClr val="1F4E79"/>
                </a:solidFill>
              </a:rPr>
              <a:t>challenges</a:t>
            </a:r>
            <a:r>
              <a:rPr sz="4600" spc="85" dirty="0">
                <a:solidFill>
                  <a:srgbClr val="1F4E79"/>
                </a:solidFill>
              </a:rPr>
              <a:t> </a:t>
            </a:r>
            <a:r>
              <a:rPr sz="3000" spc="200" dirty="0">
                <a:solidFill>
                  <a:srgbClr val="1F4E79"/>
                </a:solidFill>
              </a:rPr>
              <a:t>are	</a:t>
            </a:r>
            <a:r>
              <a:rPr sz="3000" spc="204" dirty="0">
                <a:solidFill>
                  <a:srgbClr val="1F4E79"/>
                </a:solidFill>
              </a:rPr>
              <a:t>the	</a:t>
            </a:r>
            <a:r>
              <a:rPr sz="3000" spc="250" dirty="0">
                <a:solidFill>
                  <a:srgbClr val="1F4E79"/>
                </a:solidFill>
              </a:rPr>
              <a:t>actors	</a:t>
            </a:r>
            <a:r>
              <a:rPr sz="3000" spc="254" dirty="0">
                <a:solidFill>
                  <a:srgbClr val="1F4E79"/>
                </a:solidFill>
              </a:rPr>
              <a:t>facing?</a:t>
            </a:r>
            <a:endParaRPr sz="3000"/>
          </a:p>
        </p:txBody>
      </p:sp>
      <p:sp>
        <p:nvSpPr>
          <p:cNvPr id="4" name="object 4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3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24527" y="255778"/>
            <a:ext cx="2389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5285" algn="l"/>
                <a:tab pos="1789430" algn="l"/>
              </a:tabLst>
            </a:pPr>
            <a:r>
              <a:rPr sz="2400" dirty="0">
                <a:solidFill>
                  <a:srgbClr val="1F4E79"/>
                </a:solidFill>
              </a:rPr>
              <a:t>1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g	G</a:t>
            </a:r>
            <a:r>
              <a:rPr sz="2400" spc="-25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5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p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83108" y="882396"/>
            <a:ext cx="11139805" cy="0"/>
          </a:xfrm>
          <a:custGeom>
            <a:avLst/>
            <a:gdLst/>
            <a:ahLst/>
            <a:cxnLst/>
            <a:rect l="l" t="t" r="r" b="b"/>
            <a:pathLst>
              <a:path w="11139805">
                <a:moveTo>
                  <a:pt x="0" y="0"/>
                </a:moveTo>
                <a:lnTo>
                  <a:pt x="11139805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80744" y="1021080"/>
            <a:ext cx="9000744" cy="52425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4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2989" y="252171"/>
            <a:ext cx="42068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845" algn="l"/>
                <a:tab pos="1511935" algn="l"/>
              </a:tabLst>
            </a:pPr>
            <a:r>
              <a:rPr sz="2400" dirty="0">
                <a:solidFill>
                  <a:srgbClr val="1F4E79"/>
                </a:solidFill>
              </a:rPr>
              <a:t>2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D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	o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v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p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spc="135" dirty="0">
                <a:solidFill>
                  <a:srgbClr val="1F4E79"/>
                </a:solidFill>
              </a:rPr>
              <a:t>ce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83108" y="882396"/>
            <a:ext cx="11104880" cy="0"/>
          </a:xfrm>
          <a:custGeom>
            <a:avLst/>
            <a:gdLst/>
            <a:ahLst/>
            <a:cxnLst/>
            <a:rect l="l" t="t" r="r" b="b"/>
            <a:pathLst>
              <a:path w="11104880">
                <a:moveTo>
                  <a:pt x="0" y="0"/>
                </a:moveTo>
                <a:lnTo>
                  <a:pt x="11104372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779520" y="932688"/>
            <a:ext cx="3602735" cy="54162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5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9561" y="261620"/>
            <a:ext cx="5961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6559" algn="l"/>
                <a:tab pos="1481455" algn="l"/>
                <a:tab pos="3808095" algn="l"/>
                <a:tab pos="4784725" algn="l"/>
              </a:tabLst>
            </a:pPr>
            <a:r>
              <a:rPr sz="2400" dirty="0">
                <a:solidFill>
                  <a:srgbClr val="1F4E79"/>
                </a:solidFill>
              </a:rPr>
              <a:t>3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	u</a:t>
            </a:r>
            <a:r>
              <a:rPr sz="2400" spc="-17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v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b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y	w h</a:t>
            </a:r>
            <a:r>
              <a:rPr sz="2400" spc="-4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	n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83108" y="882396"/>
            <a:ext cx="11273155" cy="0"/>
          </a:xfrm>
          <a:custGeom>
            <a:avLst/>
            <a:gdLst/>
            <a:ahLst/>
            <a:cxnLst/>
            <a:rect l="l" t="t" r="r" b="b"/>
            <a:pathLst>
              <a:path w="11273155">
                <a:moveTo>
                  <a:pt x="0" y="0"/>
                </a:moveTo>
                <a:lnTo>
                  <a:pt x="11273028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0776" y="1530096"/>
            <a:ext cx="6195309" cy="41696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6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14673" y="330453"/>
            <a:ext cx="4570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800" algn="l"/>
                <a:tab pos="3221990" algn="l"/>
                <a:tab pos="3675379" algn="l"/>
              </a:tabLst>
            </a:pPr>
            <a:r>
              <a:rPr sz="2400" dirty="0">
                <a:solidFill>
                  <a:srgbClr val="1F4E79"/>
                </a:solidFill>
              </a:rPr>
              <a:t>4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U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spc="145" dirty="0">
                <a:solidFill>
                  <a:srgbClr val="1F4E79"/>
                </a:solidFill>
              </a:rPr>
              <a:t>za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2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	o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f	f</a:t>
            </a:r>
            <a:r>
              <a:rPr sz="2400" spc="-24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45" dirty="0">
                <a:solidFill>
                  <a:srgbClr val="1F4E79"/>
                </a:solidFill>
              </a:rPr>
              <a:t> </a:t>
            </a:r>
            <a:r>
              <a:rPr sz="2400" spc="140" dirty="0">
                <a:solidFill>
                  <a:srgbClr val="1F4E79"/>
                </a:solidFill>
              </a:rPr>
              <a:t>ds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83108" y="882396"/>
            <a:ext cx="11202035" cy="0"/>
          </a:xfrm>
          <a:custGeom>
            <a:avLst/>
            <a:gdLst/>
            <a:ahLst/>
            <a:cxnLst/>
            <a:rect l="l" t="t" r="r" b="b"/>
            <a:pathLst>
              <a:path w="11202035">
                <a:moveTo>
                  <a:pt x="0" y="0"/>
                </a:moveTo>
                <a:lnTo>
                  <a:pt x="11202035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7</a:t>
            </a:r>
            <a:endParaRPr sz="3050">
              <a:latin typeface="Candara"/>
              <a:cs typeface="Candara"/>
            </a:endParaRPr>
          </a:p>
        </p:txBody>
      </p:sp>
      <p:pic>
        <p:nvPicPr>
          <p:cNvPr id="7" name="Picture 6" descr="A drawing of a person&#10;&#10;Description automatically generated">
            <a:extLst>
              <a:ext uri="{FF2B5EF4-FFF2-40B4-BE49-F238E27FC236}">
                <a16:creationId xmlns:a16="http://schemas.microsoft.com/office/drawing/2014/main" id="{242B15BD-361B-4F39-874C-A282BA3DC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268231"/>
            <a:ext cx="6798177" cy="47243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8217" y="339344"/>
            <a:ext cx="5551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7830" algn="l"/>
                <a:tab pos="1155065" algn="l"/>
                <a:tab pos="2176780" algn="l"/>
                <a:tab pos="3639820" algn="l"/>
                <a:tab pos="4846955" algn="l"/>
              </a:tabLst>
            </a:pPr>
            <a:r>
              <a:rPr sz="2400" dirty="0">
                <a:solidFill>
                  <a:srgbClr val="1F4E79"/>
                </a:solidFill>
              </a:rPr>
              <a:t>5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.	I d</a:t>
            </a:r>
            <a:r>
              <a:rPr sz="2400" spc="-409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	f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u</a:t>
            </a:r>
            <a:r>
              <a:rPr sz="2400" spc="-20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d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	-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a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2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i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n</a:t>
            </a:r>
            <a:r>
              <a:rPr sz="2400" spc="-21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g	a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l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m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r>
              <a:rPr sz="2400" spc="-204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s</a:t>
            </a:r>
            <a:r>
              <a:rPr sz="2400" spc="-21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t	z</a:t>
            </a:r>
            <a:r>
              <a:rPr sz="2400" spc="-23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e</a:t>
            </a:r>
            <a:r>
              <a:rPr sz="2400" spc="-245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r</a:t>
            </a:r>
            <a:r>
              <a:rPr sz="2400" spc="-250" dirty="0">
                <a:solidFill>
                  <a:srgbClr val="1F4E79"/>
                </a:solidFill>
              </a:rPr>
              <a:t> </a:t>
            </a:r>
            <a:r>
              <a:rPr sz="2400" dirty="0">
                <a:solidFill>
                  <a:srgbClr val="1F4E79"/>
                </a:solidFill>
              </a:rPr>
              <a:t>o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483108" y="882396"/>
            <a:ext cx="11139805" cy="0"/>
          </a:xfrm>
          <a:custGeom>
            <a:avLst/>
            <a:gdLst/>
            <a:ahLst/>
            <a:cxnLst/>
            <a:rect l="l" t="t" r="r" b="b"/>
            <a:pathLst>
              <a:path w="11139805">
                <a:moveTo>
                  <a:pt x="0" y="0"/>
                </a:moveTo>
                <a:lnTo>
                  <a:pt x="11139805" y="0"/>
                </a:lnTo>
              </a:path>
            </a:pathLst>
          </a:custGeom>
          <a:ln w="3175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56303" y="981455"/>
            <a:ext cx="4139184" cy="5330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1124" y="6371183"/>
            <a:ext cx="266065" cy="415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2935"/>
              </a:lnSpc>
            </a:pPr>
            <a:r>
              <a:rPr sz="3050" spc="10" dirty="0">
                <a:solidFill>
                  <a:srgbClr val="7E7E7E"/>
                </a:solidFill>
                <a:latin typeface="Candara"/>
                <a:cs typeface="Candara"/>
              </a:rPr>
              <a:t>8</a:t>
            </a:r>
            <a:endParaRPr sz="3050">
              <a:latin typeface="Candara"/>
              <a:cs typeface="Candar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</TotalTime>
  <Words>1878</Words>
  <Application>Microsoft Office PowerPoint</Application>
  <PresentationFormat>Widescreen</PresentationFormat>
  <Paragraphs>221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Bauhaus 93</vt:lpstr>
      <vt:lpstr>Calibri</vt:lpstr>
      <vt:lpstr>Candara</vt:lpstr>
      <vt:lpstr>Georgia</vt:lpstr>
      <vt:lpstr>Times New Roman</vt:lpstr>
      <vt:lpstr>Office Theme</vt:lpstr>
      <vt:lpstr>INVEST IN AFRICA</vt:lpstr>
      <vt:lpstr>PowerPoint Presentation</vt:lpstr>
      <vt:lpstr>H e a l t h F i n a n c e A c t o r s</vt:lpstr>
      <vt:lpstr>What challenges are the actors facing?</vt:lpstr>
      <vt:lpstr>1 . F u n d i n g G a p</vt:lpstr>
      <vt:lpstr>2 . D o n o r o v e r d e p e n d e n ce</vt:lpstr>
      <vt:lpstr>3 . F u n d s u n a v a i l a b i l i t y w h e n n e e d e d</vt:lpstr>
      <vt:lpstr>4 . U n d e r u t i l i za t i o n o f f u n ds</vt:lpstr>
      <vt:lpstr>5 . I d l e f u n d s - e a r n i n g a l m o s t z e r o</vt:lpstr>
      <vt:lpstr>6 . L o o s e g o v e r n a n c e</vt:lpstr>
      <vt:lpstr>PowerPoint Presentation</vt:lpstr>
      <vt:lpstr>C a n Fund Managers a l l e v i a te  s o m e o f t h e c h a l l e n g e s?</vt:lpstr>
      <vt:lpstr>W h o i s a f u n d m a n a g e r ?</vt:lpstr>
      <vt:lpstr>1 . F u n d s ’ S A F E T Y - l a ye r s o f p r o t e c t i on</vt:lpstr>
      <vt:lpstr>2 . VA L U E - ADD &amp; S U S TA I NAB I LIT Y</vt:lpstr>
      <vt:lpstr>3 . S T R AT E GY &amp; L i q u i d i ty P l a n n i ng</vt:lpstr>
      <vt:lpstr>4 . R E P ORT ING – e n h a n c e d t r a n s pa r e n cy &amp; a c c o u n ta b i l i t y</vt:lpstr>
      <vt:lpstr>5 . F i n a n c i a l E X P E R T S</vt:lpstr>
      <vt:lpstr>6 . R e s o ur c e MOB I L I ZAT ION</vt:lpstr>
      <vt:lpstr>I n t r o d uc t i on t o Nabo Capital</vt:lpstr>
      <vt:lpstr>RICH HERITAGE</vt:lpstr>
      <vt:lpstr>TRACK RECORD – BALANCED STRATEGY</vt:lpstr>
      <vt:lpstr>SUCCESSES</vt:lpstr>
      <vt:lpstr>OUR CLIENTS</vt:lpstr>
      <vt:lpstr>THE BOARD A PAN-AFRICAN BOARD WITH VAST GLOBAL EXPERIENCE</vt:lpstr>
      <vt:lpstr>C a l l t o action</vt:lpstr>
      <vt:lpstr>“Obstacles are put in your way to test if what you  want is really worth fighting for.” anonymous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Pius Muchiri</dc:creator>
  <cp:lastModifiedBy>Paul Mayaka</cp:lastModifiedBy>
  <cp:revision>7</cp:revision>
  <dcterms:created xsi:type="dcterms:W3CDTF">2019-08-08T10:33:08Z</dcterms:created>
  <dcterms:modified xsi:type="dcterms:W3CDTF">2019-08-08T12:09:11Z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2019-08-08T00:00:00Z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2019-08-08T00:00:00Z</vt:filetime>
  </property>
</Properties>
</file>