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263" r:id="rId3"/>
    <p:sldId id="278" r:id="rId4"/>
    <p:sldId id="261" r:id="rId5"/>
    <p:sldId id="258" r:id="rId6"/>
    <p:sldId id="260" r:id="rId7"/>
    <p:sldId id="262" r:id="rId8"/>
    <p:sldId id="264" r:id="rId9"/>
    <p:sldId id="266" r:id="rId10"/>
    <p:sldId id="267" r:id="rId11"/>
    <p:sldId id="279" r:id="rId12"/>
    <p:sldId id="269" r:id="rId13"/>
    <p:sldId id="270" r:id="rId14"/>
    <p:sldId id="271" r:id="rId15"/>
    <p:sldId id="272" r:id="rId16"/>
    <p:sldId id="280" r:id="rId17"/>
    <p:sldId id="281" r:id="rId18"/>
    <p:sldId id="282" r:id="rId19"/>
    <p:sldId id="275" r:id="rId20"/>
    <p:sldId id="276" r:id="rId21"/>
    <p:sldId id="259" r:id="rId22"/>
    <p:sldId id="28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54"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93F462-1DED-4289-AE37-343865440BEC}"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FA85E6E6-2A6D-46EE-8F00-3B5542112BEA}">
      <dgm:prSet phldrT="[Text]"/>
      <dgm:spPr/>
      <dgm:t>
        <a:bodyPr/>
        <a:lstStyle/>
        <a:p>
          <a:r>
            <a:rPr lang="en-US" dirty="0" smtClean="0">
              <a:latin typeface="Calibri" pitchFamily="34" charset="0"/>
            </a:rPr>
            <a:t>Quality</a:t>
          </a:r>
          <a:endParaRPr lang="en-US" dirty="0">
            <a:latin typeface="Calibri" pitchFamily="34" charset="0"/>
          </a:endParaRPr>
        </a:p>
      </dgm:t>
    </dgm:pt>
    <dgm:pt modelId="{78F701D7-8949-4D0B-91D7-52F34753B9D5}" type="parTrans" cxnId="{23C6EE69-2463-4873-BDD1-B54DECDA9B72}">
      <dgm:prSet/>
      <dgm:spPr/>
      <dgm:t>
        <a:bodyPr/>
        <a:lstStyle/>
        <a:p>
          <a:endParaRPr lang="en-US"/>
        </a:p>
      </dgm:t>
    </dgm:pt>
    <dgm:pt modelId="{EF4C876B-C1C6-423B-B867-3148B84F8560}" type="sibTrans" cxnId="{23C6EE69-2463-4873-BDD1-B54DECDA9B72}">
      <dgm:prSet/>
      <dgm:spPr/>
      <dgm:t>
        <a:bodyPr/>
        <a:lstStyle/>
        <a:p>
          <a:endParaRPr lang="en-US"/>
        </a:p>
      </dgm:t>
    </dgm:pt>
    <dgm:pt modelId="{7AD52EC5-0706-40DF-B0D1-4351A2DF8A84}">
      <dgm:prSet phldrT="[Text]"/>
      <dgm:spPr/>
      <dgm:t>
        <a:bodyPr/>
        <a:lstStyle/>
        <a:p>
          <a:r>
            <a:rPr lang="en-US" dirty="0" smtClean="0">
              <a:latin typeface="Calibri" pitchFamily="34" charset="0"/>
            </a:rPr>
            <a:t>Access</a:t>
          </a:r>
          <a:endParaRPr lang="en-US" dirty="0">
            <a:latin typeface="Calibri" pitchFamily="34" charset="0"/>
          </a:endParaRPr>
        </a:p>
      </dgm:t>
    </dgm:pt>
    <dgm:pt modelId="{9D461E01-3EBB-41D9-99D4-F86724849A99}" type="parTrans" cxnId="{BCF3FEA1-56C9-4A29-B03F-52BFDB371DBA}">
      <dgm:prSet/>
      <dgm:spPr/>
      <dgm:t>
        <a:bodyPr/>
        <a:lstStyle/>
        <a:p>
          <a:endParaRPr lang="en-US"/>
        </a:p>
      </dgm:t>
    </dgm:pt>
    <dgm:pt modelId="{EE1EFBEF-96D9-4F99-9D6C-B89BEF49A3F5}" type="sibTrans" cxnId="{BCF3FEA1-56C9-4A29-B03F-52BFDB371DBA}">
      <dgm:prSet/>
      <dgm:spPr/>
      <dgm:t>
        <a:bodyPr/>
        <a:lstStyle/>
        <a:p>
          <a:endParaRPr lang="en-US"/>
        </a:p>
      </dgm:t>
    </dgm:pt>
    <dgm:pt modelId="{359BD6E2-111D-4599-B1D6-52F16631F239}">
      <dgm:prSet phldrT="[Text]"/>
      <dgm:spPr/>
      <dgm:t>
        <a:bodyPr/>
        <a:lstStyle/>
        <a:p>
          <a:r>
            <a:rPr lang="en-US" dirty="0" smtClean="0"/>
            <a:t>Cost</a:t>
          </a:r>
          <a:endParaRPr lang="en-US" dirty="0"/>
        </a:p>
      </dgm:t>
    </dgm:pt>
    <dgm:pt modelId="{C85CFA1D-BA69-4F21-926A-162CD6F70665}" type="parTrans" cxnId="{A9281EC9-4142-4F05-8AEE-8F8650183F83}">
      <dgm:prSet/>
      <dgm:spPr/>
      <dgm:t>
        <a:bodyPr/>
        <a:lstStyle/>
        <a:p>
          <a:endParaRPr lang="en-US"/>
        </a:p>
      </dgm:t>
    </dgm:pt>
    <dgm:pt modelId="{F680B385-9D42-4266-8471-C99F39EE00E8}" type="sibTrans" cxnId="{A9281EC9-4142-4F05-8AEE-8F8650183F83}">
      <dgm:prSet/>
      <dgm:spPr/>
      <dgm:t>
        <a:bodyPr/>
        <a:lstStyle/>
        <a:p>
          <a:endParaRPr lang="en-US"/>
        </a:p>
      </dgm:t>
    </dgm:pt>
    <dgm:pt modelId="{DFD8F693-A111-469A-B2DA-A2E7DBE44BB7}">
      <dgm:prSet phldrT="[Text]"/>
      <dgm:spPr/>
      <dgm:t>
        <a:bodyPr/>
        <a:lstStyle/>
        <a:p>
          <a:r>
            <a:rPr lang="en-US" dirty="0" smtClean="0">
              <a:latin typeface="Calibri" pitchFamily="34" charset="0"/>
            </a:rPr>
            <a:t>(Often) competing goals</a:t>
          </a:r>
          <a:endParaRPr lang="en-US" dirty="0">
            <a:latin typeface="Calibri" pitchFamily="34" charset="0"/>
          </a:endParaRPr>
        </a:p>
      </dgm:t>
    </dgm:pt>
    <dgm:pt modelId="{6FBBCAA0-35A3-4BD0-BA78-A97D9C9FCE7A}" type="parTrans" cxnId="{6C3C1C90-8AB4-43B0-9BD7-B2EFC02BDDBE}">
      <dgm:prSet/>
      <dgm:spPr/>
      <dgm:t>
        <a:bodyPr/>
        <a:lstStyle/>
        <a:p>
          <a:endParaRPr lang="en-US"/>
        </a:p>
      </dgm:t>
    </dgm:pt>
    <dgm:pt modelId="{DA43CBB1-A7FC-4C76-9E21-3EF79EC86798}" type="sibTrans" cxnId="{6C3C1C90-8AB4-43B0-9BD7-B2EFC02BDDBE}">
      <dgm:prSet/>
      <dgm:spPr/>
      <dgm:t>
        <a:bodyPr/>
        <a:lstStyle/>
        <a:p>
          <a:endParaRPr lang="en-US"/>
        </a:p>
      </dgm:t>
    </dgm:pt>
    <dgm:pt modelId="{40514B20-A824-48C5-B0B5-7EBB8379404B}" type="pres">
      <dgm:prSet presAssocID="{C593F462-1DED-4289-AE37-343865440BEC}" presName="Name0" presStyleCnt="0">
        <dgm:presLayoutVars>
          <dgm:chMax val="4"/>
          <dgm:resizeHandles val="exact"/>
        </dgm:presLayoutVars>
      </dgm:prSet>
      <dgm:spPr/>
      <dgm:t>
        <a:bodyPr/>
        <a:lstStyle/>
        <a:p>
          <a:endParaRPr lang="en-US"/>
        </a:p>
      </dgm:t>
    </dgm:pt>
    <dgm:pt modelId="{0000C068-A995-4356-BD2D-13F6430B966B}" type="pres">
      <dgm:prSet presAssocID="{C593F462-1DED-4289-AE37-343865440BEC}" presName="ellipse" presStyleLbl="trBgShp" presStyleIdx="0" presStyleCnt="1"/>
      <dgm:spPr/>
    </dgm:pt>
    <dgm:pt modelId="{EBD50117-A529-4410-8FCC-67C561CC2D35}" type="pres">
      <dgm:prSet presAssocID="{C593F462-1DED-4289-AE37-343865440BEC}" presName="arrow1" presStyleLbl="fgShp" presStyleIdx="0" presStyleCnt="1"/>
      <dgm:spPr/>
    </dgm:pt>
    <dgm:pt modelId="{3AB13D16-5B22-4884-8F88-F0EDCC49D5AB}" type="pres">
      <dgm:prSet presAssocID="{C593F462-1DED-4289-AE37-343865440BEC}" presName="rectangle" presStyleLbl="revTx" presStyleIdx="0" presStyleCnt="1">
        <dgm:presLayoutVars>
          <dgm:bulletEnabled val="1"/>
        </dgm:presLayoutVars>
      </dgm:prSet>
      <dgm:spPr/>
      <dgm:t>
        <a:bodyPr/>
        <a:lstStyle/>
        <a:p>
          <a:endParaRPr lang="en-US"/>
        </a:p>
      </dgm:t>
    </dgm:pt>
    <dgm:pt modelId="{6E1F1E94-3F14-4297-A5A1-DD9AD8D4F188}" type="pres">
      <dgm:prSet presAssocID="{7AD52EC5-0706-40DF-B0D1-4351A2DF8A84}" presName="item1" presStyleLbl="node1" presStyleIdx="0" presStyleCnt="3">
        <dgm:presLayoutVars>
          <dgm:bulletEnabled val="1"/>
        </dgm:presLayoutVars>
      </dgm:prSet>
      <dgm:spPr/>
      <dgm:t>
        <a:bodyPr/>
        <a:lstStyle/>
        <a:p>
          <a:endParaRPr lang="en-US"/>
        </a:p>
      </dgm:t>
    </dgm:pt>
    <dgm:pt modelId="{874C3EB9-AE94-4C67-88B2-9A1C8A514B0E}" type="pres">
      <dgm:prSet presAssocID="{359BD6E2-111D-4599-B1D6-52F16631F239}" presName="item2" presStyleLbl="node1" presStyleIdx="1" presStyleCnt="3">
        <dgm:presLayoutVars>
          <dgm:bulletEnabled val="1"/>
        </dgm:presLayoutVars>
      </dgm:prSet>
      <dgm:spPr/>
      <dgm:t>
        <a:bodyPr/>
        <a:lstStyle/>
        <a:p>
          <a:endParaRPr lang="en-US"/>
        </a:p>
      </dgm:t>
    </dgm:pt>
    <dgm:pt modelId="{C8718CB9-5160-4A9B-80B5-B2CA907A056D}" type="pres">
      <dgm:prSet presAssocID="{DFD8F693-A111-469A-B2DA-A2E7DBE44BB7}" presName="item3" presStyleLbl="node1" presStyleIdx="2" presStyleCnt="3">
        <dgm:presLayoutVars>
          <dgm:bulletEnabled val="1"/>
        </dgm:presLayoutVars>
      </dgm:prSet>
      <dgm:spPr/>
      <dgm:t>
        <a:bodyPr/>
        <a:lstStyle/>
        <a:p>
          <a:endParaRPr lang="en-US"/>
        </a:p>
      </dgm:t>
    </dgm:pt>
    <dgm:pt modelId="{E2F13128-DF28-4C8A-9067-B74739775ECA}" type="pres">
      <dgm:prSet presAssocID="{C593F462-1DED-4289-AE37-343865440BEC}" presName="funnel" presStyleLbl="trAlignAcc1" presStyleIdx="0" presStyleCnt="1"/>
      <dgm:spPr/>
    </dgm:pt>
  </dgm:ptLst>
  <dgm:cxnLst>
    <dgm:cxn modelId="{F4424C1D-6A60-4A65-B1C1-B75FEB525E45}" type="presOf" srcId="{C593F462-1DED-4289-AE37-343865440BEC}" destId="{40514B20-A824-48C5-B0B5-7EBB8379404B}" srcOrd="0" destOrd="0" presId="urn:microsoft.com/office/officeart/2005/8/layout/funnel1"/>
    <dgm:cxn modelId="{36755D75-E5FC-48F0-81E8-4C3BE15F7C99}" type="presOf" srcId="{7AD52EC5-0706-40DF-B0D1-4351A2DF8A84}" destId="{874C3EB9-AE94-4C67-88B2-9A1C8A514B0E}" srcOrd="0" destOrd="0" presId="urn:microsoft.com/office/officeart/2005/8/layout/funnel1"/>
    <dgm:cxn modelId="{6C3C1C90-8AB4-43B0-9BD7-B2EFC02BDDBE}" srcId="{C593F462-1DED-4289-AE37-343865440BEC}" destId="{DFD8F693-A111-469A-B2DA-A2E7DBE44BB7}" srcOrd="3" destOrd="0" parTransId="{6FBBCAA0-35A3-4BD0-BA78-A97D9C9FCE7A}" sibTransId="{DA43CBB1-A7FC-4C76-9E21-3EF79EC86798}"/>
    <dgm:cxn modelId="{23C6EE69-2463-4873-BDD1-B54DECDA9B72}" srcId="{C593F462-1DED-4289-AE37-343865440BEC}" destId="{FA85E6E6-2A6D-46EE-8F00-3B5542112BEA}" srcOrd="0" destOrd="0" parTransId="{78F701D7-8949-4D0B-91D7-52F34753B9D5}" sibTransId="{EF4C876B-C1C6-423B-B867-3148B84F8560}"/>
    <dgm:cxn modelId="{5E4A9103-FC2D-4729-A3DE-9AF0F17F2386}" type="presOf" srcId="{FA85E6E6-2A6D-46EE-8F00-3B5542112BEA}" destId="{C8718CB9-5160-4A9B-80B5-B2CA907A056D}" srcOrd="0" destOrd="0" presId="urn:microsoft.com/office/officeart/2005/8/layout/funnel1"/>
    <dgm:cxn modelId="{C50F5E21-F7C8-40F9-947A-259485D1B14A}" type="presOf" srcId="{359BD6E2-111D-4599-B1D6-52F16631F239}" destId="{6E1F1E94-3F14-4297-A5A1-DD9AD8D4F188}" srcOrd="0" destOrd="0" presId="urn:microsoft.com/office/officeart/2005/8/layout/funnel1"/>
    <dgm:cxn modelId="{A9281EC9-4142-4F05-8AEE-8F8650183F83}" srcId="{C593F462-1DED-4289-AE37-343865440BEC}" destId="{359BD6E2-111D-4599-B1D6-52F16631F239}" srcOrd="2" destOrd="0" parTransId="{C85CFA1D-BA69-4F21-926A-162CD6F70665}" sibTransId="{F680B385-9D42-4266-8471-C99F39EE00E8}"/>
    <dgm:cxn modelId="{BCF3FEA1-56C9-4A29-B03F-52BFDB371DBA}" srcId="{C593F462-1DED-4289-AE37-343865440BEC}" destId="{7AD52EC5-0706-40DF-B0D1-4351A2DF8A84}" srcOrd="1" destOrd="0" parTransId="{9D461E01-3EBB-41D9-99D4-F86724849A99}" sibTransId="{EE1EFBEF-96D9-4F99-9D6C-B89BEF49A3F5}"/>
    <dgm:cxn modelId="{FF772C92-F0DC-4467-8417-BC2D81DFCA73}" type="presOf" srcId="{DFD8F693-A111-469A-B2DA-A2E7DBE44BB7}" destId="{3AB13D16-5B22-4884-8F88-F0EDCC49D5AB}" srcOrd="0" destOrd="0" presId="urn:microsoft.com/office/officeart/2005/8/layout/funnel1"/>
    <dgm:cxn modelId="{338A6458-C070-4F40-9297-241B46FE464B}" type="presParOf" srcId="{40514B20-A824-48C5-B0B5-7EBB8379404B}" destId="{0000C068-A995-4356-BD2D-13F6430B966B}" srcOrd="0" destOrd="0" presId="urn:microsoft.com/office/officeart/2005/8/layout/funnel1"/>
    <dgm:cxn modelId="{365868A1-AC5A-4414-8F6D-E9EA7DA2E624}" type="presParOf" srcId="{40514B20-A824-48C5-B0B5-7EBB8379404B}" destId="{EBD50117-A529-4410-8FCC-67C561CC2D35}" srcOrd="1" destOrd="0" presId="urn:microsoft.com/office/officeart/2005/8/layout/funnel1"/>
    <dgm:cxn modelId="{6397D0E9-D1DB-4E15-BBCB-01447BCB7D19}" type="presParOf" srcId="{40514B20-A824-48C5-B0B5-7EBB8379404B}" destId="{3AB13D16-5B22-4884-8F88-F0EDCC49D5AB}" srcOrd="2" destOrd="0" presId="urn:microsoft.com/office/officeart/2005/8/layout/funnel1"/>
    <dgm:cxn modelId="{E01857DC-1AAC-4541-A464-0E3DD4E72321}" type="presParOf" srcId="{40514B20-A824-48C5-B0B5-7EBB8379404B}" destId="{6E1F1E94-3F14-4297-A5A1-DD9AD8D4F188}" srcOrd="3" destOrd="0" presId="urn:microsoft.com/office/officeart/2005/8/layout/funnel1"/>
    <dgm:cxn modelId="{C4F9DA48-EB95-4607-874D-BBC2ED17FB4A}" type="presParOf" srcId="{40514B20-A824-48C5-B0B5-7EBB8379404B}" destId="{874C3EB9-AE94-4C67-88B2-9A1C8A514B0E}" srcOrd="4" destOrd="0" presId="urn:microsoft.com/office/officeart/2005/8/layout/funnel1"/>
    <dgm:cxn modelId="{BBA2DFFA-661D-4952-BBF7-25F944D4D20B}" type="presParOf" srcId="{40514B20-A824-48C5-B0B5-7EBB8379404B}" destId="{C8718CB9-5160-4A9B-80B5-B2CA907A056D}" srcOrd="5" destOrd="0" presId="urn:microsoft.com/office/officeart/2005/8/layout/funnel1"/>
    <dgm:cxn modelId="{FFEB94FA-C457-4EE5-A6A4-8B836B51A145}" type="presParOf" srcId="{40514B20-A824-48C5-B0B5-7EBB8379404B}" destId="{E2F13128-DF28-4C8A-9067-B74739775ECA}"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0C068-A995-4356-BD2D-13F6430B966B}">
      <dsp:nvSpPr>
        <dsp:cNvPr id="0" name=""/>
        <dsp:cNvSpPr/>
      </dsp:nvSpPr>
      <dsp:spPr>
        <a:xfrm>
          <a:off x="2244171" y="187930"/>
          <a:ext cx="3729692" cy="1295273"/>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D50117-A529-4410-8FCC-67C561CC2D35}">
      <dsp:nvSpPr>
        <dsp:cNvPr id="0" name=""/>
        <dsp:cNvSpPr/>
      </dsp:nvSpPr>
      <dsp:spPr>
        <a:xfrm>
          <a:off x="3753395" y="3359614"/>
          <a:ext cx="722808" cy="462597"/>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B13D16-5B22-4884-8F88-F0EDCC49D5AB}">
      <dsp:nvSpPr>
        <dsp:cNvPr id="0" name=""/>
        <dsp:cNvSpPr/>
      </dsp:nvSpPr>
      <dsp:spPr>
        <a:xfrm>
          <a:off x="2380059" y="3729692"/>
          <a:ext cx="3469481" cy="867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latin typeface="Calibri" pitchFamily="34" charset="0"/>
            </a:rPr>
            <a:t>(Often) competing goals</a:t>
          </a:r>
          <a:endParaRPr lang="en-US" sz="2500" kern="1200" dirty="0">
            <a:latin typeface="Calibri" pitchFamily="34" charset="0"/>
          </a:endParaRPr>
        </a:p>
      </dsp:txBody>
      <dsp:txXfrm>
        <a:off x="2380059" y="3729692"/>
        <a:ext cx="3469481" cy="867370"/>
      </dsp:txXfrm>
    </dsp:sp>
    <dsp:sp modelId="{6E1F1E94-3F14-4297-A5A1-DD9AD8D4F188}">
      <dsp:nvSpPr>
        <dsp:cNvPr id="0" name=""/>
        <dsp:cNvSpPr/>
      </dsp:nvSpPr>
      <dsp:spPr>
        <a:xfrm>
          <a:off x="3600160" y="1583239"/>
          <a:ext cx="1301055" cy="13010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t>Cost</a:t>
          </a:r>
          <a:endParaRPr lang="en-US" sz="2300" kern="1200" dirty="0"/>
        </a:p>
      </dsp:txBody>
      <dsp:txXfrm>
        <a:off x="3600160" y="1583239"/>
        <a:ext cx="1301055" cy="1301055"/>
      </dsp:txXfrm>
    </dsp:sp>
    <dsp:sp modelId="{874C3EB9-AE94-4C67-88B2-9A1C8A514B0E}">
      <dsp:nvSpPr>
        <dsp:cNvPr id="0" name=""/>
        <dsp:cNvSpPr/>
      </dsp:nvSpPr>
      <dsp:spPr>
        <a:xfrm>
          <a:off x="2669182" y="607159"/>
          <a:ext cx="1301055" cy="13010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latin typeface="Calibri" pitchFamily="34" charset="0"/>
            </a:rPr>
            <a:t>Access</a:t>
          </a:r>
          <a:endParaRPr lang="en-US" sz="2300" kern="1200" dirty="0">
            <a:latin typeface="Calibri" pitchFamily="34" charset="0"/>
          </a:endParaRPr>
        </a:p>
      </dsp:txBody>
      <dsp:txXfrm>
        <a:off x="2669182" y="607159"/>
        <a:ext cx="1301055" cy="1301055"/>
      </dsp:txXfrm>
    </dsp:sp>
    <dsp:sp modelId="{C8718CB9-5160-4A9B-80B5-B2CA907A056D}">
      <dsp:nvSpPr>
        <dsp:cNvPr id="0" name=""/>
        <dsp:cNvSpPr/>
      </dsp:nvSpPr>
      <dsp:spPr>
        <a:xfrm>
          <a:off x="3999150" y="292592"/>
          <a:ext cx="1301055" cy="13010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latin typeface="Calibri" pitchFamily="34" charset="0"/>
            </a:rPr>
            <a:t>Quality</a:t>
          </a:r>
          <a:endParaRPr lang="en-US" sz="2300" kern="1200" dirty="0">
            <a:latin typeface="Calibri" pitchFamily="34" charset="0"/>
          </a:endParaRPr>
        </a:p>
      </dsp:txBody>
      <dsp:txXfrm>
        <a:off x="3999150" y="292592"/>
        <a:ext cx="1301055" cy="1301055"/>
      </dsp:txXfrm>
    </dsp:sp>
    <dsp:sp modelId="{E2F13128-DF28-4C8A-9067-B74739775ECA}">
      <dsp:nvSpPr>
        <dsp:cNvPr id="0" name=""/>
        <dsp:cNvSpPr/>
      </dsp:nvSpPr>
      <dsp:spPr>
        <a:xfrm>
          <a:off x="2090935" y="28912"/>
          <a:ext cx="4047728" cy="3238182"/>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6B0005-E84E-4930-91C6-39E53ACA4F1B}" type="datetimeFigureOut">
              <a:rPr lang="en-US" smtClean="0"/>
              <a:pPr/>
              <a:t>8/13/2019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5115AA-FCE9-4149-9CD3-CC81358D467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5115AA-FCE9-4149-9CD3-CC81358D4675}"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E8E6C2-4002-4318-8411-EAB19F3472AC}" type="datetimeFigureOut">
              <a:rPr lang="en-US" smtClean="0"/>
              <a:pPr/>
              <a:t>8/13/2019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E8E6C2-4002-4318-8411-EAB19F3472AC}" type="datetimeFigureOut">
              <a:rPr lang="en-US" smtClean="0"/>
              <a:pPr/>
              <a:t>8/13/2019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E8E6C2-4002-4318-8411-EAB19F3472AC}" type="datetimeFigureOut">
              <a:rPr lang="en-US" smtClean="0"/>
              <a:pPr/>
              <a:t>8/13/2019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E8E6C2-4002-4318-8411-EAB19F3472AC}" type="datetimeFigureOut">
              <a:rPr lang="en-US" smtClean="0"/>
              <a:pPr/>
              <a:t>8/13/2019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E8E6C2-4002-4318-8411-EAB19F3472AC}" type="datetimeFigureOut">
              <a:rPr lang="en-US" smtClean="0"/>
              <a:pPr/>
              <a:t>8/13/2019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E8E6C2-4002-4318-8411-EAB19F3472AC}" type="datetimeFigureOut">
              <a:rPr lang="en-US" smtClean="0"/>
              <a:pPr/>
              <a:t>8/13/2019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E8E6C2-4002-4318-8411-EAB19F3472AC}" type="datetimeFigureOut">
              <a:rPr lang="en-US" smtClean="0"/>
              <a:pPr/>
              <a:t>8/13/2019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E8E6C2-4002-4318-8411-EAB19F3472AC}" type="datetimeFigureOut">
              <a:rPr lang="en-US" smtClean="0"/>
              <a:pPr/>
              <a:t>8/13/2019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E8E6C2-4002-4318-8411-EAB19F3472AC}" type="datetimeFigureOut">
              <a:rPr lang="en-US" smtClean="0"/>
              <a:pPr/>
              <a:t>8/13/2019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E8E6C2-4002-4318-8411-EAB19F3472AC}" type="datetimeFigureOut">
              <a:rPr lang="en-US" smtClean="0"/>
              <a:pPr/>
              <a:t>8/13/2019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E8E6C2-4002-4318-8411-EAB19F3472AC}" type="datetimeFigureOut">
              <a:rPr lang="en-US" smtClean="0"/>
              <a:pPr/>
              <a:t>8/13/2019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D27E75-C7BE-450B-BB64-2ED753D43C7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E8E6C2-4002-4318-8411-EAB19F3472AC}" type="datetimeFigureOut">
              <a:rPr lang="en-US" smtClean="0"/>
              <a:pPr/>
              <a:t>8/13/2019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D27E75-C7BE-450B-BB64-2ED753D43C7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7772400" cy="1470025"/>
          </a:xfrm>
        </p:spPr>
        <p:txBody>
          <a:bodyPr/>
          <a:lstStyle/>
          <a:p>
            <a:r>
              <a:rPr lang="en-US" dirty="0" smtClean="0">
                <a:solidFill>
                  <a:srgbClr val="FF0000"/>
                </a:solidFill>
              </a:rPr>
              <a:t>Health Products &amp; Technologies</a:t>
            </a:r>
            <a:br>
              <a:rPr lang="en-US" dirty="0" smtClean="0">
                <a:solidFill>
                  <a:srgbClr val="FF0000"/>
                </a:solidFill>
              </a:rPr>
            </a:br>
            <a:r>
              <a:rPr lang="en-US" dirty="0" smtClean="0">
                <a:solidFill>
                  <a:srgbClr val="FF0000"/>
                </a:solidFill>
              </a:rPr>
              <a:t>and UHC</a:t>
            </a:r>
            <a:endParaRPr lang="en-US" dirty="0">
              <a:solidFill>
                <a:srgbClr val="FF0000"/>
              </a:solidFill>
            </a:endParaRPr>
          </a:p>
        </p:txBody>
      </p:sp>
      <p:sp>
        <p:nvSpPr>
          <p:cNvPr id="3" name="Subtitle 2"/>
          <p:cNvSpPr>
            <a:spLocks noGrp="1"/>
          </p:cNvSpPr>
          <p:nvPr>
            <p:ph type="subTitle" idx="1"/>
          </p:nvPr>
        </p:nvSpPr>
        <p:spPr>
          <a:xfrm>
            <a:off x="1371600" y="4953000"/>
            <a:ext cx="6400800" cy="1371600"/>
          </a:xfrm>
        </p:spPr>
        <p:txBody>
          <a:bodyPr>
            <a:normAutofit fontScale="70000" lnSpcReduction="20000"/>
          </a:bodyPr>
          <a:lstStyle/>
          <a:p>
            <a:endParaRPr lang="en-US" dirty="0" smtClean="0">
              <a:solidFill>
                <a:schemeClr val="tx1"/>
              </a:solidFill>
            </a:endParaRPr>
          </a:p>
          <a:p>
            <a:r>
              <a:rPr lang="en-US" dirty="0" smtClean="0">
                <a:solidFill>
                  <a:schemeClr val="tx1"/>
                </a:solidFill>
              </a:rPr>
              <a:t>Julius OGATO- Head DEPT of </a:t>
            </a:r>
            <a:r>
              <a:rPr lang="en-US" dirty="0" smtClean="0">
                <a:solidFill>
                  <a:schemeClr val="tx1"/>
                </a:solidFill>
              </a:rPr>
              <a:t>NHSS</a:t>
            </a:r>
          </a:p>
          <a:p>
            <a:r>
              <a:rPr lang="en-US" dirty="0" smtClean="0">
                <a:solidFill>
                  <a:schemeClr val="tx1"/>
                </a:solidFill>
              </a:rPr>
              <a:t>Presentation at the 3</a:t>
            </a:r>
            <a:r>
              <a:rPr lang="en-US" baseline="30000" dirty="0" smtClean="0">
                <a:solidFill>
                  <a:schemeClr val="tx1"/>
                </a:solidFill>
              </a:rPr>
              <a:t>rd</a:t>
            </a:r>
            <a:r>
              <a:rPr lang="en-US" dirty="0" smtClean="0">
                <a:solidFill>
                  <a:schemeClr val="tx1"/>
                </a:solidFill>
              </a:rPr>
              <a:t> Health Sector Development Partner Forum</a:t>
            </a:r>
            <a:endParaRPr lang="en-US" dirty="0" smtClean="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9975" y="2586037"/>
            <a:ext cx="1924050" cy="16859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533400" y="1066800"/>
            <a:ext cx="8154988" cy="762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US" sz="3600" b="1" dirty="0">
                <a:solidFill>
                  <a:srgbClr val="FF0000"/>
                </a:solidFill>
              </a:rPr>
              <a:t>M</a:t>
            </a:r>
            <a:r>
              <a:rPr lang="en-US" sz="3600" b="1" dirty="0" smtClean="0">
                <a:solidFill>
                  <a:srgbClr val="FF0000"/>
                </a:solidFill>
              </a:rPr>
              <a:t>TC Advisory Functions</a:t>
            </a:r>
          </a:p>
        </p:txBody>
      </p:sp>
      <p:sp>
        <p:nvSpPr>
          <p:cNvPr id="26627" name="Rectangle 3"/>
          <p:cNvSpPr>
            <a:spLocks noGrp="1" noChangeArrowheads="1"/>
          </p:cNvSpPr>
          <p:nvPr>
            <p:ph idx="1"/>
          </p:nvPr>
        </p:nvSpPr>
        <p:spPr bwMode="auto">
          <a:xfrm>
            <a:off x="533400" y="2027238"/>
            <a:ext cx="8229600" cy="4525962"/>
          </a:xfrm>
          <a:noFill/>
          <a:ln>
            <a:miter lim="800000"/>
            <a:headEnd/>
            <a:tailEnd/>
          </a:ln>
        </p:spPr>
        <p:txBody>
          <a:bodyPr vert="horz" wrap="square" lIns="91440" tIns="45720" rIns="91440" bIns="45720" numCol="1" anchor="t" anchorCtr="0" compatLnSpc="1">
            <a:prstTxWarp prst="textNoShape">
              <a:avLst/>
            </a:prstTxWarp>
          </a:bodyPr>
          <a:lstStyle/>
          <a:p>
            <a:pPr eaLnBrk="1" hangingPunct="1">
              <a:buFont typeface="Wingdings" pitchFamily="2" charset="2"/>
              <a:buChar char="§"/>
            </a:pPr>
            <a:r>
              <a:rPr lang="en-US" sz="2700" dirty="0" smtClean="0"/>
              <a:t>Advise medical, administrative, and pharmacy departments</a:t>
            </a:r>
          </a:p>
          <a:p>
            <a:pPr eaLnBrk="1" hangingPunct="1">
              <a:buFont typeface="Wingdings" pitchFamily="2" charset="2"/>
              <a:buChar char="§"/>
            </a:pPr>
            <a:endParaRPr lang="en-US" sz="2700" dirty="0" smtClean="0"/>
          </a:p>
          <a:p>
            <a:pPr eaLnBrk="1" hangingPunct="1">
              <a:buFont typeface="Wingdings" pitchFamily="2" charset="2"/>
              <a:buChar char="§"/>
            </a:pPr>
            <a:r>
              <a:rPr lang="en-US" sz="2700" dirty="0" smtClean="0"/>
              <a:t>Advise and support other hospital organizations on medicine-related issues</a:t>
            </a:r>
          </a:p>
          <a:p>
            <a:pPr eaLnBrk="1" hangingPunct="1">
              <a:buFont typeface="Wingdings" pitchFamily="2" charset="2"/>
              <a:buChar char="§"/>
            </a:pPr>
            <a:endParaRPr lang="en-US" sz="2700" dirty="0" smtClean="0"/>
          </a:p>
          <a:p>
            <a:pPr eaLnBrk="1" hangingPunct="1">
              <a:buFont typeface="Wingdings" pitchFamily="2" charset="2"/>
              <a:buChar char="§"/>
            </a:pPr>
            <a:r>
              <a:rPr lang="en-US" sz="2700" dirty="0" smtClean="0"/>
              <a:t>Participate in hospital committees and departments on all matters concerning medicines</a:t>
            </a:r>
          </a:p>
          <a:p>
            <a:pPr eaLnBrk="1" hangingPunct="1"/>
            <a:endParaRPr lang="en-US" sz="27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0000"/>
                </a:solidFill>
              </a:rPr>
              <a:t>HPT Policies and Procedures</a:t>
            </a:r>
            <a:endParaRPr lang="en-US" dirty="0">
              <a:solidFill>
                <a:srgbClr val="FF0000"/>
              </a:solidFill>
            </a:endParaRPr>
          </a:p>
        </p:txBody>
      </p:sp>
      <p:sp>
        <p:nvSpPr>
          <p:cNvPr id="3" name="Content Placeholder 2"/>
          <p:cNvSpPr>
            <a:spLocks noGrp="1"/>
          </p:cNvSpPr>
          <p:nvPr>
            <p:ph idx="1"/>
          </p:nvPr>
        </p:nvSpPr>
        <p:spPr/>
        <p:txBody>
          <a:bodyPr/>
          <a:lstStyle/>
          <a:p>
            <a:pPr>
              <a:lnSpc>
                <a:spcPct val="90000"/>
              </a:lnSpc>
              <a:buFont typeface="Wingdings" pitchFamily="2" charset="2"/>
              <a:buChar char="§"/>
            </a:pPr>
            <a:r>
              <a:rPr lang="en-GB" sz="2800" dirty="0" smtClean="0"/>
              <a:t>Lack of policies will adversely affect HPT selection, procurement, distribution, and use</a:t>
            </a:r>
          </a:p>
          <a:p>
            <a:pPr>
              <a:lnSpc>
                <a:spcPct val="70000"/>
              </a:lnSpc>
              <a:buFont typeface="Wingdings" pitchFamily="2" charset="2"/>
              <a:buChar char="§"/>
            </a:pPr>
            <a:endParaRPr lang="en-GB" sz="2000" dirty="0" smtClean="0"/>
          </a:p>
          <a:p>
            <a:pPr>
              <a:lnSpc>
                <a:spcPct val="90000"/>
              </a:lnSpc>
              <a:buFont typeface="Wingdings" pitchFamily="2" charset="2"/>
              <a:buChar char="§"/>
            </a:pPr>
            <a:r>
              <a:rPr lang="en-GB" sz="2800" dirty="0" smtClean="0"/>
              <a:t>The MTC has the most expertise to develop policies on—</a:t>
            </a:r>
          </a:p>
          <a:p>
            <a:pPr lvl="1">
              <a:lnSpc>
                <a:spcPct val="90000"/>
              </a:lnSpc>
              <a:buFont typeface="Wingdings" pitchFamily="2" charset="2"/>
              <a:buChar char="§"/>
            </a:pPr>
            <a:r>
              <a:rPr lang="en-GB" sz="2200" dirty="0" smtClean="0"/>
              <a:t>New, non-formulary, restricted, investigational medicines</a:t>
            </a:r>
          </a:p>
          <a:p>
            <a:pPr lvl="1">
              <a:lnSpc>
                <a:spcPct val="90000"/>
              </a:lnSpc>
              <a:buFont typeface="Wingdings" pitchFamily="2" charset="2"/>
              <a:buChar char="§"/>
            </a:pPr>
            <a:r>
              <a:rPr lang="en-GB" sz="2200" dirty="0" smtClean="0"/>
              <a:t>Pharmaceutical management issues in the hospital</a:t>
            </a:r>
          </a:p>
          <a:p>
            <a:pPr lvl="1">
              <a:lnSpc>
                <a:spcPct val="90000"/>
              </a:lnSpc>
              <a:buFont typeface="Wingdings" pitchFamily="2" charset="2"/>
              <a:buChar char="§"/>
            </a:pPr>
            <a:r>
              <a:rPr lang="en-GB" sz="2200" dirty="0" smtClean="0"/>
              <a:t>Monitoring and evaluation of HPT use </a:t>
            </a:r>
          </a:p>
          <a:p>
            <a:pPr lvl="1">
              <a:lnSpc>
                <a:spcPct val="90000"/>
              </a:lnSpc>
              <a:buFont typeface="Wingdings" pitchFamily="2" charset="2"/>
              <a:buChar char="§"/>
            </a:pPr>
            <a:r>
              <a:rPr lang="en-GB" sz="2200" dirty="0" smtClean="0"/>
              <a:t>Interventions to promote rational use of HPT</a:t>
            </a:r>
          </a:p>
          <a:p>
            <a:pPr>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bwMode="auto">
          <a:xfrm>
            <a:off x="609600" y="609600"/>
            <a:ext cx="8229600" cy="990600"/>
          </a:xfrm>
          <a:prstGeom prst="rect">
            <a:avLst/>
          </a:prstGeom>
          <a:noFill/>
          <a:ln>
            <a:miter lim="800000"/>
            <a:headEnd/>
            <a:tailEnd/>
          </a:ln>
        </p:spPr>
        <p:txBody>
          <a:bodyPr>
            <a:normAutofit/>
          </a:bodyPr>
          <a:lstStyle/>
          <a:p>
            <a:pPr algn="l" eaLnBrk="1" hangingPunct="1"/>
            <a:r>
              <a:rPr lang="en-GB" sz="3200" b="1" dirty="0" smtClean="0">
                <a:solidFill>
                  <a:srgbClr val="FF0000"/>
                </a:solidFill>
                <a:latin typeface="Arial Narrow" pitchFamily="34" charset="0"/>
              </a:rPr>
              <a:t>Evaluating and Selecting HPT</a:t>
            </a:r>
            <a:endParaRPr lang="en-GB" sz="3200" dirty="0" smtClean="0">
              <a:solidFill>
                <a:srgbClr val="FF0000"/>
              </a:solidFill>
              <a:latin typeface="Arial Narrow" pitchFamily="34" charset="0"/>
            </a:endParaRPr>
          </a:p>
        </p:txBody>
      </p:sp>
      <p:sp>
        <p:nvSpPr>
          <p:cNvPr id="28675" name="Rectangle 3"/>
          <p:cNvSpPr>
            <a:spLocks noGrp="1" noChangeArrowheads="1"/>
          </p:cNvSpPr>
          <p:nvPr>
            <p:ph type="body" idx="4294967295"/>
          </p:nvPr>
        </p:nvSpPr>
        <p:spPr bwMode="auto">
          <a:xfrm>
            <a:off x="457200" y="1752600"/>
            <a:ext cx="8229600" cy="4572000"/>
          </a:xfrm>
          <a:prstGeom prst="rect">
            <a:avLst/>
          </a:prstGeom>
          <a:noFill/>
          <a:ln>
            <a:miter lim="800000"/>
            <a:headEnd/>
            <a:tailEnd/>
          </a:ln>
        </p:spPr>
        <p:txBody>
          <a:bodyPr>
            <a:normAutofit lnSpcReduction="10000"/>
          </a:bodyPr>
          <a:lstStyle/>
          <a:p>
            <a:pPr eaLnBrk="1" hangingPunct="1">
              <a:lnSpc>
                <a:spcPct val="80000"/>
              </a:lnSpc>
              <a:buFont typeface="Wingdings" pitchFamily="2" charset="2"/>
              <a:buChar char="§"/>
            </a:pPr>
            <a:r>
              <a:rPr lang="en-GB" sz="2400" dirty="0" smtClean="0">
                <a:latin typeface="Arial Narrow" pitchFamily="34" charset="0"/>
              </a:rPr>
              <a:t>Explicit evaluation criteria</a:t>
            </a:r>
          </a:p>
          <a:p>
            <a:pPr lvl="1" eaLnBrk="1" hangingPunct="1">
              <a:lnSpc>
                <a:spcPct val="80000"/>
              </a:lnSpc>
              <a:buFont typeface="Wingdings" pitchFamily="2" charset="2"/>
              <a:buChar char="§"/>
            </a:pPr>
            <a:r>
              <a:rPr lang="en-GB" sz="2400" dirty="0" smtClean="0">
                <a:latin typeface="Arial Narrow" pitchFamily="34" charset="0"/>
              </a:rPr>
              <a:t>Efficacy, relative efficacy, effectiveness</a:t>
            </a:r>
          </a:p>
          <a:p>
            <a:pPr lvl="1" eaLnBrk="1" hangingPunct="1">
              <a:lnSpc>
                <a:spcPct val="80000"/>
              </a:lnSpc>
              <a:buFont typeface="Wingdings" pitchFamily="2" charset="2"/>
              <a:buChar char="§"/>
            </a:pPr>
            <a:r>
              <a:rPr lang="en-GB" sz="2400" dirty="0" smtClean="0">
                <a:latin typeface="Arial Narrow" pitchFamily="34" charset="0"/>
              </a:rPr>
              <a:t>Safety, quality, cost</a:t>
            </a:r>
          </a:p>
          <a:p>
            <a:pPr eaLnBrk="1" hangingPunct="1">
              <a:lnSpc>
                <a:spcPct val="80000"/>
              </a:lnSpc>
              <a:buFont typeface="Wingdings" pitchFamily="2" charset="2"/>
              <a:buChar char="§"/>
            </a:pPr>
            <a:endParaRPr lang="en-GB" sz="2400" dirty="0" smtClean="0">
              <a:latin typeface="Arial Narrow" pitchFamily="34" charset="0"/>
            </a:endParaRPr>
          </a:p>
          <a:p>
            <a:pPr eaLnBrk="1" hangingPunct="1">
              <a:lnSpc>
                <a:spcPct val="80000"/>
              </a:lnSpc>
              <a:buFont typeface="Wingdings" pitchFamily="2" charset="2"/>
              <a:buChar char="§"/>
            </a:pPr>
            <a:r>
              <a:rPr lang="en-GB" sz="2400" dirty="0" smtClean="0">
                <a:latin typeface="Arial Narrow" pitchFamily="34" charset="0"/>
              </a:rPr>
              <a:t>Consistent decision-making</a:t>
            </a:r>
          </a:p>
          <a:p>
            <a:pPr lvl="1" eaLnBrk="1" hangingPunct="1">
              <a:lnSpc>
                <a:spcPct val="80000"/>
              </a:lnSpc>
              <a:buFont typeface="Wingdings" pitchFamily="2" charset="2"/>
              <a:buChar char="§"/>
            </a:pPr>
            <a:r>
              <a:rPr lang="en-GB" sz="2400" dirty="0" smtClean="0">
                <a:latin typeface="Arial Narrow" pitchFamily="34" charset="0"/>
              </a:rPr>
              <a:t>Evidence-based </a:t>
            </a:r>
          </a:p>
          <a:p>
            <a:pPr lvl="1" eaLnBrk="1" hangingPunct="1">
              <a:lnSpc>
                <a:spcPct val="80000"/>
              </a:lnSpc>
              <a:buFont typeface="Wingdings" pitchFamily="2" charset="2"/>
              <a:buChar char="§"/>
            </a:pPr>
            <a:r>
              <a:rPr lang="en-GB" sz="2400" dirty="0" smtClean="0">
                <a:latin typeface="Arial Narrow" pitchFamily="34" charset="0"/>
              </a:rPr>
              <a:t>Local context </a:t>
            </a:r>
          </a:p>
          <a:p>
            <a:pPr lvl="1" eaLnBrk="1" hangingPunct="1">
              <a:lnSpc>
                <a:spcPct val="80000"/>
              </a:lnSpc>
              <a:buFont typeface="Wingdings" pitchFamily="2" charset="2"/>
              <a:buChar char="§"/>
            </a:pPr>
            <a:r>
              <a:rPr lang="en-GB" sz="2400" dirty="0" smtClean="0">
                <a:latin typeface="Arial Narrow" pitchFamily="34" charset="0"/>
              </a:rPr>
              <a:t>Transparency</a:t>
            </a:r>
          </a:p>
          <a:p>
            <a:pPr eaLnBrk="1" hangingPunct="1">
              <a:lnSpc>
                <a:spcPct val="80000"/>
              </a:lnSpc>
              <a:buFont typeface="Wingdings" pitchFamily="2" charset="2"/>
              <a:buChar char="§"/>
            </a:pPr>
            <a:endParaRPr lang="en-GB" sz="2400" dirty="0" smtClean="0">
              <a:latin typeface="Arial Narrow" pitchFamily="34" charset="0"/>
            </a:endParaRPr>
          </a:p>
          <a:p>
            <a:pPr eaLnBrk="1" hangingPunct="1">
              <a:lnSpc>
                <a:spcPct val="80000"/>
              </a:lnSpc>
              <a:buFont typeface="Wingdings" pitchFamily="2" charset="2"/>
              <a:buChar char="§"/>
            </a:pPr>
            <a:r>
              <a:rPr lang="en-GB" sz="2400" dirty="0" smtClean="0">
                <a:latin typeface="Arial Narrow" pitchFamily="34" charset="0"/>
              </a:rPr>
              <a:t>Evaluation process uses current literature </a:t>
            </a:r>
          </a:p>
          <a:p>
            <a:pPr lvl="1" eaLnBrk="1" hangingPunct="1">
              <a:lnSpc>
                <a:spcPct val="80000"/>
              </a:lnSpc>
              <a:buFont typeface="Wingdings" pitchFamily="2" charset="2"/>
              <a:buChar char="§"/>
            </a:pPr>
            <a:r>
              <a:rPr lang="en-GB" sz="2400" dirty="0" smtClean="0">
                <a:latin typeface="Arial Narrow" pitchFamily="34" charset="0"/>
              </a:rPr>
              <a:t>Primary sources (especially randomized controlled trials) </a:t>
            </a:r>
          </a:p>
          <a:p>
            <a:pPr lvl="1" eaLnBrk="1" hangingPunct="1">
              <a:lnSpc>
                <a:spcPct val="80000"/>
              </a:lnSpc>
              <a:buFont typeface="Wingdings" pitchFamily="2" charset="2"/>
              <a:buChar char="§"/>
            </a:pPr>
            <a:r>
              <a:rPr lang="en-GB" sz="2400" dirty="0" smtClean="0">
                <a:latin typeface="Arial Narrow" pitchFamily="34" charset="0"/>
              </a:rPr>
              <a:t>Secondary sources (bulletins and reviews) </a:t>
            </a:r>
          </a:p>
          <a:p>
            <a:pPr lvl="1" eaLnBrk="1" hangingPunct="1">
              <a:lnSpc>
                <a:spcPct val="80000"/>
              </a:lnSpc>
              <a:buFont typeface="Wingdings" pitchFamily="2" charset="2"/>
              <a:buChar char="§"/>
            </a:pPr>
            <a:r>
              <a:rPr lang="en-GB" sz="2400" dirty="0" smtClean="0">
                <a:latin typeface="Arial Narrow" pitchFamily="34" charset="0"/>
              </a:rPr>
              <a:t>Reliable and current tertiary sources (textboo</a:t>
            </a:r>
            <a:r>
              <a:rPr lang="en-GB" sz="2100" dirty="0" smtClean="0"/>
              <a:t>ks)</a:t>
            </a:r>
          </a:p>
          <a:p>
            <a:pPr eaLnBrk="1" hangingPunct="1">
              <a:lnSpc>
                <a:spcPct val="80000"/>
              </a:lnSpc>
              <a:buFontTx/>
              <a:buNone/>
            </a:pPr>
            <a:endParaRPr lang="en-GB" sz="2100" dirty="0" smtClean="0"/>
          </a:p>
          <a:p>
            <a:pPr lvl="1" eaLnBrk="1" hangingPunct="1">
              <a:lnSpc>
                <a:spcPct val="80000"/>
              </a:lnSpc>
            </a:pPr>
            <a:endParaRPr lang="en-GB" sz="2000" dirty="0" smtClean="0"/>
          </a:p>
          <a:p>
            <a:pPr lvl="1" eaLnBrk="1" hangingPunct="1">
              <a:lnSpc>
                <a:spcPct val="80000"/>
              </a:lnSpc>
            </a:pPr>
            <a:endParaRPr lang="en-GB"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bwMode="auto">
          <a:xfrm>
            <a:off x="381000" y="838200"/>
            <a:ext cx="8229600" cy="1143000"/>
          </a:xfrm>
          <a:prstGeom prst="rect">
            <a:avLst/>
          </a:prstGeom>
          <a:noFill/>
          <a:ln>
            <a:miter lim="800000"/>
            <a:headEnd/>
            <a:tailEnd/>
          </a:ln>
        </p:spPr>
        <p:txBody>
          <a:bodyPr/>
          <a:lstStyle/>
          <a:p>
            <a:pPr algn="l" eaLnBrk="1" hangingPunct="1"/>
            <a:r>
              <a:rPr lang="en-US" sz="3400" b="1" dirty="0" smtClean="0">
                <a:solidFill>
                  <a:srgbClr val="FF0000"/>
                </a:solidFill>
              </a:rPr>
              <a:t>Identifying Medicine Use Problems (1)</a:t>
            </a:r>
          </a:p>
        </p:txBody>
      </p:sp>
      <p:sp>
        <p:nvSpPr>
          <p:cNvPr id="29699" name="Rectangle 3"/>
          <p:cNvSpPr>
            <a:spLocks noGrp="1" noChangeArrowheads="1"/>
          </p:cNvSpPr>
          <p:nvPr>
            <p:ph type="body" idx="4294967295"/>
          </p:nvPr>
        </p:nvSpPr>
        <p:spPr bwMode="auto">
          <a:xfrm>
            <a:off x="533400" y="1981200"/>
            <a:ext cx="8001000" cy="4495800"/>
          </a:xfrm>
          <a:prstGeom prst="rect">
            <a:avLst/>
          </a:prstGeom>
          <a:noFill/>
          <a:ln>
            <a:miter lim="800000"/>
            <a:headEnd/>
            <a:tailEnd/>
          </a:ln>
        </p:spPr>
        <p:txBody>
          <a:bodyPr>
            <a:normAutofit lnSpcReduction="10000"/>
          </a:bodyPr>
          <a:lstStyle/>
          <a:p>
            <a:pPr eaLnBrk="1" hangingPunct="1">
              <a:buFont typeface="Wingdings" pitchFamily="2" charset="2"/>
              <a:buChar char="§"/>
            </a:pPr>
            <a:r>
              <a:rPr lang="en-US" sz="2800" dirty="0" smtClean="0"/>
              <a:t>Pharmaceutical procurement and availability</a:t>
            </a:r>
          </a:p>
          <a:p>
            <a:pPr eaLnBrk="1" hangingPunct="1">
              <a:lnSpc>
                <a:spcPct val="140000"/>
              </a:lnSpc>
              <a:buFont typeface="Wingdings" pitchFamily="2" charset="2"/>
              <a:buChar char="§"/>
            </a:pPr>
            <a:r>
              <a:rPr lang="en-US" sz="2800" dirty="0" smtClean="0"/>
              <a:t>Pharmaceutical distribution</a:t>
            </a:r>
          </a:p>
          <a:p>
            <a:pPr eaLnBrk="1" hangingPunct="1">
              <a:lnSpc>
                <a:spcPct val="140000"/>
              </a:lnSpc>
              <a:buFont typeface="Wingdings" pitchFamily="2" charset="2"/>
              <a:buChar char="§"/>
            </a:pPr>
            <a:r>
              <a:rPr lang="en-US" sz="2800" dirty="0" smtClean="0"/>
              <a:t>Medicine prescribing</a:t>
            </a:r>
          </a:p>
          <a:p>
            <a:pPr eaLnBrk="1" hangingPunct="1">
              <a:lnSpc>
                <a:spcPct val="140000"/>
              </a:lnSpc>
              <a:buFont typeface="Wingdings" pitchFamily="2" charset="2"/>
              <a:buChar char="§"/>
            </a:pPr>
            <a:r>
              <a:rPr lang="en-US" sz="2800" dirty="0" smtClean="0"/>
              <a:t>Administration and use</a:t>
            </a:r>
          </a:p>
          <a:p>
            <a:pPr eaLnBrk="1" hangingPunct="1">
              <a:lnSpc>
                <a:spcPct val="140000"/>
              </a:lnSpc>
              <a:buFont typeface="Wingdings" pitchFamily="2" charset="2"/>
              <a:buChar char="§"/>
            </a:pPr>
            <a:r>
              <a:rPr lang="en-US" sz="2800" dirty="0" smtClean="0"/>
              <a:t>ADR reports</a:t>
            </a:r>
          </a:p>
          <a:p>
            <a:pPr eaLnBrk="1" hangingPunct="1">
              <a:lnSpc>
                <a:spcPct val="140000"/>
              </a:lnSpc>
              <a:buFont typeface="Wingdings" pitchFamily="2" charset="2"/>
              <a:buChar char="§"/>
            </a:pPr>
            <a:r>
              <a:rPr lang="en-US" sz="2800" dirty="0" smtClean="0"/>
              <a:t>Medication error reports</a:t>
            </a:r>
          </a:p>
          <a:p>
            <a:pPr eaLnBrk="1" hangingPunct="1">
              <a:lnSpc>
                <a:spcPct val="140000"/>
              </a:lnSpc>
              <a:buFont typeface="Wingdings" pitchFamily="2" charset="2"/>
              <a:buChar char="§"/>
            </a:pPr>
            <a:r>
              <a:rPr lang="en-US" sz="2800" dirty="0" smtClean="0"/>
              <a:t>Antimicrobial resistance surveillance reports</a:t>
            </a:r>
          </a:p>
          <a:p>
            <a:pPr eaLnBrk="1" hangingPunct="1">
              <a:lnSpc>
                <a:spcPct val="140000"/>
              </a:lnSpc>
            </a:pPr>
            <a:endParaRPr lang="en-US" sz="2800" dirty="0" smtClean="0">
              <a:latin typeface="Bookman Old Style"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609600" y="609600"/>
            <a:ext cx="8229600" cy="6858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3400" b="1" dirty="0" smtClean="0">
                <a:solidFill>
                  <a:srgbClr val="FF0000"/>
                </a:solidFill>
              </a:rPr>
              <a:t>Identifying Medicine Use Problems (2)</a:t>
            </a:r>
            <a:endParaRPr lang="en-GB" sz="2200" dirty="0" smtClean="0">
              <a:solidFill>
                <a:srgbClr val="004933"/>
              </a:solidFill>
            </a:endParaRPr>
          </a:p>
        </p:txBody>
      </p:sp>
      <p:sp>
        <p:nvSpPr>
          <p:cNvPr id="30723" name="Rectangle 3"/>
          <p:cNvSpPr>
            <a:spLocks noGrp="1" noChangeArrowheads="1"/>
          </p:cNvSpPr>
          <p:nvPr>
            <p:ph type="body" idx="4294967295"/>
          </p:nvPr>
        </p:nvSpPr>
        <p:spPr bwMode="auto">
          <a:xfrm>
            <a:off x="609600" y="1600200"/>
            <a:ext cx="7772400" cy="4724400"/>
          </a:xfrm>
          <a:prstGeom prst="rect">
            <a:avLst/>
          </a:prstGeom>
          <a:noFill/>
          <a:ln>
            <a:miter lim="800000"/>
            <a:headEnd/>
            <a:tailEnd/>
          </a:ln>
        </p:spPr>
        <p:txBody>
          <a:bodyPr>
            <a:normAutofit lnSpcReduction="10000"/>
          </a:bodyPr>
          <a:lstStyle/>
          <a:p>
            <a:pPr eaLnBrk="1" hangingPunct="1">
              <a:lnSpc>
                <a:spcPct val="80000"/>
              </a:lnSpc>
              <a:buFont typeface="Wingdings" pitchFamily="2" charset="2"/>
              <a:buChar char="§"/>
            </a:pPr>
            <a:r>
              <a:rPr lang="en-GB" sz="1900" b="1" dirty="0" smtClean="0"/>
              <a:t>Aggregate consumption data</a:t>
            </a:r>
            <a:r>
              <a:rPr lang="en-GB" sz="1900" b="1" dirty="0" smtClean="0">
                <a:cs typeface="Arial" pitchFamily="34" charset="0"/>
              </a:rPr>
              <a:t>—</a:t>
            </a:r>
            <a:r>
              <a:rPr lang="en-GB" sz="2300" dirty="0" smtClean="0"/>
              <a:t> </a:t>
            </a:r>
          </a:p>
          <a:p>
            <a:pPr lvl="1" eaLnBrk="1" hangingPunct="1">
              <a:lnSpc>
                <a:spcPct val="140000"/>
              </a:lnSpc>
              <a:spcBef>
                <a:spcPct val="5000"/>
              </a:spcBef>
              <a:buFont typeface="Wingdings" pitchFamily="2" charset="2"/>
              <a:buChar char="§"/>
            </a:pPr>
            <a:r>
              <a:rPr lang="en-GB" sz="1700" dirty="0" smtClean="0"/>
              <a:t>From records of procurement records, pharmacy stock, patient records</a:t>
            </a:r>
          </a:p>
          <a:p>
            <a:pPr lvl="1" eaLnBrk="1" hangingPunct="1">
              <a:lnSpc>
                <a:spcPct val="140000"/>
              </a:lnSpc>
              <a:spcBef>
                <a:spcPct val="5000"/>
              </a:spcBef>
              <a:buFont typeface="Wingdings" pitchFamily="2" charset="2"/>
              <a:buChar char="§"/>
            </a:pPr>
            <a:r>
              <a:rPr lang="en-GB" sz="1700" dirty="0" smtClean="0"/>
              <a:t>ABC, VEN, DDD analysis</a:t>
            </a:r>
          </a:p>
          <a:p>
            <a:pPr lvl="1" eaLnBrk="1" hangingPunct="1">
              <a:lnSpc>
                <a:spcPct val="140000"/>
              </a:lnSpc>
              <a:spcBef>
                <a:spcPct val="5000"/>
              </a:spcBef>
              <a:buFont typeface="Wingdings" pitchFamily="2" charset="2"/>
              <a:buChar char="§"/>
            </a:pPr>
            <a:r>
              <a:rPr lang="en-US" sz="1700" dirty="0" smtClean="0"/>
              <a:t>ADR reports</a:t>
            </a:r>
          </a:p>
          <a:p>
            <a:pPr lvl="1" eaLnBrk="1" hangingPunct="1">
              <a:lnSpc>
                <a:spcPct val="140000"/>
              </a:lnSpc>
              <a:spcBef>
                <a:spcPct val="5000"/>
              </a:spcBef>
              <a:buFont typeface="Wingdings" pitchFamily="2" charset="2"/>
              <a:buChar char="§"/>
            </a:pPr>
            <a:r>
              <a:rPr lang="en-US" sz="1700" dirty="0" smtClean="0"/>
              <a:t>Medication error reports</a:t>
            </a:r>
          </a:p>
          <a:p>
            <a:pPr lvl="1" eaLnBrk="1" hangingPunct="1">
              <a:lnSpc>
                <a:spcPct val="140000"/>
              </a:lnSpc>
              <a:spcBef>
                <a:spcPct val="5000"/>
              </a:spcBef>
              <a:buFont typeface="Wingdings" pitchFamily="2" charset="2"/>
              <a:buChar char="§"/>
            </a:pPr>
            <a:r>
              <a:rPr lang="en-US" sz="1700" dirty="0" smtClean="0"/>
              <a:t>Antimicrobial resistance surveillance reports</a:t>
            </a:r>
            <a:endParaRPr lang="en-GB" sz="1700" dirty="0" smtClean="0"/>
          </a:p>
          <a:p>
            <a:pPr lvl="1" eaLnBrk="1" hangingPunct="1">
              <a:lnSpc>
                <a:spcPct val="50000"/>
              </a:lnSpc>
              <a:buFont typeface="Wingdings" pitchFamily="2" charset="2"/>
              <a:buChar char="§"/>
            </a:pPr>
            <a:endParaRPr lang="en-GB" sz="1900" dirty="0" smtClean="0"/>
          </a:p>
          <a:p>
            <a:pPr eaLnBrk="1" hangingPunct="1">
              <a:lnSpc>
                <a:spcPct val="80000"/>
              </a:lnSpc>
              <a:buFont typeface="Wingdings" pitchFamily="2" charset="2"/>
              <a:buChar char="§"/>
            </a:pPr>
            <a:r>
              <a:rPr lang="en-GB" sz="1900" b="1" dirty="0" smtClean="0"/>
              <a:t>Health facility indicators and hospital antimicrobial indicators</a:t>
            </a:r>
            <a:r>
              <a:rPr lang="en-GB" sz="1900" b="1" dirty="0" smtClean="0">
                <a:cs typeface="Arial" pitchFamily="34" charset="0"/>
              </a:rPr>
              <a:t>—</a:t>
            </a:r>
            <a:r>
              <a:rPr lang="en-GB" sz="1900" dirty="0" smtClean="0"/>
              <a:t>indicate general trends in prescribing</a:t>
            </a:r>
            <a:r>
              <a:rPr lang="en-GB" sz="2300" dirty="0" smtClean="0"/>
              <a:t> </a:t>
            </a:r>
          </a:p>
          <a:p>
            <a:pPr lvl="1" eaLnBrk="1" hangingPunct="1">
              <a:lnSpc>
                <a:spcPct val="50000"/>
              </a:lnSpc>
              <a:buFont typeface="Wingdings" pitchFamily="2" charset="2"/>
              <a:buChar char="§"/>
            </a:pPr>
            <a:endParaRPr lang="en-GB" sz="1900" dirty="0" smtClean="0"/>
          </a:p>
          <a:p>
            <a:pPr eaLnBrk="1" hangingPunct="1">
              <a:lnSpc>
                <a:spcPct val="80000"/>
              </a:lnSpc>
              <a:spcAft>
                <a:spcPct val="30000"/>
              </a:spcAft>
              <a:buFont typeface="Wingdings" pitchFamily="2" charset="2"/>
              <a:buChar char="§"/>
            </a:pPr>
            <a:r>
              <a:rPr lang="en-GB" sz="1900" b="1" dirty="0" smtClean="0"/>
              <a:t>Drug use evaluation (DUE)</a:t>
            </a:r>
            <a:r>
              <a:rPr lang="en-GB" sz="1900" b="1" dirty="0" smtClean="0">
                <a:cs typeface="Arial" pitchFamily="34" charset="0"/>
              </a:rPr>
              <a:t>—</a:t>
            </a:r>
            <a:r>
              <a:rPr lang="en-GB" sz="2300" dirty="0" smtClean="0"/>
              <a:t> </a:t>
            </a:r>
          </a:p>
          <a:p>
            <a:pPr lvl="1" eaLnBrk="1" hangingPunct="1">
              <a:spcBef>
                <a:spcPct val="5000"/>
              </a:spcBef>
              <a:buFont typeface="Wingdings" pitchFamily="2" charset="2"/>
              <a:buChar char="§"/>
            </a:pPr>
            <a:r>
              <a:rPr lang="en-GB" sz="1700" dirty="0" smtClean="0"/>
              <a:t>Indicates whether specific diseases are being treated with the correct medicine or whether specific medicines are being given for the correct indications</a:t>
            </a:r>
          </a:p>
          <a:p>
            <a:pPr lvl="1" eaLnBrk="1" hangingPunct="1">
              <a:lnSpc>
                <a:spcPct val="150000"/>
              </a:lnSpc>
              <a:spcBef>
                <a:spcPct val="5000"/>
              </a:spcBef>
              <a:buFont typeface="Wingdings" pitchFamily="2" charset="2"/>
              <a:buChar char="§"/>
            </a:pPr>
            <a:r>
              <a:rPr lang="en-GB" sz="1700" dirty="0" smtClean="0"/>
              <a:t>Includes continuous monitoring and feedback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838200" y="609600"/>
            <a:ext cx="7802563" cy="990600"/>
          </a:xfrm>
          <a:noFill/>
          <a:ln>
            <a:miter lim="800000"/>
            <a:headEnd/>
            <a:tailEnd/>
          </a:ln>
        </p:spPr>
        <p:txBody>
          <a:bodyPr vert="horz" wrap="square" lIns="91440" tIns="45720" rIns="91440" bIns="45720" numCol="1" anchor="t" anchorCtr="0" compatLnSpc="1">
            <a:prstTxWarp prst="textNoShape">
              <a:avLst/>
            </a:prstTxWarp>
            <a:normAutofit fontScale="90000"/>
          </a:bodyPr>
          <a:lstStyle/>
          <a:p>
            <a:pPr algn="l" eaLnBrk="1" hangingPunct="1"/>
            <a:r>
              <a:rPr lang="en-GB" sz="3400" b="1" dirty="0" smtClean="0">
                <a:solidFill>
                  <a:srgbClr val="FF0000"/>
                </a:solidFill>
              </a:rPr>
              <a:t>Promoting Interventions to Improve  Pharmaceutical Use</a:t>
            </a:r>
            <a:endParaRPr lang="en-GB" sz="3400" dirty="0" smtClean="0">
              <a:solidFill>
                <a:srgbClr val="FF0000"/>
              </a:solidFill>
            </a:endParaRPr>
          </a:p>
        </p:txBody>
      </p:sp>
      <p:sp>
        <p:nvSpPr>
          <p:cNvPr id="31747" name="Rectangle 3"/>
          <p:cNvSpPr>
            <a:spLocks noGrp="1" noChangeArrowheads="1"/>
          </p:cNvSpPr>
          <p:nvPr>
            <p:ph idx="1"/>
          </p:nvPr>
        </p:nvSpPr>
        <p:spPr bwMode="auto">
          <a:xfrm>
            <a:off x="762000" y="1905000"/>
            <a:ext cx="7772400" cy="4419600"/>
          </a:xfrm>
          <a:noFill/>
          <a:ln>
            <a:miter lim="800000"/>
            <a:headEnd/>
            <a:tailEnd/>
          </a:ln>
        </p:spPr>
        <p:txBody>
          <a:bodyPr vert="horz" wrap="square" lIns="91440" tIns="45720" rIns="91440" bIns="45720" numCol="1" anchor="t" anchorCtr="0" compatLnSpc="1">
            <a:prstTxWarp prst="textNoShape">
              <a:avLst/>
            </a:prstTxWarp>
          </a:bodyPr>
          <a:lstStyle/>
          <a:p>
            <a:pPr eaLnBrk="1" hangingPunct="1">
              <a:lnSpc>
                <a:spcPct val="80000"/>
              </a:lnSpc>
              <a:buFont typeface="Wingdings" pitchFamily="2" charset="2"/>
              <a:buChar char="§"/>
            </a:pPr>
            <a:r>
              <a:rPr lang="en-US" sz="2500" dirty="0" smtClean="0"/>
              <a:t>Educational programs</a:t>
            </a:r>
          </a:p>
          <a:p>
            <a:pPr lvl="1" eaLnBrk="1" hangingPunct="1">
              <a:lnSpc>
                <a:spcPct val="80000"/>
              </a:lnSpc>
              <a:buFont typeface="Wingdings" pitchFamily="2" charset="2"/>
              <a:buChar char="§"/>
            </a:pPr>
            <a:r>
              <a:rPr lang="en-US" sz="2100" dirty="0" smtClean="0"/>
              <a:t>Pharmaceutical bulletins and newsletters</a:t>
            </a:r>
          </a:p>
          <a:p>
            <a:pPr lvl="1" eaLnBrk="1" hangingPunct="1">
              <a:lnSpc>
                <a:spcPct val="80000"/>
              </a:lnSpc>
              <a:buFont typeface="Wingdings" pitchFamily="2" charset="2"/>
              <a:buChar char="§"/>
            </a:pPr>
            <a:r>
              <a:rPr lang="en-US" sz="2100" dirty="0" smtClean="0"/>
              <a:t>In-service education</a:t>
            </a:r>
          </a:p>
          <a:p>
            <a:pPr eaLnBrk="1" hangingPunct="1">
              <a:lnSpc>
                <a:spcPct val="80000"/>
              </a:lnSpc>
              <a:buFont typeface="Wingdings" pitchFamily="2" charset="2"/>
              <a:buChar char="§"/>
            </a:pPr>
            <a:endParaRPr lang="en-US" sz="1000" dirty="0" smtClean="0"/>
          </a:p>
          <a:p>
            <a:pPr eaLnBrk="1" hangingPunct="1">
              <a:lnSpc>
                <a:spcPct val="80000"/>
              </a:lnSpc>
              <a:buFont typeface="Wingdings" pitchFamily="2" charset="2"/>
              <a:buChar char="§"/>
            </a:pPr>
            <a:r>
              <a:rPr lang="en-US" sz="2500" dirty="0" smtClean="0"/>
              <a:t>Managerial programs</a:t>
            </a:r>
          </a:p>
          <a:p>
            <a:pPr lvl="1" eaLnBrk="1" hangingPunct="1">
              <a:lnSpc>
                <a:spcPct val="80000"/>
              </a:lnSpc>
              <a:buFont typeface="Wingdings" pitchFamily="2" charset="2"/>
              <a:buChar char="§"/>
            </a:pPr>
            <a:r>
              <a:rPr lang="en-US" sz="2100" dirty="0" smtClean="0"/>
              <a:t>Standard treatment guidelines (STGs)</a:t>
            </a:r>
          </a:p>
          <a:p>
            <a:pPr lvl="1" eaLnBrk="1" hangingPunct="1">
              <a:lnSpc>
                <a:spcPct val="80000"/>
              </a:lnSpc>
              <a:buFont typeface="Wingdings" pitchFamily="2" charset="2"/>
              <a:buChar char="§"/>
            </a:pPr>
            <a:r>
              <a:rPr lang="en-US" sz="2100" dirty="0" smtClean="0"/>
              <a:t>DUE </a:t>
            </a:r>
          </a:p>
          <a:p>
            <a:pPr lvl="1" eaLnBrk="1" hangingPunct="1">
              <a:lnSpc>
                <a:spcPct val="80000"/>
              </a:lnSpc>
              <a:buFont typeface="Wingdings" pitchFamily="2" charset="2"/>
              <a:buChar char="§"/>
            </a:pPr>
            <a:r>
              <a:rPr lang="en-US" sz="2100" dirty="0" smtClean="0"/>
              <a:t>Clinical pharmacy programs</a:t>
            </a:r>
          </a:p>
          <a:p>
            <a:pPr lvl="1" eaLnBrk="1" hangingPunct="1">
              <a:lnSpc>
                <a:spcPct val="80000"/>
              </a:lnSpc>
              <a:buFont typeface="Wingdings" pitchFamily="2" charset="2"/>
              <a:buChar char="§"/>
            </a:pPr>
            <a:r>
              <a:rPr lang="en-US" sz="2100" dirty="0" smtClean="0"/>
              <a:t>Structured order forms, automatic stop orders</a:t>
            </a:r>
          </a:p>
          <a:p>
            <a:pPr eaLnBrk="1" hangingPunct="1">
              <a:lnSpc>
                <a:spcPct val="80000"/>
              </a:lnSpc>
              <a:buFont typeface="Wingdings" pitchFamily="2" charset="2"/>
              <a:buChar char="§"/>
            </a:pPr>
            <a:endParaRPr lang="en-US" sz="1000" dirty="0" smtClean="0"/>
          </a:p>
          <a:p>
            <a:pPr eaLnBrk="1" hangingPunct="1">
              <a:lnSpc>
                <a:spcPct val="80000"/>
              </a:lnSpc>
              <a:buFont typeface="Wingdings" pitchFamily="2" charset="2"/>
              <a:buChar char="§"/>
            </a:pPr>
            <a:r>
              <a:rPr lang="en-US" sz="2500" dirty="0" smtClean="0"/>
              <a:t>Regulatory programs</a:t>
            </a:r>
          </a:p>
          <a:p>
            <a:pPr lvl="1" eaLnBrk="1" hangingPunct="1">
              <a:lnSpc>
                <a:spcPct val="80000"/>
              </a:lnSpc>
              <a:buFont typeface="Wingdings" pitchFamily="2" charset="2"/>
              <a:buChar char="§"/>
            </a:pPr>
            <a:r>
              <a:rPr lang="en-US" sz="2100" dirty="0" smtClean="0"/>
              <a:t>Pharmaceutical registration</a:t>
            </a:r>
          </a:p>
          <a:p>
            <a:pPr lvl="1" eaLnBrk="1" hangingPunct="1">
              <a:lnSpc>
                <a:spcPct val="80000"/>
              </a:lnSpc>
              <a:buFont typeface="Wingdings" pitchFamily="2" charset="2"/>
              <a:buChar char="§"/>
            </a:pPr>
            <a:r>
              <a:rPr lang="en-US" sz="2100" dirty="0" smtClean="0"/>
              <a:t>Professional licensing </a:t>
            </a:r>
          </a:p>
          <a:p>
            <a:pPr lvl="1" eaLnBrk="1" hangingPunct="1">
              <a:lnSpc>
                <a:spcPct val="80000"/>
              </a:lnSpc>
              <a:buFont typeface="Wingdings" pitchFamily="2" charset="2"/>
              <a:buChar char="§"/>
            </a:pPr>
            <a:r>
              <a:rPr lang="en-US" sz="2100" dirty="0" smtClean="0"/>
              <a:t>Licensing of outlets</a:t>
            </a:r>
          </a:p>
          <a:p>
            <a:pPr lvl="1" eaLnBrk="1" hangingPunct="1">
              <a:lnSpc>
                <a:spcPct val="80000"/>
              </a:lnSpc>
            </a:pPr>
            <a:endParaRPr lang="en-US" sz="21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solidFill>
                  <a:srgbClr val="FF0000"/>
                </a:solidFill>
              </a:rPr>
              <a:t>Managing ADRs and Medication Errors</a:t>
            </a:r>
            <a:endParaRPr lang="en-US" dirty="0">
              <a:solidFill>
                <a:srgbClr val="FF0000"/>
              </a:solidFill>
            </a:endParaRPr>
          </a:p>
        </p:txBody>
      </p:sp>
      <p:sp>
        <p:nvSpPr>
          <p:cNvPr id="3" name="Content Placeholder 2"/>
          <p:cNvSpPr>
            <a:spLocks noGrp="1"/>
          </p:cNvSpPr>
          <p:nvPr>
            <p:ph idx="1"/>
          </p:nvPr>
        </p:nvSpPr>
        <p:spPr/>
        <p:txBody>
          <a:bodyPr/>
          <a:lstStyle/>
          <a:p>
            <a:pPr>
              <a:buFont typeface="Wingdings" pitchFamily="2" charset="2"/>
              <a:buChar char="§"/>
            </a:pPr>
            <a:r>
              <a:rPr lang="en-GB" sz="2900" b="1" dirty="0" smtClean="0"/>
              <a:t>The MTC should have a plan to</a:t>
            </a:r>
            <a:r>
              <a:rPr lang="en-GB" sz="2900" b="1" dirty="0" smtClean="0">
                <a:cs typeface="Arial" pitchFamily="34" charset="0"/>
              </a:rPr>
              <a:t>—</a:t>
            </a:r>
            <a:endParaRPr lang="en-GB" sz="2900" dirty="0" smtClean="0">
              <a:cs typeface="Arial" pitchFamily="34" charset="0"/>
            </a:endParaRPr>
          </a:p>
          <a:p>
            <a:pPr lvl="1">
              <a:buFont typeface="Wingdings" pitchFamily="2" charset="2"/>
              <a:buChar char="§"/>
            </a:pPr>
            <a:r>
              <a:rPr lang="en-GB" dirty="0" smtClean="0"/>
              <a:t>Monitor</a:t>
            </a:r>
          </a:p>
          <a:p>
            <a:pPr lvl="1">
              <a:buFont typeface="Wingdings" pitchFamily="2" charset="2"/>
              <a:buChar char="§"/>
            </a:pPr>
            <a:r>
              <a:rPr lang="en-GB" dirty="0" smtClean="0"/>
              <a:t>Assess</a:t>
            </a:r>
          </a:p>
          <a:p>
            <a:pPr lvl="1">
              <a:buFont typeface="Wingdings" pitchFamily="2" charset="2"/>
              <a:buChar char="§"/>
            </a:pPr>
            <a:r>
              <a:rPr lang="en-GB" dirty="0" smtClean="0"/>
              <a:t>Report</a:t>
            </a:r>
          </a:p>
          <a:p>
            <a:pPr lvl="1">
              <a:buFont typeface="Wingdings" pitchFamily="2" charset="2"/>
              <a:buChar char="§"/>
            </a:pPr>
            <a:r>
              <a:rPr lang="en-GB" dirty="0" smtClean="0"/>
              <a:t>Correct identified problems </a:t>
            </a:r>
          </a:p>
          <a:p>
            <a:pPr lvl="1">
              <a:buFont typeface="Wingdings" pitchFamily="2" charset="2"/>
              <a:buChar char="§"/>
            </a:pPr>
            <a:r>
              <a:rPr lang="en-GB" dirty="0" smtClean="0"/>
              <a:t>Prevent ADRs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MTC: Structure and Organization (1)</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a:lnSpc>
                <a:spcPct val="95000"/>
              </a:lnSpc>
              <a:buFont typeface="Wingdings" pitchFamily="2" charset="2"/>
              <a:buChar char="§"/>
            </a:pPr>
            <a:r>
              <a:rPr lang="en-GB" dirty="0" smtClean="0"/>
              <a:t>Membership from medical, pharmacy, administration, nursing, public health</a:t>
            </a:r>
          </a:p>
          <a:p>
            <a:pPr>
              <a:lnSpc>
                <a:spcPct val="95000"/>
              </a:lnSpc>
              <a:buFont typeface="Wingdings" pitchFamily="2" charset="2"/>
              <a:buChar char="§"/>
            </a:pPr>
            <a:r>
              <a:rPr lang="en-GB" dirty="0" smtClean="0"/>
              <a:t>Chief doctor is often the chairman</a:t>
            </a:r>
          </a:p>
          <a:p>
            <a:pPr>
              <a:lnSpc>
                <a:spcPct val="95000"/>
              </a:lnSpc>
              <a:buFont typeface="Wingdings" pitchFamily="2" charset="2"/>
              <a:buChar char="§"/>
            </a:pPr>
            <a:r>
              <a:rPr lang="en-GB" dirty="0" smtClean="0"/>
              <a:t>Chief pharmacist is often the secretary</a:t>
            </a:r>
          </a:p>
          <a:p>
            <a:pPr>
              <a:lnSpc>
                <a:spcPct val="95000"/>
              </a:lnSpc>
              <a:buFont typeface="Wingdings" pitchFamily="2" charset="2"/>
              <a:buChar char="§"/>
            </a:pPr>
            <a:r>
              <a:rPr lang="en-GB" dirty="0" smtClean="0"/>
              <a:t>Liaison with Infection Control Committee and Antimicrobial Subcommittee</a:t>
            </a:r>
          </a:p>
          <a:p>
            <a:pPr>
              <a:lnSpc>
                <a:spcPct val="95000"/>
              </a:lnSpc>
              <a:buFont typeface="Wingdings" pitchFamily="2" charset="2"/>
              <a:buChar char="§"/>
            </a:pPr>
            <a:r>
              <a:rPr lang="en-GB" dirty="0" smtClean="0"/>
              <a:t>Regular meetings and regular attendance with minutes</a:t>
            </a:r>
          </a:p>
          <a:p>
            <a:pPr>
              <a:lnSpc>
                <a:spcPct val="95000"/>
              </a:lnSpc>
              <a:buFont typeface="Wingdings" pitchFamily="2" charset="2"/>
              <a:buChar char="§"/>
            </a:pPr>
            <a:r>
              <a:rPr lang="en-GB" dirty="0" smtClean="0"/>
              <a:t>Documented goals, terms of reference, policies, decisions</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rPr>
              <a:t>M</a:t>
            </a:r>
            <a:r>
              <a:rPr lang="en-US" b="1" dirty="0" smtClean="0">
                <a:solidFill>
                  <a:srgbClr val="FF0000"/>
                </a:solidFill>
              </a:rPr>
              <a:t>TC: Structure and Organization (1)</a:t>
            </a:r>
            <a:endParaRPr lang="en-US" dirty="0">
              <a:solidFill>
                <a:srgbClr val="FF0000"/>
              </a:solidFill>
            </a:endParaRPr>
          </a:p>
        </p:txBody>
      </p:sp>
      <p:sp>
        <p:nvSpPr>
          <p:cNvPr id="3" name="Content Placeholder 2"/>
          <p:cNvSpPr>
            <a:spLocks noGrp="1"/>
          </p:cNvSpPr>
          <p:nvPr>
            <p:ph idx="1"/>
          </p:nvPr>
        </p:nvSpPr>
        <p:spPr/>
        <p:txBody>
          <a:bodyPr>
            <a:normAutofit lnSpcReduction="10000"/>
          </a:bodyPr>
          <a:lstStyle/>
          <a:p>
            <a:pPr>
              <a:lnSpc>
                <a:spcPct val="95000"/>
              </a:lnSpc>
              <a:buFont typeface="Wingdings" pitchFamily="2" charset="2"/>
              <a:buChar char="§"/>
            </a:pPr>
            <a:r>
              <a:rPr lang="en-GB" dirty="0" smtClean="0"/>
              <a:t>Membership from medical, pharmacy, administration, nursing, public health</a:t>
            </a:r>
          </a:p>
          <a:p>
            <a:pPr>
              <a:lnSpc>
                <a:spcPct val="95000"/>
              </a:lnSpc>
              <a:buFont typeface="Wingdings" pitchFamily="2" charset="2"/>
              <a:buChar char="§"/>
            </a:pPr>
            <a:r>
              <a:rPr lang="en-GB" dirty="0" smtClean="0"/>
              <a:t>Chief doctor is often the chairman</a:t>
            </a:r>
          </a:p>
          <a:p>
            <a:pPr>
              <a:lnSpc>
                <a:spcPct val="95000"/>
              </a:lnSpc>
              <a:buFont typeface="Wingdings" pitchFamily="2" charset="2"/>
              <a:buChar char="§"/>
            </a:pPr>
            <a:r>
              <a:rPr lang="en-GB" dirty="0" smtClean="0"/>
              <a:t>Chief pharmacist is often the secretary</a:t>
            </a:r>
          </a:p>
          <a:p>
            <a:pPr>
              <a:lnSpc>
                <a:spcPct val="95000"/>
              </a:lnSpc>
              <a:buFont typeface="Wingdings" pitchFamily="2" charset="2"/>
              <a:buChar char="§"/>
            </a:pPr>
            <a:r>
              <a:rPr lang="en-GB" dirty="0" smtClean="0"/>
              <a:t>Liaison with Infection Control Committee and Antimicrobial Subcommittee</a:t>
            </a:r>
          </a:p>
          <a:p>
            <a:pPr>
              <a:lnSpc>
                <a:spcPct val="95000"/>
              </a:lnSpc>
              <a:buFont typeface="Wingdings" pitchFamily="2" charset="2"/>
              <a:buChar char="§"/>
            </a:pPr>
            <a:r>
              <a:rPr lang="en-GB" dirty="0" smtClean="0"/>
              <a:t>Regular meetings and regular attendance with minutes</a:t>
            </a:r>
          </a:p>
          <a:p>
            <a:pPr>
              <a:lnSpc>
                <a:spcPct val="95000"/>
              </a:lnSpc>
              <a:buFont typeface="Wingdings" pitchFamily="2" charset="2"/>
              <a:buChar char="§"/>
            </a:pPr>
            <a:r>
              <a:rPr lang="en-GB" dirty="0" smtClean="0"/>
              <a:t>Documented goals, terms of reference, p</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457200" y="914400"/>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b="1" dirty="0">
                <a:solidFill>
                  <a:srgbClr val="FF0000"/>
                </a:solidFill>
              </a:rPr>
              <a:t>M</a:t>
            </a:r>
            <a:r>
              <a:rPr lang="en-US" sz="3600" b="1" dirty="0" smtClean="0">
                <a:solidFill>
                  <a:srgbClr val="FF0000"/>
                </a:solidFill>
              </a:rPr>
              <a:t>TC—Structure and Organization</a:t>
            </a:r>
            <a:r>
              <a:rPr lang="en-US" b="1" dirty="0" smtClean="0">
                <a:solidFill>
                  <a:srgbClr val="FF0000"/>
                </a:solidFill>
              </a:rPr>
              <a:t> </a:t>
            </a:r>
            <a:r>
              <a:rPr lang="en-US" sz="3600" b="1" dirty="0" smtClean="0">
                <a:solidFill>
                  <a:srgbClr val="FF0000"/>
                </a:solidFill>
              </a:rPr>
              <a:t>(2)</a:t>
            </a:r>
            <a:endParaRPr lang="en-US" sz="3600" dirty="0" smtClean="0">
              <a:solidFill>
                <a:srgbClr val="FF0000"/>
              </a:solidFill>
            </a:endParaRPr>
          </a:p>
        </p:txBody>
      </p:sp>
      <p:grpSp>
        <p:nvGrpSpPr>
          <p:cNvPr id="2" name="Group 6"/>
          <p:cNvGrpSpPr>
            <a:grpSpLocks noChangeAspect="1"/>
          </p:cNvGrpSpPr>
          <p:nvPr/>
        </p:nvGrpSpPr>
        <p:grpSpPr bwMode="auto">
          <a:xfrm>
            <a:off x="685800" y="2201863"/>
            <a:ext cx="7696200" cy="4046537"/>
            <a:chOff x="624" y="1353"/>
            <a:chExt cx="4848" cy="2549"/>
          </a:xfrm>
        </p:grpSpPr>
        <p:sp>
          <p:nvSpPr>
            <p:cNvPr id="34820" name="AutoShape 5"/>
            <p:cNvSpPr>
              <a:spLocks noChangeAspect="1" noChangeArrowheads="1" noTextEdit="1"/>
            </p:cNvSpPr>
            <p:nvPr/>
          </p:nvSpPr>
          <p:spPr bwMode="auto">
            <a:xfrm>
              <a:off x="624" y="1353"/>
              <a:ext cx="4848" cy="2549"/>
            </a:xfrm>
            <a:prstGeom prst="rect">
              <a:avLst/>
            </a:prstGeom>
            <a:noFill/>
            <a:ln w="9525">
              <a:noFill/>
              <a:miter lim="800000"/>
              <a:headEnd/>
              <a:tailEnd/>
            </a:ln>
          </p:spPr>
          <p:txBody>
            <a:bodyPr/>
            <a:lstStyle/>
            <a:p>
              <a:endParaRPr lang="en-US"/>
            </a:p>
          </p:txBody>
        </p:sp>
        <p:sp>
          <p:nvSpPr>
            <p:cNvPr id="34821" name="Rectangle 7"/>
            <p:cNvSpPr>
              <a:spLocks noChangeArrowheads="1"/>
            </p:cNvSpPr>
            <p:nvPr/>
          </p:nvSpPr>
          <p:spPr bwMode="auto">
            <a:xfrm>
              <a:off x="635" y="2317"/>
              <a:ext cx="721" cy="288"/>
            </a:xfrm>
            <a:prstGeom prst="rect">
              <a:avLst/>
            </a:prstGeom>
            <a:solidFill>
              <a:srgbClr val="C0C0C0"/>
            </a:solidFill>
            <a:ln w="9525">
              <a:solidFill>
                <a:srgbClr val="000000"/>
              </a:solidFill>
              <a:miter lim="800000"/>
              <a:headEnd/>
              <a:tailEnd/>
            </a:ln>
          </p:spPr>
          <p:txBody>
            <a:bodyPr/>
            <a:lstStyle/>
            <a:p>
              <a:endParaRPr lang="en-US"/>
            </a:p>
          </p:txBody>
        </p:sp>
        <p:sp>
          <p:nvSpPr>
            <p:cNvPr id="34822" name="Rectangle 8"/>
            <p:cNvSpPr>
              <a:spLocks noChangeArrowheads="1"/>
            </p:cNvSpPr>
            <p:nvPr/>
          </p:nvSpPr>
          <p:spPr bwMode="auto">
            <a:xfrm>
              <a:off x="792" y="2346"/>
              <a:ext cx="409" cy="115"/>
            </a:xfrm>
            <a:prstGeom prst="rect">
              <a:avLst/>
            </a:prstGeom>
            <a:noFill/>
            <a:ln w="9525">
              <a:noFill/>
              <a:miter lim="800000"/>
              <a:headEnd/>
              <a:tailEnd/>
            </a:ln>
          </p:spPr>
          <p:txBody>
            <a:bodyPr wrap="none" lIns="0" tIns="0" rIns="0" bIns="0">
              <a:spAutoFit/>
            </a:bodyPr>
            <a:lstStyle/>
            <a:p>
              <a:pPr algn="l" eaLnBrk="0" hangingPunct="0"/>
              <a:r>
                <a:rPr lang="en-US" sz="1200" b="0">
                  <a:solidFill>
                    <a:srgbClr val="000000"/>
                  </a:solidFill>
                </a:rPr>
                <a:t>Physician</a:t>
              </a:r>
              <a:endParaRPr lang="en-US" sz="2400" b="0">
                <a:solidFill>
                  <a:schemeClr val="tx1"/>
                </a:solidFill>
                <a:latin typeface="Times New Roman" pitchFamily="18" charset="0"/>
              </a:endParaRPr>
            </a:p>
          </p:txBody>
        </p:sp>
        <p:sp>
          <p:nvSpPr>
            <p:cNvPr id="34823" name="Rectangle 9"/>
            <p:cNvSpPr>
              <a:spLocks noChangeArrowheads="1"/>
            </p:cNvSpPr>
            <p:nvPr/>
          </p:nvSpPr>
          <p:spPr bwMode="auto">
            <a:xfrm>
              <a:off x="799" y="2461"/>
              <a:ext cx="399" cy="115"/>
            </a:xfrm>
            <a:prstGeom prst="rect">
              <a:avLst/>
            </a:prstGeom>
            <a:noFill/>
            <a:ln w="9525">
              <a:noFill/>
              <a:miter lim="800000"/>
              <a:headEnd/>
              <a:tailEnd/>
            </a:ln>
          </p:spPr>
          <p:txBody>
            <a:bodyPr wrap="none" lIns="0" tIns="0" rIns="0" bIns="0">
              <a:spAutoFit/>
            </a:bodyPr>
            <a:lstStyle/>
            <a:p>
              <a:pPr algn="l" eaLnBrk="0" hangingPunct="0"/>
              <a:r>
                <a:rPr lang="en-US" sz="1200" b="0">
                  <a:solidFill>
                    <a:srgbClr val="000000"/>
                  </a:solidFill>
                </a:rPr>
                <a:t>Members</a:t>
              </a:r>
              <a:endParaRPr lang="en-US" sz="2400" b="0">
                <a:solidFill>
                  <a:schemeClr val="tx1"/>
                </a:solidFill>
                <a:latin typeface="Times New Roman" pitchFamily="18" charset="0"/>
              </a:endParaRPr>
            </a:p>
          </p:txBody>
        </p:sp>
        <p:sp>
          <p:nvSpPr>
            <p:cNvPr id="34824" name="Rectangle 10"/>
            <p:cNvSpPr>
              <a:spLocks noChangeArrowheads="1"/>
            </p:cNvSpPr>
            <p:nvPr/>
          </p:nvSpPr>
          <p:spPr bwMode="auto">
            <a:xfrm>
              <a:off x="2365" y="1364"/>
              <a:ext cx="1153" cy="576"/>
            </a:xfrm>
            <a:prstGeom prst="rect">
              <a:avLst/>
            </a:prstGeom>
            <a:solidFill>
              <a:srgbClr val="C0C0C0"/>
            </a:solidFill>
            <a:ln w="9525">
              <a:solidFill>
                <a:srgbClr val="000000"/>
              </a:solidFill>
              <a:miter lim="800000"/>
              <a:headEnd/>
              <a:tailEnd/>
            </a:ln>
          </p:spPr>
          <p:txBody>
            <a:bodyPr/>
            <a:lstStyle/>
            <a:p>
              <a:endParaRPr lang="en-US"/>
            </a:p>
          </p:txBody>
        </p:sp>
        <p:sp>
          <p:nvSpPr>
            <p:cNvPr id="34825" name="Rectangle 11"/>
            <p:cNvSpPr>
              <a:spLocks noChangeArrowheads="1"/>
            </p:cNvSpPr>
            <p:nvPr/>
          </p:nvSpPr>
          <p:spPr bwMode="auto">
            <a:xfrm>
              <a:off x="2721" y="1418"/>
              <a:ext cx="442" cy="115"/>
            </a:xfrm>
            <a:prstGeom prst="rect">
              <a:avLst/>
            </a:prstGeom>
            <a:noFill/>
            <a:ln w="9525">
              <a:noFill/>
              <a:miter lim="800000"/>
              <a:headEnd/>
              <a:tailEnd/>
            </a:ln>
          </p:spPr>
          <p:txBody>
            <a:bodyPr wrap="none" lIns="0" tIns="0" rIns="0" bIns="0">
              <a:spAutoFit/>
            </a:bodyPr>
            <a:lstStyle/>
            <a:p>
              <a:pPr algn="l" eaLnBrk="0" hangingPunct="0"/>
              <a:r>
                <a:rPr lang="en-US" sz="1200">
                  <a:solidFill>
                    <a:srgbClr val="000000"/>
                  </a:solidFill>
                </a:rPr>
                <a:t>Chairman</a:t>
              </a:r>
              <a:endParaRPr lang="en-US" sz="2400" b="0">
                <a:solidFill>
                  <a:schemeClr val="tx1"/>
                </a:solidFill>
                <a:latin typeface="Times New Roman" pitchFamily="18" charset="0"/>
              </a:endParaRPr>
            </a:p>
          </p:txBody>
        </p:sp>
        <p:sp>
          <p:nvSpPr>
            <p:cNvPr id="34826" name="Rectangle 12"/>
            <p:cNvSpPr>
              <a:spLocks noChangeArrowheads="1"/>
            </p:cNvSpPr>
            <p:nvPr/>
          </p:nvSpPr>
          <p:spPr bwMode="auto">
            <a:xfrm>
              <a:off x="2400" y="1550"/>
              <a:ext cx="1092" cy="116"/>
            </a:xfrm>
            <a:prstGeom prst="rect">
              <a:avLst/>
            </a:prstGeom>
            <a:noFill/>
            <a:ln w="9525">
              <a:noFill/>
              <a:miter lim="800000"/>
              <a:headEnd/>
              <a:tailEnd/>
            </a:ln>
          </p:spPr>
          <p:txBody>
            <a:bodyPr wrap="none" lIns="0" tIns="0" rIns="0" bIns="0">
              <a:spAutoFit/>
            </a:bodyPr>
            <a:lstStyle/>
            <a:p>
              <a:pPr algn="l" eaLnBrk="0" hangingPunct="0"/>
              <a:r>
                <a:rPr lang="en-US" sz="1200" dirty="0" smtClean="0">
                  <a:solidFill>
                    <a:srgbClr val="000000"/>
                  </a:solidFill>
                </a:rPr>
                <a:t> </a:t>
              </a:r>
              <a:r>
                <a:rPr lang="en-US" sz="1200" dirty="0">
                  <a:solidFill>
                    <a:srgbClr val="000000"/>
                  </a:solidFill>
                </a:rPr>
                <a:t>Director </a:t>
              </a:r>
              <a:r>
                <a:rPr lang="en-US" sz="1200" dirty="0" smtClean="0">
                  <a:solidFill>
                    <a:srgbClr val="000000"/>
                  </a:solidFill>
                </a:rPr>
                <a:t>General of Health</a:t>
              </a:r>
              <a:endParaRPr lang="en-US" sz="2400" b="0" dirty="0">
                <a:solidFill>
                  <a:schemeClr val="tx1"/>
                </a:solidFill>
                <a:latin typeface="Times New Roman" pitchFamily="18" charset="0"/>
              </a:endParaRPr>
            </a:p>
          </p:txBody>
        </p:sp>
        <p:sp>
          <p:nvSpPr>
            <p:cNvPr id="34827" name="Rectangle 13"/>
            <p:cNvSpPr>
              <a:spLocks noChangeArrowheads="1"/>
            </p:cNvSpPr>
            <p:nvPr/>
          </p:nvSpPr>
          <p:spPr bwMode="auto">
            <a:xfrm>
              <a:off x="2578" y="1648"/>
              <a:ext cx="759" cy="116"/>
            </a:xfrm>
            <a:prstGeom prst="rect">
              <a:avLst/>
            </a:prstGeom>
            <a:noFill/>
            <a:ln w="9525">
              <a:noFill/>
              <a:miter lim="800000"/>
              <a:headEnd/>
              <a:tailEnd/>
            </a:ln>
          </p:spPr>
          <p:txBody>
            <a:bodyPr wrap="none" lIns="0" tIns="0" rIns="0" bIns="0">
              <a:spAutoFit/>
            </a:bodyPr>
            <a:lstStyle/>
            <a:p>
              <a:pPr algn="l" eaLnBrk="0" hangingPunct="0"/>
              <a:r>
                <a:rPr lang="en-US" sz="1200" dirty="0" smtClean="0">
                  <a:solidFill>
                    <a:srgbClr val="000000"/>
                  </a:solidFill>
                </a:rPr>
                <a:t>Or other </a:t>
              </a:r>
              <a:r>
                <a:rPr lang="en-US" sz="1200" dirty="0">
                  <a:solidFill>
                    <a:srgbClr val="000000"/>
                  </a:solidFill>
                </a:rPr>
                <a:t>appointed</a:t>
              </a:r>
              <a:endParaRPr lang="en-US" sz="2400" b="0" dirty="0">
                <a:solidFill>
                  <a:schemeClr val="tx1"/>
                </a:solidFill>
                <a:latin typeface="Times New Roman" pitchFamily="18" charset="0"/>
              </a:endParaRPr>
            </a:p>
          </p:txBody>
        </p:sp>
        <p:sp>
          <p:nvSpPr>
            <p:cNvPr id="34828" name="Rectangle 14"/>
            <p:cNvSpPr>
              <a:spLocks noChangeArrowheads="1"/>
            </p:cNvSpPr>
            <p:nvPr/>
          </p:nvSpPr>
          <p:spPr bwMode="auto">
            <a:xfrm>
              <a:off x="2721" y="1763"/>
              <a:ext cx="443" cy="115"/>
            </a:xfrm>
            <a:prstGeom prst="rect">
              <a:avLst/>
            </a:prstGeom>
            <a:noFill/>
            <a:ln w="9525">
              <a:noFill/>
              <a:miter lim="800000"/>
              <a:headEnd/>
              <a:tailEnd/>
            </a:ln>
          </p:spPr>
          <p:txBody>
            <a:bodyPr wrap="none" lIns="0" tIns="0" rIns="0" bIns="0">
              <a:spAutoFit/>
            </a:bodyPr>
            <a:lstStyle/>
            <a:p>
              <a:pPr algn="l" eaLnBrk="0" hangingPunct="0"/>
              <a:r>
                <a:rPr lang="en-US" sz="1200">
                  <a:solidFill>
                    <a:srgbClr val="000000"/>
                  </a:solidFill>
                </a:rPr>
                <a:t>physician</a:t>
              </a:r>
              <a:endParaRPr lang="en-US" sz="2400" b="0">
                <a:solidFill>
                  <a:schemeClr val="tx1"/>
                </a:solidFill>
                <a:latin typeface="Times New Roman" pitchFamily="18" charset="0"/>
              </a:endParaRPr>
            </a:p>
          </p:txBody>
        </p:sp>
        <p:sp>
          <p:nvSpPr>
            <p:cNvPr id="34830" name="Rectangle 16"/>
            <p:cNvSpPr>
              <a:spLocks noChangeArrowheads="1"/>
            </p:cNvSpPr>
            <p:nvPr/>
          </p:nvSpPr>
          <p:spPr bwMode="auto">
            <a:xfrm>
              <a:off x="3911" y="1556"/>
              <a:ext cx="0" cy="233"/>
            </a:xfrm>
            <a:prstGeom prst="rect">
              <a:avLst/>
            </a:prstGeom>
            <a:noFill/>
            <a:ln w="9525">
              <a:noFill/>
              <a:miter lim="800000"/>
              <a:headEnd/>
              <a:tailEnd/>
            </a:ln>
          </p:spPr>
          <p:txBody>
            <a:bodyPr wrap="none" lIns="0" tIns="0" rIns="0" bIns="0">
              <a:spAutoFit/>
            </a:bodyPr>
            <a:lstStyle/>
            <a:p>
              <a:pPr algn="l" eaLnBrk="0" hangingPunct="0"/>
              <a:endParaRPr lang="en-US" sz="2400" b="0" dirty="0">
                <a:solidFill>
                  <a:schemeClr val="tx1"/>
                </a:solidFill>
                <a:latin typeface="Times New Roman" pitchFamily="18" charset="0"/>
              </a:endParaRPr>
            </a:p>
          </p:txBody>
        </p:sp>
        <p:sp>
          <p:nvSpPr>
            <p:cNvPr id="34831" name="Rectangle 17"/>
            <p:cNvSpPr>
              <a:spLocks noChangeArrowheads="1"/>
            </p:cNvSpPr>
            <p:nvPr/>
          </p:nvSpPr>
          <p:spPr bwMode="auto">
            <a:xfrm>
              <a:off x="3911" y="1652"/>
              <a:ext cx="0" cy="233"/>
            </a:xfrm>
            <a:prstGeom prst="rect">
              <a:avLst/>
            </a:prstGeom>
            <a:noFill/>
            <a:ln w="9525">
              <a:noFill/>
              <a:miter lim="800000"/>
              <a:headEnd/>
              <a:tailEnd/>
            </a:ln>
          </p:spPr>
          <p:txBody>
            <a:bodyPr wrap="none" lIns="0" tIns="0" rIns="0" bIns="0">
              <a:spAutoFit/>
            </a:bodyPr>
            <a:lstStyle/>
            <a:p>
              <a:pPr algn="l" eaLnBrk="0" hangingPunct="0"/>
              <a:endParaRPr lang="en-US" sz="2400" b="0" dirty="0">
                <a:solidFill>
                  <a:schemeClr val="tx1"/>
                </a:solidFill>
                <a:latin typeface="Times New Roman" pitchFamily="18" charset="0"/>
              </a:endParaRPr>
            </a:p>
          </p:txBody>
        </p:sp>
        <p:sp>
          <p:nvSpPr>
            <p:cNvPr id="34832" name="Rectangle 18"/>
            <p:cNvSpPr>
              <a:spLocks noChangeArrowheads="1"/>
            </p:cNvSpPr>
            <p:nvPr/>
          </p:nvSpPr>
          <p:spPr bwMode="auto">
            <a:xfrm>
              <a:off x="1609" y="2317"/>
              <a:ext cx="721" cy="288"/>
            </a:xfrm>
            <a:prstGeom prst="rect">
              <a:avLst/>
            </a:prstGeom>
            <a:solidFill>
              <a:srgbClr val="C0C0C0"/>
            </a:solidFill>
            <a:ln w="9525">
              <a:solidFill>
                <a:srgbClr val="000000"/>
              </a:solidFill>
              <a:miter lim="800000"/>
              <a:headEnd/>
              <a:tailEnd/>
            </a:ln>
          </p:spPr>
          <p:txBody>
            <a:bodyPr/>
            <a:lstStyle/>
            <a:p>
              <a:endParaRPr lang="en-US"/>
            </a:p>
          </p:txBody>
        </p:sp>
        <p:sp>
          <p:nvSpPr>
            <p:cNvPr id="34833" name="Rectangle 19"/>
            <p:cNvSpPr>
              <a:spLocks noChangeArrowheads="1"/>
            </p:cNvSpPr>
            <p:nvPr/>
          </p:nvSpPr>
          <p:spPr bwMode="auto">
            <a:xfrm>
              <a:off x="1755" y="2346"/>
              <a:ext cx="431" cy="115"/>
            </a:xfrm>
            <a:prstGeom prst="rect">
              <a:avLst/>
            </a:prstGeom>
            <a:noFill/>
            <a:ln w="9525">
              <a:noFill/>
              <a:miter lim="800000"/>
              <a:headEnd/>
              <a:tailEnd/>
            </a:ln>
          </p:spPr>
          <p:txBody>
            <a:bodyPr wrap="none" lIns="0" tIns="0" rIns="0" bIns="0">
              <a:spAutoFit/>
            </a:bodyPr>
            <a:lstStyle/>
            <a:p>
              <a:pPr algn="l" eaLnBrk="0" hangingPunct="0"/>
              <a:r>
                <a:rPr lang="en-US" sz="1200" b="0">
                  <a:solidFill>
                    <a:srgbClr val="000000"/>
                  </a:solidFill>
                </a:rPr>
                <a:t>Pharmacy</a:t>
              </a:r>
              <a:endParaRPr lang="en-US" sz="2400" b="0">
                <a:solidFill>
                  <a:schemeClr val="tx1"/>
                </a:solidFill>
                <a:latin typeface="Times New Roman" pitchFamily="18" charset="0"/>
              </a:endParaRPr>
            </a:p>
          </p:txBody>
        </p:sp>
        <p:sp>
          <p:nvSpPr>
            <p:cNvPr id="34834" name="Rectangle 20"/>
            <p:cNvSpPr>
              <a:spLocks noChangeArrowheads="1"/>
            </p:cNvSpPr>
            <p:nvPr/>
          </p:nvSpPr>
          <p:spPr bwMode="auto">
            <a:xfrm>
              <a:off x="1771" y="2461"/>
              <a:ext cx="399" cy="115"/>
            </a:xfrm>
            <a:prstGeom prst="rect">
              <a:avLst/>
            </a:prstGeom>
            <a:noFill/>
            <a:ln w="9525">
              <a:noFill/>
              <a:miter lim="800000"/>
              <a:headEnd/>
              <a:tailEnd/>
            </a:ln>
          </p:spPr>
          <p:txBody>
            <a:bodyPr wrap="none" lIns="0" tIns="0" rIns="0" bIns="0">
              <a:spAutoFit/>
            </a:bodyPr>
            <a:lstStyle/>
            <a:p>
              <a:pPr algn="l" eaLnBrk="0" hangingPunct="0"/>
              <a:r>
                <a:rPr lang="en-US" sz="1200" b="0">
                  <a:solidFill>
                    <a:srgbClr val="000000"/>
                  </a:solidFill>
                </a:rPr>
                <a:t>Members</a:t>
              </a:r>
              <a:endParaRPr lang="en-US" sz="2400" b="0">
                <a:solidFill>
                  <a:schemeClr val="tx1"/>
                </a:solidFill>
                <a:latin typeface="Times New Roman" pitchFamily="18" charset="0"/>
              </a:endParaRPr>
            </a:p>
          </p:txBody>
        </p:sp>
        <p:sp>
          <p:nvSpPr>
            <p:cNvPr id="34835" name="Rectangle 21"/>
            <p:cNvSpPr>
              <a:spLocks noChangeArrowheads="1"/>
            </p:cNvSpPr>
            <p:nvPr/>
          </p:nvSpPr>
          <p:spPr bwMode="auto">
            <a:xfrm>
              <a:off x="2581" y="2317"/>
              <a:ext cx="721" cy="288"/>
            </a:xfrm>
            <a:prstGeom prst="rect">
              <a:avLst/>
            </a:prstGeom>
            <a:solidFill>
              <a:srgbClr val="C0C0C0"/>
            </a:solidFill>
            <a:ln w="9525">
              <a:solidFill>
                <a:srgbClr val="000000"/>
              </a:solidFill>
              <a:miter lim="800000"/>
              <a:headEnd/>
              <a:tailEnd/>
            </a:ln>
          </p:spPr>
          <p:txBody>
            <a:bodyPr/>
            <a:lstStyle/>
            <a:p>
              <a:endParaRPr lang="en-US"/>
            </a:p>
          </p:txBody>
        </p:sp>
        <p:sp>
          <p:nvSpPr>
            <p:cNvPr id="34836" name="Rectangle 22"/>
            <p:cNvSpPr>
              <a:spLocks noChangeArrowheads="1"/>
            </p:cNvSpPr>
            <p:nvPr/>
          </p:nvSpPr>
          <p:spPr bwMode="auto">
            <a:xfrm>
              <a:off x="2778" y="2346"/>
              <a:ext cx="329" cy="115"/>
            </a:xfrm>
            <a:prstGeom prst="rect">
              <a:avLst/>
            </a:prstGeom>
            <a:noFill/>
            <a:ln w="9525">
              <a:noFill/>
              <a:miter lim="800000"/>
              <a:headEnd/>
              <a:tailEnd/>
            </a:ln>
          </p:spPr>
          <p:txBody>
            <a:bodyPr wrap="none" lIns="0" tIns="0" rIns="0" bIns="0">
              <a:spAutoFit/>
            </a:bodyPr>
            <a:lstStyle/>
            <a:p>
              <a:pPr algn="l" eaLnBrk="0" hangingPunct="0"/>
              <a:r>
                <a:rPr lang="en-US" sz="1200" b="0">
                  <a:solidFill>
                    <a:srgbClr val="000000"/>
                  </a:solidFill>
                </a:rPr>
                <a:t>Nursing</a:t>
              </a:r>
              <a:endParaRPr lang="en-US" sz="2400" b="0">
                <a:solidFill>
                  <a:schemeClr val="tx1"/>
                </a:solidFill>
                <a:latin typeface="Times New Roman" pitchFamily="18" charset="0"/>
              </a:endParaRPr>
            </a:p>
          </p:txBody>
        </p:sp>
        <p:sp>
          <p:nvSpPr>
            <p:cNvPr id="34837" name="Rectangle 23"/>
            <p:cNvSpPr>
              <a:spLocks noChangeArrowheads="1"/>
            </p:cNvSpPr>
            <p:nvPr/>
          </p:nvSpPr>
          <p:spPr bwMode="auto">
            <a:xfrm>
              <a:off x="2745" y="2461"/>
              <a:ext cx="399" cy="115"/>
            </a:xfrm>
            <a:prstGeom prst="rect">
              <a:avLst/>
            </a:prstGeom>
            <a:noFill/>
            <a:ln w="9525">
              <a:noFill/>
              <a:miter lim="800000"/>
              <a:headEnd/>
              <a:tailEnd/>
            </a:ln>
          </p:spPr>
          <p:txBody>
            <a:bodyPr wrap="none" lIns="0" tIns="0" rIns="0" bIns="0">
              <a:spAutoFit/>
            </a:bodyPr>
            <a:lstStyle/>
            <a:p>
              <a:pPr algn="l" eaLnBrk="0" hangingPunct="0"/>
              <a:r>
                <a:rPr lang="en-US" sz="1200" b="0" dirty="0">
                  <a:solidFill>
                    <a:srgbClr val="000000"/>
                  </a:solidFill>
                </a:rPr>
                <a:t>Members</a:t>
              </a:r>
              <a:endParaRPr lang="en-US" sz="2400" b="0" dirty="0">
                <a:solidFill>
                  <a:schemeClr val="tx1"/>
                </a:solidFill>
                <a:latin typeface="Times New Roman" pitchFamily="18" charset="0"/>
              </a:endParaRPr>
            </a:p>
          </p:txBody>
        </p:sp>
        <p:sp>
          <p:nvSpPr>
            <p:cNvPr id="34838" name="Rectangle 24"/>
            <p:cNvSpPr>
              <a:spLocks noChangeArrowheads="1"/>
            </p:cNvSpPr>
            <p:nvPr/>
          </p:nvSpPr>
          <p:spPr bwMode="auto">
            <a:xfrm>
              <a:off x="3555" y="2317"/>
              <a:ext cx="721" cy="288"/>
            </a:xfrm>
            <a:prstGeom prst="rect">
              <a:avLst/>
            </a:prstGeom>
            <a:solidFill>
              <a:srgbClr val="C0C0C0"/>
            </a:solidFill>
            <a:ln w="9525">
              <a:solidFill>
                <a:srgbClr val="000000"/>
              </a:solidFill>
              <a:miter lim="800000"/>
              <a:headEnd/>
              <a:tailEnd/>
            </a:ln>
          </p:spPr>
          <p:txBody>
            <a:bodyPr/>
            <a:lstStyle/>
            <a:p>
              <a:endParaRPr lang="en-US"/>
            </a:p>
          </p:txBody>
        </p:sp>
        <p:sp>
          <p:nvSpPr>
            <p:cNvPr id="34839" name="Rectangle 25"/>
            <p:cNvSpPr>
              <a:spLocks noChangeArrowheads="1"/>
            </p:cNvSpPr>
            <p:nvPr/>
          </p:nvSpPr>
          <p:spPr bwMode="auto">
            <a:xfrm>
              <a:off x="3613" y="2404"/>
              <a:ext cx="606" cy="115"/>
            </a:xfrm>
            <a:prstGeom prst="rect">
              <a:avLst/>
            </a:prstGeom>
            <a:noFill/>
            <a:ln w="9525">
              <a:noFill/>
              <a:miter lim="800000"/>
              <a:headEnd/>
              <a:tailEnd/>
            </a:ln>
          </p:spPr>
          <p:txBody>
            <a:bodyPr wrap="none" lIns="0" tIns="0" rIns="0" bIns="0">
              <a:spAutoFit/>
            </a:bodyPr>
            <a:lstStyle/>
            <a:p>
              <a:pPr algn="l" eaLnBrk="0" hangingPunct="0"/>
              <a:r>
                <a:rPr lang="en-US" sz="1200" b="0">
                  <a:solidFill>
                    <a:srgbClr val="000000"/>
                  </a:solidFill>
                </a:rPr>
                <a:t>Administration</a:t>
              </a:r>
              <a:endParaRPr lang="en-US" sz="2400" b="0">
                <a:solidFill>
                  <a:schemeClr val="tx1"/>
                </a:solidFill>
                <a:latin typeface="Times New Roman" pitchFamily="18" charset="0"/>
              </a:endParaRPr>
            </a:p>
          </p:txBody>
        </p:sp>
        <p:sp>
          <p:nvSpPr>
            <p:cNvPr id="34840" name="Rectangle 26"/>
            <p:cNvSpPr>
              <a:spLocks noChangeArrowheads="1"/>
            </p:cNvSpPr>
            <p:nvPr/>
          </p:nvSpPr>
          <p:spPr bwMode="auto">
            <a:xfrm>
              <a:off x="4527" y="2317"/>
              <a:ext cx="721" cy="288"/>
            </a:xfrm>
            <a:prstGeom prst="rect">
              <a:avLst/>
            </a:prstGeom>
            <a:solidFill>
              <a:srgbClr val="C0C0C0"/>
            </a:solidFill>
            <a:ln w="9525">
              <a:solidFill>
                <a:srgbClr val="000000"/>
              </a:solidFill>
              <a:miter lim="800000"/>
              <a:headEnd/>
              <a:tailEnd/>
            </a:ln>
          </p:spPr>
          <p:txBody>
            <a:bodyPr/>
            <a:lstStyle/>
            <a:p>
              <a:endParaRPr lang="en-US"/>
            </a:p>
          </p:txBody>
        </p:sp>
        <p:sp>
          <p:nvSpPr>
            <p:cNvPr id="34841" name="Rectangle 27"/>
            <p:cNvSpPr>
              <a:spLocks noChangeArrowheads="1"/>
            </p:cNvSpPr>
            <p:nvPr/>
          </p:nvSpPr>
          <p:spPr bwMode="auto">
            <a:xfrm>
              <a:off x="4608" y="2404"/>
              <a:ext cx="563" cy="115"/>
            </a:xfrm>
            <a:prstGeom prst="rect">
              <a:avLst/>
            </a:prstGeom>
            <a:noFill/>
            <a:ln w="9525">
              <a:noFill/>
              <a:miter lim="800000"/>
              <a:headEnd/>
              <a:tailEnd/>
            </a:ln>
          </p:spPr>
          <p:txBody>
            <a:bodyPr wrap="none" lIns="0" tIns="0" rIns="0" bIns="0">
              <a:spAutoFit/>
            </a:bodyPr>
            <a:lstStyle/>
            <a:p>
              <a:pPr algn="l" eaLnBrk="0" hangingPunct="0"/>
              <a:r>
                <a:rPr lang="en-US" sz="1200" b="0">
                  <a:solidFill>
                    <a:srgbClr val="000000"/>
                  </a:solidFill>
                </a:rPr>
                <a:t>Public Health</a:t>
              </a:r>
              <a:endParaRPr lang="en-US" sz="2400" b="0">
                <a:solidFill>
                  <a:schemeClr val="tx1"/>
                </a:solidFill>
                <a:latin typeface="Times New Roman" pitchFamily="18" charset="0"/>
              </a:endParaRPr>
            </a:p>
          </p:txBody>
        </p:sp>
        <p:sp>
          <p:nvSpPr>
            <p:cNvPr id="34842" name="Rectangle 28"/>
            <p:cNvSpPr>
              <a:spLocks noChangeArrowheads="1"/>
            </p:cNvSpPr>
            <p:nvPr/>
          </p:nvSpPr>
          <p:spPr bwMode="auto">
            <a:xfrm>
              <a:off x="635" y="2677"/>
              <a:ext cx="433" cy="143"/>
            </a:xfrm>
            <a:prstGeom prst="rect">
              <a:avLst/>
            </a:prstGeom>
            <a:solidFill>
              <a:srgbClr val="FFFFFF"/>
            </a:solidFill>
            <a:ln w="9525">
              <a:solidFill>
                <a:srgbClr val="000000"/>
              </a:solidFill>
              <a:miter lim="800000"/>
              <a:headEnd/>
              <a:tailEnd/>
            </a:ln>
          </p:spPr>
          <p:txBody>
            <a:bodyPr/>
            <a:lstStyle/>
            <a:p>
              <a:endParaRPr lang="en-US"/>
            </a:p>
          </p:txBody>
        </p:sp>
        <p:sp>
          <p:nvSpPr>
            <p:cNvPr id="34843" name="Rectangle 29"/>
            <p:cNvSpPr>
              <a:spLocks noChangeArrowheads="1"/>
            </p:cNvSpPr>
            <p:nvPr/>
          </p:nvSpPr>
          <p:spPr bwMode="auto">
            <a:xfrm>
              <a:off x="699" y="2700"/>
              <a:ext cx="300"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Surgeon</a:t>
              </a:r>
              <a:endParaRPr lang="en-US" sz="2400" b="0">
                <a:solidFill>
                  <a:schemeClr val="tx1"/>
                </a:solidFill>
                <a:latin typeface="Times New Roman" pitchFamily="18" charset="0"/>
              </a:endParaRPr>
            </a:p>
          </p:txBody>
        </p:sp>
        <p:sp>
          <p:nvSpPr>
            <p:cNvPr id="34844" name="Rectangle 30"/>
            <p:cNvSpPr>
              <a:spLocks noChangeArrowheads="1"/>
            </p:cNvSpPr>
            <p:nvPr/>
          </p:nvSpPr>
          <p:spPr bwMode="auto">
            <a:xfrm>
              <a:off x="635" y="3108"/>
              <a:ext cx="710" cy="253"/>
            </a:xfrm>
            <a:prstGeom prst="rect">
              <a:avLst/>
            </a:prstGeom>
            <a:solidFill>
              <a:srgbClr val="FFFFFF"/>
            </a:solidFill>
            <a:ln w="9525">
              <a:solidFill>
                <a:srgbClr val="000000"/>
              </a:solidFill>
              <a:miter lim="800000"/>
              <a:headEnd/>
              <a:tailEnd/>
            </a:ln>
          </p:spPr>
          <p:txBody>
            <a:bodyPr/>
            <a:lstStyle/>
            <a:p>
              <a:endParaRPr lang="en-US"/>
            </a:p>
          </p:txBody>
        </p:sp>
        <p:sp>
          <p:nvSpPr>
            <p:cNvPr id="34845" name="Rectangle 31"/>
            <p:cNvSpPr>
              <a:spLocks noChangeArrowheads="1"/>
            </p:cNvSpPr>
            <p:nvPr/>
          </p:nvSpPr>
          <p:spPr bwMode="auto">
            <a:xfrm>
              <a:off x="670" y="3138"/>
              <a:ext cx="628"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Internal Medicine/</a:t>
              </a:r>
              <a:endParaRPr lang="en-US" sz="2400" b="0">
                <a:solidFill>
                  <a:schemeClr val="tx1"/>
                </a:solidFill>
                <a:latin typeface="Times New Roman" pitchFamily="18" charset="0"/>
              </a:endParaRPr>
            </a:p>
          </p:txBody>
        </p:sp>
        <p:sp>
          <p:nvSpPr>
            <p:cNvPr id="34846" name="Rectangle 32"/>
            <p:cNvSpPr>
              <a:spLocks noChangeArrowheads="1"/>
            </p:cNvSpPr>
            <p:nvPr/>
          </p:nvSpPr>
          <p:spPr bwMode="auto">
            <a:xfrm>
              <a:off x="715" y="3234"/>
              <a:ext cx="546"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Family Practice</a:t>
              </a:r>
              <a:endParaRPr lang="en-US" sz="2400" b="0">
                <a:solidFill>
                  <a:schemeClr val="tx1"/>
                </a:solidFill>
                <a:latin typeface="Times New Roman" pitchFamily="18" charset="0"/>
              </a:endParaRPr>
            </a:p>
          </p:txBody>
        </p:sp>
        <p:sp>
          <p:nvSpPr>
            <p:cNvPr id="34847" name="Rectangle 33"/>
            <p:cNvSpPr>
              <a:spLocks noChangeArrowheads="1"/>
            </p:cNvSpPr>
            <p:nvPr/>
          </p:nvSpPr>
          <p:spPr bwMode="auto">
            <a:xfrm>
              <a:off x="635" y="2892"/>
              <a:ext cx="433" cy="144"/>
            </a:xfrm>
            <a:prstGeom prst="rect">
              <a:avLst/>
            </a:prstGeom>
            <a:solidFill>
              <a:srgbClr val="FFFFFF"/>
            </a:solidFill>
            <a:ln w="9525">
              <a:solidFill>
                <a:srgbClr val="000000"/>
              </a:solidFill>
              <a:miter lim="800000"/>
              <a:headEnd/>
              <a:tailEnd/>
            </a:ln>
          </p:spPr>
          <p:txBody>
            <a:bodyPr/>
            <a:lstStyle/>
            <a:p>
              <a:endParaRPr lang="en-US"/>
            </a:p>
          </p:txBody>
        </p:sp>
        <p:sp>
          <p:nvSpPr>
            <p:cNvPr id="34848" name="Rectangle 34"/>
            <p:cNvSpPr>
              <a:spLocks noChangeArrowheads="1"/>
            </p:cNvSpPr>
            <p:nvPr/>
          </p:nvSpPr>
          <p:spPr bwMode="auto">
            <a:xfrm>
              <a:off x="696" y="2916"/>
              <a:ext cx="283"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OB/Gyn</a:t>
              </a:r>
              <a:endParaRPr lang="en-US" sz="2400" b="0">
                <a:solidFill>
                  <a:schemeClr val="tx1"/>
                </a:solidFill>
                <a:latin typeface="Times New Roman" pitchFamily="18" charset="0"/>
              </a:endParaRPr>
            </a:p>
          </p:txBody>
        </p:sp>
        <p:sp>
          <p:nvSpPr>
            <p:cNvPr id="34849" name="Rectangle 35"/>
            <p:cNvSpPr>
              <a:spLocks noChangeArrowheads="1"/>
            </p:cNvSpPr>
            <p:nvPr/>
          </p:nvSpPr>
          <p:spPr bwMode="auto">
            <a:xfrm>
              <a:off x="635" y="3433"/>
              <a:ext cx="854" cy="143"/>
            </a:xfrm>
            <a:prstGeom prst="rect">
              <a:avLst/>
            </a:prstGeom>
            <a:solidFill>
              <a:srgbClr val="FFFFFF"/>
            </a:solidFill>
            <a:ln w="9525">
              <a:solidFill>
                <a:srgbClr val="000000"/>
              </a:solidFill>
              <a:miter lim="800000"/>
              <a:headEnd/>
              <a:tailEnd/>
            </a:ln>
          </p:spPr>
          <p:txBody>
            <a:bodyPr/>
            <a:lstStyle/>
            <a:p>
              <a:endParaRPr lang="en-US"/>
            </a:p>
          </p:txBody>
        </p:sp>
        <p:sp>
          <p:nvSpPr>
            <p:cNvPr id="34850" name="Rectangle 36"/>
            <p:cNvSpPr>
              <a:spLocks noChangeArrowheads="1"/>
            </p:cNvSpPr>
            <p:nvPr/>
          </p:nvSpPr>
          <p:spPr bwMode="auto">
            <a:xfrm>
              <a:off x="667" y="3457"/>
              <a:ext cx="690"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Infectious Diseases</a:t>
              </a:r>
              <a:endParaRPr lang="en-US" sz="2400" b="0">
                <a:solidFill>
                  <a:schemeClr val="tx1"/>
                </a:solidFill>
                <a:latin typeface="Times New Roman" pitchFamily="18" charset="0"/>
              </a:endParaRPr>
            </a:p>
          </p:txBody>
        </p:sp>
        <p:sp>
          <p:nvSpPr>
            <p:cNvPr id="34851" name="Line 37"/>
            <p:cNvSpPr>
              <a:spLocks noChangeShapeType="1"/>
            </p:cNvSpPr>
            <p:nvPr/>
          </p:nvSpPr>
          <p:spPr bwMode="auto">
            <a:xfrm>
              <a:off x="1201" y="2598"/>
              <a:ext cx="1" cy="504"/>
            </a:xfrm>
            <a:prstGeom prst="line">
              <a:avLst/>
            </a:prstGeom>
            <a:noFill/>
            <a:ln w="9525">
              <a:solidFill>
                <a:srgbClr val="000000"/>
              </a:solidFill>
              <a:round/>
              <a:headEnd/>
              <a:tailEnd/>
            </a:ln>
          </p:spPr>
          <p:txBody>
            <a:bodyPr/>
            <a:lstStyle/>
            <a:p>
              <a:endParaRPr lang="en-US"/>
            </a:p>
          </p:txBody>
        </p:sp>
        <p:sp>
          <p:nvSpPr>
            <p:cNvPr id="34852" name="Line 38"/>
            <p:cNvSpPr>
              <a:spLocks noChangeShapeType="1"/>
            </p:cNvSpPr>
            <p:nvPr/>
          </p:nvSpPr>
          <p:spPr bwMode="auto">
            <a:xfrm>
              <a:off x="1068" y="2748"/>
              <a:ext cx="144" cy="1"/>
            </a:xfrm>
            <a:prstGeom prst="line">
              <a:avLst/>
            </a:prstGeom>
            <a:noFill/>
            <a:ln w="9525">
              <a:solidFill>
                <a:srgbClr val="000000"/>
              </a:solidFill>
              <a:round/>
              <a:headEnd/>
              <a:tailEnd/>
            </a:ln>
          </p:spPr>
          <p:txBody>
            <a:bodyPr/>
            <a:lstStyle/>
            <a:p>
              <a:endParaRPr lang="en-US"/>
            </a:p>
          </p:txBody>
        </p:sp>
        <p:sp>
          <p:nvSpPr>
            <p:cNvPr id="34853" name="Line 39"/>
            <p:cNvSpPr>
              <a:spLocks noChangeShapeType="1"/>
            </p:cNvSpPr>
            <p:nvPr/>
          </p:nvSpPr>
          <p:spPr bwMode="auto">
            <a:xfrm>
              <a:off x="1068" y="2964"/>
              <a:ext cx="144" cy="1"/>
            </a:xfrm>
            <a:prstGeom prst="line">
              <a:avLst/>
            </a:prstGeom>
            <a:noFill/>
            <a:ln w="9525">
              <a:solidFill>
                <a:srgbClr val="000000"/>
              </a:solidFill>
              <a:round/>
              <a:headEnd/>
              <a:tailEnd/>
            </a:ln>
          </p:spPr>
          <p:txBody>
            <a:bodyPr/>
            <a:lstStyle/>
            <a:p>
              <a:endParaRPr lang="en-US"/>
            </a:p>
          </p:txBody>
        </p:sp>
        <p:sp>
          <p:nvSpPr>
            <p:cNvPr id="34854" name="Rectangle 40"/>
            <p:cNvSpPr>
              <a:spLocks noChangeArrowheads="1"/>
            </p:cNvSpPr>
            <p:nvPr/>
          </p:nvSpPr>
          <p:spPr bwMode="auto">
            <a:xfrm>
              <a:off x="1633" y="2598"/>
              <a:ext cx="505" cy="619"/>
            </a:xfrm>
            <a:prstGeom prst="rect">
              <a:avLst/>
            </a:prstGeom>
            <a:solidFill>
              <a:srgbClr val="FFFFFF"/>
            </a:solidFill>
            <a:ln w="9525">
              <a:solidFill>
                <a:srgbClr val="000000"/>
              </a:solidFill>
              <a:miter lim="800000"/>
              <a:headEnd/>
              <a:tailEnd/>
            </a:ln>
          </p:spPr>
          <p:txBody>
            <a:bodyPr/>
            <a:lstStyle/>
            <a:p>
              <a:endParaRPr lang="en-US"/>
            </a:p>
          </p:txBody>
        </p:sp>
        <p:sp>
          <p:nvSpPr>
            <p:cNvPr id="34855" name="Rectangle 41"/>
            <p:cNvSpPr>
              <a:spLocks noChangeArrowheads="1"/>
            </p:cNvSpPr>
            <p:nvPr/>
          </p:nvSpPr>
          <p:spPr bwMode="auto">
            <a:xfrm>
              <a:off x="1798" y="2621"/>
              <a:ext cx="173"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Drug</a:t>
              </a:r>
              <a:endParaRPr lang="en-US" sz="2400" b="0">
                <a:solidFill>
                  <a:schemeClr val="tx1"/>
                </a:solidFill>
                <a:latin typeface="Times New Roman" pitchFamily="18" charset="0"/>
              </a:endParaRPr>
            </a:p>
          </p:txBody>
        </p:sp>
        <p:sp>
          <p:nvSpPr>
            <p:cNvPr id="34856" name="Rectangle 42"/>
            <p:cNvSpPr>
              <a:spLocks noChangeArrowheads="1"/>
            </p:cNvSpPr>
            <p:nvPr/>
          </p:nvSpPr>
          <p:spPr bwMode="auto">
            <a:xfrm>
              <a:off x="1684" y="2716"/>
              <a:ext cx="398"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Information</a:t>
              </a:r>
              <a:endParaRPr lang="en-US" sz="2400" b="0">
                <a:solidFill>
                  <a:schemeClr val="tx1"/>
                </a:solidFill>
                <a:latin typeface="Times New Roman" pitchFamily="18" charset="0"/>
              </a:endParaRPr>
            </a:p>
          </p:txBody>
        </p:sp>
        <p:sp>
          <p:nvSpPr>
            <p:cNvPr id="34857" name="Rectangle 43"/>
            <p:cNvSpPr>
              <a:spLocks noChangeArrowheads="1"/>
            </p:cNvSpPr>
            <p:nvPr/>
          </p:nvSpPr>
          <p:spPr bwMode="auto">
            <a:xfrm>
              <a:off x="1712" y="2812"/>
              <a:ext cx="341"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Specialist</a:t>
              </a:r>
              <a:endParaRPr lang="en-US" sz="2400" b="0">
                <a:solidFill>
                  <a:schemeClr val="tx1"/>
                </a:solidFill>
                <a:latin typeface="Times New Roman" pitchFamily="18" charset="0"/>
              </a:endParaRPr>
            </a:p>
          </p:txBody>
        </p:sp>
        <p:sp>
          <p:nvSpPr>
            <p:cNvPr id="34858" name="Rectangle 44"/>
            <p:cNvSpPr>
              <a:spLocks noChangeArrowheads="1"/>
            </p:cNvSpPr>
            <p:nvPr/>
          </p:nvSpPr>
          <p:spPr bwMode="auto">
            <a:xfrm>
              <a:off x="1732" y="3004"/>
              <a:ext cx="306"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Pharma-</a:t>
              </a:r>
              <a:endParaRPr lang="en-US" sz="2400" b="0">
                <a:solidFill>
                  <a:schemeClr val="tx1"/>
                </a:solidFill>
                <a:latin typeface="Times New Roman" pitchFamily="18" charset="0"/>
              </a:endParaRPr>
            </a:p>
          </p:txBody>
        </p:sp>
        <p:sp>
          <p:nvSpPr>
            <p:cNvPr id="34859" name="Rectangle 45"/>
            <p:cNvSpPr>
              <a:spLocks noChangeArrowheads="1"/>
            </p:cNvSpPr>
            <p:nvPr/>
          </p:nvSpPr>
          <p:spPr bwMode="auto">
            <a:xfrm>
              <a:off x="1748" y="3100"/>
              <a:ext cx="270"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cologist</a:t>
              </a:r>
              <a:endParaRPr lang="en-US" sz="2400" b="0">
                <a:solidFill>
                  <a:schemeClr val="tx1"/>
                </a:solidFill>
                <a:latin typeface="Times New Roman" pitchFamily="18" charset="0"/>
              </a:endParaRPr>
            </a:p>
          </p:txBody>
        </p:sp>
        <p:sp>
          <p:nvSpPr>
            <p:cNvPr id="34860" name="Rectangle 46"/>
            <p:cNvSpPr>
              <a:spLocks noChangeArrowheads="1"/>
            </p:cNvSpPr>
            <p:nvPr/>
          </p:nvSpPr>
          <p:spPr bwMode="auto">
            <a:xfrm>
              <a:off x="1776" y="3321"/>
              <a:ext cx="528" cy="288"/>
            </a:xfrm>
            <a:prstGeom prst="rect">
              <a:avLst/>
            </a:prstGeom>
            <a:solidFill>
              <a:srgbClr val="FFFFFF"/>
            </a:solidFill>
            <a:ln w="9525">
              <a:solidFill>
                <a:srgbClr val="000000"/>
              </a:solidFill>
              <a:miter lim="800000"/>
              <a:headEnd/>
              <a:tailEnd/>
            </a:ln>
          </p:spPr>
          <p:txBody>
            <a:bodyPr/>
            <a:lstStyle/>
            <a:p>
              <a:endParaRPr lang="en-US"/>
            </a:p>
          </p:txBody>
        </p:sp>
        <p:sp>
          <p:nvSpPr>
            <p:cNvPr id="34861" name="Rectangle 47"/>
            <p:cNvSpPr>
              <a:spLocks noChangeArrowheads="1"/>
            </p:cNvSpPr>
            <p:nvPr/>
          </p:nvSpPr>
          <p:spPr bwMode="auto">
            <a:xfrm>
              <a:off x="1846" y="3369"/>
              <a:ext cx="363" cy="97"/>
            </a:xfrm>
            <a:prstGeom prst="rect">
              <a:avLst/>
            </a:prstGeom>
            <a:noFill/>
            <a:ln w="9525">
              <a:noFill/>
              <a:miter lim="800000"/>
              <a:headEnd/>
              <a:tailEnd/>
            </a:ln>
          </p:spPr>
          <p:txBody>
            <a:bodyPr lIns="0" tIns="0" rIns="0" bIns="0">
              <a:spAutoFit/>
            </a:bodyPr>
            <a:lstStyle/>
            <a:p>
              <a:pPr algn="l" eaLnBrk="0" hangingPunct="0"/>
              <a:r>
                <a:rPr lang="en-US" sz="1000" b="0">
                  <a:solidFill>
                    <a:srgbClr val="000000"/>
                  </a:solidFill>
                </a:rPr>
                <a:t>Recording</a:t>
              </a:r>
              <a:endParaRPr lang="en-US" sz="2400" b="0">
                <a:solidFill>
                  <a:schemeClr val="tx1"/>
                </a:solidFill>
                <a:latin typeface="Times New Roman" pitchFamily="18" charset="0"/>
              </a:endParaRPr>
            </a:p>
          </p:txBody>
        </p:sp>
        <p:sp>
          <p:nvSpPr>
            <p:cNvPr id="34862" name="Rectangle 48"/>
            <p:cNvSpPr>
              <a:spLocks noChangeArrowheads="1"/>
            </p:cNvSpPr>
            <p:nvPr/>
          </p:nvSpPr>
          <p:spPr bwMode="auto">
            <a:xfrm>
              <a:off x="1846" y="3465"/>
              <a:ext cx="341" cy="97"/>
            </a:xfrm>
            <a:prstGeom prst="rect">
              <a:avLst/>
            </a:prstGeom>
            <a:noFill/>
            <a:ln w="9525">
              <a:noFill/>
              <a:miter lim="800000"/>
              <a:headEnd/>
              <a:tailEnd/>
            </a:ln>
          </p:spPr>
          <p:txBody>
            <a:bodyPr lIns="0" tIns="0" rIns="0" bIns="0">
              <a:spAutoFit/>
            </a:bodyPr>
            <a:lstStyle/>
            <a:p>
              <a:pPr algn="l" eaLnBrk="0" hangingPunct="0"/>
              <a:r>
                <a:rPr lang="en-US" sz="1000" b="0">
                  <a:solidFill>
                    <a:srgbClr val="000000"/>
                  </a:solidFill>
                </a:rPr>
                <a:t>Secretary</a:t>
              </a:r>
              <a:endParaRPr lang="en-US" sz="2400" b="0">
                <a:solidFill>
                  <a:schemeClr val="tx1"/>
                </a:solidFill>
                <a:latin typeface="Times New Roman" pitchFamily="18" charset="0"/>
              </a:endParaRPr>
            </a:p>
          </p:txBody>
        </p:sp>
        <p:sp>
          <p:nvSpPr>
            <p:cNvPr id="34863" name="Line 49"/>
            <p:cNvSpPr>
              <a:spLocks noChangeShapeType="1"/>
            </p:cNvSpPr>
            <p:nvPr/>
          </p:nvSpPr>
          <p:spPr bwMode="auto">
            <a:xfrm>
              <a:off x="2210" y="2886"/>
              <a:ext cx="1" cy="432"/>
            </a:xfrm>
            <a:prstGeom prst="line">
              <a:avLst/>
            </a:prstGeom>
            <a:noFill/>
            <a:ln w="9525">
              <a:solidFill>
                <a:srgbClr val="000000"/>
              </a:solidFill>
              <a:round/>
              <a:headEnd/>
              <a:tailEnd/>
            </a:ln>
          </p:spPr>
          <p:txBody>
            <a:bodyPr/>
            <a:lstStyle/>
            <a:p>
              <a:endParaRPr lang="en-US"/>
            </a:p>
          </p:txBody>
        </p:sp>
        <p:sp>
          <p:nvSpPr>
            <p:cNvPr id="34864" name="Line 50"/>
            <p:cNvSpPr>
              <a:spLocks noChangeShapeType="1"/>
            </p:cNvSpPr>
            <p:nvPr/>
          </p:nvSpPr>
          <p:spPr bwMode="auto">
            <a:xfrm>
              <a:off x="2138" y="2886"/>
              <a:ext cx="72" cy="1"/>
            </a:xfrm>
            <a:prstGeom prst="line">
              <a:avLst/>
            </a:prstGeom>
            <a:noFill/>
            <a:ln w="9525">
              <a:solidFill>
                <a:srgbClr val="000000"/>
              </a:solidFill>
              <a:round/>
              <a:headEnd/>
              <a:tailEnd/>
            </a:ln>
          </p:spPr>
          <p:txBody>
            <a:bodyPr/>
            <a:lstStyle/>
            <a:p>
              <a:endParaRPr lang="en-US"/>
            </a:p>
          </p:txBody>
        </p:sp>
        <p:sp>
          <p:nvSpPr>
            <p:cNvPr id="34865" name="Rectangle 51"/>
            <p:cNvSpPr>
              <a:spLocks noChangeArrowheads="1"/>
            </p:cNvSpPr>
            <p:nvPr/>
          </p:nvSpPr>
          <p:spPr bwMode="auto">
            <a:xfrm>
              <a:off x="2581" y="2820"/>
              <a:ext cx="721" cy="288"/>
            </a:xfrm>
            <a:prstGeom prst="rect">
              <a:avLst/>
            </a:prstGeom>
            <a:solidFill>
              <a:srgbClr val="FFFFFF"/>
            </a:solidFill>
            <a:ln w="9525">
              <a:solidFill>
                <a:srgbClr val="000000"/>
              </a:solidFill>
              <a:miter lim="800000"/>
              <a:headEnd/>
              <a:tailEnd/>
            </a:ln>
          </p:spPr>
          <p:txBody>
            <a:bodyPr/>
            <a:lstStyle/>
            <a:p>
              <a:endParaRPr lang="en-US"/>
            </a:p>
          </p:txBody>
        </p:sp>
        <p:sp>
          <p:nvSpPr>
            <p:cNvPr id="34866" name="Rectangle 52"/>
            <p:cNvSpPr>
              <a:spLocks noChangeArrowheads="1"/>
            </p:cNvSpPr>
            <p:nvPr/>
          </p:nvSpPr>
          <p:spPr bwMode="auto">
            <a:xfrm>
              <a:off x="2756" y="2868"/>
              <a:ext cx="368"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Director of</a:t>
              </a:r>
              <a:endParaRPr lang="en-US" sz="2400" b="0">
                <a:solidFill>
                  <a:schemeClr val="tx1"/>
                </a:solidFill>
                <a:latin typeface="Times New Roman" pitchFamily="18" charset="0"/>
              </a:endParaRPr>
            </a:p>
          </p:txBody>
        </p:sp>
        <p:sp>
          <p:nvSpPr>
            <p:cNvPr id="34867" name="Rectangle 53"/>
            <p:cNvSpPr>
              <a:spLocks noChangeArrowheads="1"/>
            </p:cNvSpPr>
            <p:nvPr/>
          </p:nvSpPr>
          <p:spPr bwMode="auto">
            <a:xfrm>
              <a:off x="2802" y="2964"/>
              <a:ext cx="275"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Nursing</a:t>
              </a:r>
              <a:endParaRPr lang="en-US" sz="2400" b="0">
                <a:solidFill>
                  <a:schemeClr val="tx1"/>
                </a:solidFill>
                <a:latin typeface="Times New Roman" pitchFamily="18" charset="0"/>
              </a:endParaRPr>
            </a:p>
          </p:txBody>
        </p:sp>
        <p:sp>
          <p:nvSpPr>
            <p:cNvPr id="34868" name="Line 54"/>
            <p:cNvSpPr>
              <a:spLocks noChangeShapeType="1"/>
            </p:cNvSpPr>
            <p:nvPr/>
          </p:nvSpPr>
          <p:spPr bwMode="auto">
            <a:xfrm>
              <a:off x="2942" y="2605"/>
              <a:ext cx="1" cy="215"/>
            </a:xfrm>
            <a:prstGeom prst="line">
              <a:avLst/>
            </a:prstGeom>
            <a:noFill/>
            <a:ln w="9525">
              <a:solidFill>
                <a:srgbClr val="000000"/>
              </a:solidFill>
              <a:round/>
              <a:headEnd/>
              <a:tailEnd/>
            </a:ln>
          </p:spPr>
          <p:txBody>
            <a:bodyPr/>
            <a:lstStyle/>
            <a:p>
              <a:endParaRPr lang="en-US"/>
            </a:p>
          </p:txBody>
        </p:sp>
        <p:sp>
          <p:nvSpPr>
            <p:cNvPr id="34869" name="Line 55"/>
            <p:cNvSpPr>
              <a:spLocks noChangeShapeType="1"/>
            </p:cNvSpPr>
            <p:nvPr/>
          </p:nvSpPr>
          <p:spPr bwMode="auto">
            <a:xfrm>
              <a:off x="3916" y="2605"/>
              <a:ext cx="1" cy="215"/>
            </a:xfrm>
            <a:prstGeom prst="line">
              <a:avLst/>
            </a:prstGeom>
            <a:noFill/>
            <a:ln w="9525">
              <a:solidFill>
                <a:srgbClr val="000000"/>
              </a:solidFill>
              <a:round/>
              <a:headEnd/>
              <a:tailEnd/>
            </a:ln>
          </p:spPr>
          <p:txBody>
            <a:bodyPr/>
            <a:lstStyle/>
            <a:p>
              <a:endParaRPr lang="en-US"/>
            </a:p>
          </p:txBody>
        </p:sp>
        <p:sp>
          <p:nvSpPr>
            <p:cNvPr id="34870" name="Rectangle 56"/>
            <p:cNvSpPr>
              <a:spLocks noChangeArrowheads="1"/>
            </p:cNvSpPr>
            <p:nvPr/>
          </p:nvSpPr>
          <p:spPr bwMode="auto">
            <a:xfrm>
              <a:off x="3483" y="2820"/>
              <a:ext cx="889" cy="288"/>
            </a:xfrm>
            <a:prstGeom prst="rect">
              <a:avLst/>
            </a:prstGeom>
            <a:solidFill>
              <a:srgbClr val="FFFFFF"/>
            </a:solidFill>
            <a:ln w="9525">
              <a:solidFill>
                <a:srgbClr val="000000"/>
              </a:solidFill>
              <a:miter lim="800000"/>
              <a:headEnd/>
              <a:tailEnd/>
            </a:ln>
          </p:spPr>
          <p:txBody>
            <a:bodyPr/>
            <a:lstStyle/>
            <a:p>
              <a:endParaRPr lang="en-US"/>
            </a:p>
          </p:txBody>
        </p:sp>
        <p:sp>
          <p:nvSpPr>
            <p:cNvPr id="34871" name="Rectangle 57"/>
            <p:cNvSpPr>
              <a:spLocks noChangeArrowheads="1"/>
            </p:cNvSpPr>
            <p:nvPr/>
          </p:nvSpPr>
          <p:spPr bwMode="auto">
            <a:xfrm>
              <a:off x="3544" y="2868"/>
              <a:ext cx="758"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Administrative Officer</a:t>
              </a:r>
              <a:endParaRPr lang="en-US" sz="2400" b="0">
                <a:solidFill>
                  <a:schemeClr val="tx1"/>
                </a:solidFill>
                <a:latin typeface="Times New Roman" pitchFamily="18" charset="0"/>
              </a:endParaRPr>
            </a:p>
          </p:txBody>
        </p:sp>
        <p:sp>
          <p:nvSpPr>
            <p:cNvPr id="34872" name="Rectangle 58"/>
            <p:cNvSpPr>
              <a:spLocks noChangeArrowheads="1"/>
            </p:cNvSpPr>
            <p:nvPr/>
          </p:nvSpPr>
          <p:spPr bwMode="auto">
            <a:xfrm>
              <a:off x="3598" y="2964"/>
              <a:ext cx="644"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or other appointee</a:t>
              </a:r>
              <a:endParaRPr lang="en-US" sz="2400" b="0">
                <a:solidFill>
                  <a:schemeClr val="tx1"/>
                </a:solidFill>
                <a:latin typeface="Times New Roman" pitchFamily="18" charset="0"/>
              </a:endParaRPr>
            </a:p>
          </p:txBody>
        </p:sp>
        <p:sp>
          <p:nvSpPr>
            <p:cNvPr id="34873" name="Rectangle 59"/>
            <p:cNvSpPr>
              <a:spLocks noChangeArrowheads="1"/>
            </p:cNvSpPr>
            <p:nvPr/>
          </p:nvSpPr>
          <p:spPr bwMode="auto">
            <a:xfrm>
              <a:off x="4455" y="2820"/>
              <a:ext cx="865" cy="360"/>
            </a:xfrm>
            <a:prstGeom prst="rect">
              <a:avLst/>
            </a:prstGeom>
            <a:solidFill>
              <a:srgbClr val="FFFFFF"/>
            </a:solidFill>
            <a:ln w="9525">
              <a:solidFill>
                <a:srgbClr val="000000"/>
              </a:solidFill>
              <a:miter lim="800000"/>
              <a:headEnd/>
              <a:tailEnd/>
            </a:ln>
          </p:spPr>
          <p:txBody>
            <a:bodyPr/>
            <a:lstStyle/>
            <a:p>
              <a:endParaRPr lang="en-US"/>
            </a:p>
          </p:txBody>
        </p:sp>
        <p:sp>
          <p:nvSpPr>
            <p:cNvPr id="34874" name="Rectangle 60"/>
            <p:cNvSpPr>
              <a:spLocks noChangeArrowheads="1"/>
            </p:cNvSpPr>
            <p:nvPr/>
          </p:nvSpPr>
          <p:spPr bwMode="auto">
            <a:xfrm>
              <a:off x="4715" y="2857"/>
              <a:ext cx="341"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Physician</a:t>
              </a:r>
              <a:endParaRPr lang="en-US" sz="2400" b="0">
                <a:solidFill>
                  <a:schemeClr val="tx1"/>
                </a:solidFill>
                <a:latin typeface="Times New Roman" pitchFamily="18" charset="0"/>
              </a:endParaRPr>
            </a:p>
          </p:txBody>
        </p:sp>
        <p:sp>
          <p:nvSpPr>
            <p:cNvPr id="34875" name="Rectangle 61"/>
            <p:cNvSpPr>
              <a:spLocks noChangeArrowheads="1"/>
            </p:cNvSpPr>
            <p:nvPr/>
          </p:nvSpPr>
          <p:spPr bwMode="auto">
            <a:xfrm>
              <a:off x="4702" y="2953"/>
              <a:ext cx="368"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or Nursing</a:t>
              </a:r>
              <a:endParaRPr lang="en-US" sz="2400" b="0">
                <a:solidFill>
                  <a:schemeClr val="tx1"/>
                </a:solidFill>
                <a:latin typeface="Times New Roman" pitchFamily="18" charset="0"/>
              </a:endParaRPr>
            </a:p>
          </p:txBody>
        </p:sp>
        <p:sp>
          <p:nvSpPr>
            <p:cNvPr id="34876" name="Rectangle 62"/>
            <p:cNvSpPr>
              <a:spLocks noChangeArrowheads="1"/>
            </p:cNvSpPr>
            <p:nvPr/>
          </p:nvSpPr>
          <p:spPr bwMode="auto">
            <a:xfrm>
              <a:off x="4617" y="3049"/>
              <a:ext cx="535" cy="96"/>
            </a:xfrm>
            <a:prstGeom prst="rect">
              <a:avLst/>
            </a:prstGeom>
            <a:noFill/>
            <a:ln w="9525">
              <a:noFill/>
              <a:miter lim="800000"/>
              <a:headEnd/>
              <a:tailEnd/>
            </a:ln>
          </p:spPr>
          <p:txBody>
            <a:bodyPr wrap="none" lIns="0" tIns="0" rIns="0" bIns="0">
              <a:spAutoFit/>
            </a:bodyPr>
            <a:lstStyle/>
            <a:p>
              <a:pPr algn="l" eaLnBrk="0" hangingPunct="0"/>
              <a:r>
                <a:rPr lang="en-US" sz="1000" b="0">
                  <a:solidFill>
                    <a:srgbClr val="000000"/>
                  </a:solidFill>
                </a:rPr>
                <a:t>Representative</a:t>
              </a:r>
              <a:endParaRPr lang="en-US" sz="2400" b="0">
                <a:solidFill>
                  <a:schemeClr val="tx1"/>
                </a:solidFill>
                <a:latin typeface="Times New Roman" pitchFamily="18" charset="0"/>
              </a:endParaRPr>
            </a:p>
          </p:txBody>
        </p:sp>
        <p:sp>
          <p:nvSpPr>
            <p:cNvPr id="34877" name="Line 63"/>
            <p:cNvSpPr>
              <a:spLocks noChangeShapeType="1"/>
            </p:cNvSpPr>
            <p:nvPr/>
          </p:nvSpPr>
          <p:spPr bwMode="auto">
            <a:xfrm>
              <a:off x="4888" y="2605"/>
              <a:ext cx="1" cy="215"/>
            </a:xfrm>
            <a:prstGeom prst="line">
              <a:avLst/>
            </a:prstGeom>
            <a:noFill/>
            <a:ln w="9525">
              <a:solidFill>
                <a:srgbClr val="000000"/>
              </a:solidFill>
              <a:round/>
              <a:headEnd/>
              <a:tailEnd/>
            </a:ln>
          </p:spPr>
          <p:txBody>
            <a:bodyPr/>
            <a:lstStyle/>
            <a:p>
              <a:endParaRPr lang="en-US"/>
            </a:p>
          </p:txBody>
        </p:sp>
        <p:sp>
          <p:nvSpPr>
            <p:cNvPr id="34879" name="Line 65"/>
            <p:cNvSpPr>
              <a:spLocks noChangeShapeType="1"/>
            </p:cNvSpPr>
            <p:nvPr/>
          </p:nvSpPr>
          <p:spPr bwMode="auto">
            <a:xfrm>
              <a:off x="996" y="2084"/>
              <a:ext cx="3892" cy="1"/>
            </a:xfrm>
            <a:prstGeom prst="line">
              <a:avLst/>
            </a:prstGeom>
            <a:noFill/>
            <a:ln w="9525">
              <a:solidFill>
                <a:srgbClr val="000000"/>
              </a:solidFill>
              <a:round/>
              <a:headEnd/>
              <a:tailEnd/>
            </a:ln>
          </p:spPr>
          <p:txBody>
            <a:bodyPr/>
            <a:lstStyle/>
            <a:p>
              <a:endParaRPr lang="en-US"/>
            </a:p>
          </p:txBody>
        </p:sp>
        <p:sp>
          <p:nvSpPr>
            <p:cNvPr id="34880" name="Line 66"/>
            <p:cNvSpPr>
              <a:spLocks noChangeShapeType="1"/>
            </p:cNvSpPr>
            <p:nvPr/>
          </p:nvSpPr>
          <p:spPr bwMode="auto">
            <a:xfrm>
              <a:off x="2942" y="1940"/>
              <a:ext cx="1" cy="377"/>
            </a:xfrm>
            <a:prstGeom prst="line">
              <a:avLst/>
            </a:prstGeom>
            <a:noFill/>
            <a:ln w="9525">
              <a:solidFill>
                <a:srgbClr val="000000"/>
              </a:solidFill>
              <a:round/>
              <a:headEnd/>
              <a:tailEnd/>
            </a:ln>
          </p:spPr>
          <p:txBody>
            <a:bodyPr/>
            <a:lstStyle/>
            <a:p>
              <a:endParaRPr lang="en-US"/>
            </a:p>
          </p:txBody>
        </p:sp>
        <p:sp>
          <p:nvSpPr>
            <p:cNvPr id="34881" name="Line 67"/>
            <p:cNvSpPr>
              <a:spLocks noChangeShapeType="1"/>
            </p:cNvSpPr>
            <p:nvPr/>
          </p:nvSpPr>
          <p:spPr bwMode="auto">
            <a:xfrm>
              <a:off x="3916" y="2084"/>
              <a:ext cx="1" cy="233"/>
            </a:xfrm>
            <a:prstGeom prst="line">
              <a:avLst/>
            </a:prstGeom>
            <a:noFill/>
            <a:ln w="9525">
              <a:solidFill>
                <a:srgbClr val="000000"/>
              </a:solidFill>
              <a:round/>
              <a:headEnd/>
              <a:tailEnd/>
            </a:ln>
          </p:spPr>
          <p:txBody>
            <a:bodyPr/>
            <a:lstStyle/>
            <a:p>
              <a:endParaRPr lang="en-US"/>
            </a:p>
          </p:txBody>
        </p:sp>
        <p:sp>
          <p:nvSpPr>
            <p:cNvPr id="34882" name="Line 68"/>
            <p:cNvSpPr>
              <a:spLocks noChangeShapeType="1"/>
            </p:cNvSpPr>
            <p:nvPr/>
          </p:nvSpPr>
          <p:spPr bwMode="auto">
            <a:xfrm>
              <a:off x="4888" y="2084"/>
              <a:ext cx="1" cy="233"/>
            </a:xfrm>
            <a:prstGeom prst="line">
              <a:avLst/>
            </a:prstGeom>
            <a:noFill/>
            <a:ln w="9525">
              <a:solidFill>
                <a:srgbClr val="000000"/>
              </a:solidFill>
              <a:round/>
              <a:headEnd/>
              <a:tailEnd/>
            </a:ln>
          </p:spPr>
          <p:txBody>
            <a:bodyPr/>
            <a:lstStyle/>
            <a:p>
              <a:endParaRPr lang="en-US"/>
            </a:p>
          </p:txBody>
        </p:sp>
        <p:sp>
          <p:nvSpPr>
            <p:cNvPr id="34883" name="Line 69"/>
            <p:cNvSpPr>
              <a:spLocks noChangeShapeType="1"/>
            </p:cNvSpPr>
            <p:nvPr/>
          </p:nvSpPr>
          <p:spPr bwMode="auto">
            <a:xfrm>
              <a:off x="996" y="2084"/>
              <a:ext cx="1" cy="233"/>
            </a:xfrm>
            <a:prstGeom prst="line">
              <a:avLst/>
            </a:prstGeom>
            <a:noFill/>
            <a:ln w="9525">
              <a:solidFill>
                <a:srgbClr val="000000"/>
              </a:solidFill>
              <a:round/>
              <a:headEnd/>
              <a:tailEnd/>
            </a:ln>
          </p:spPr>
          <p:txBody>
            <a:bodyPr/>
            <a:lstStyle/>
            <a:p>
              <a:endParaRPr lang="en-US"/>
            </a:p>
          </p:txBody>
        </p:sp>
        <p:sp>
          <p:nvSpPr>
            <p:cNvPr id="34884" name="Freeform 70"/>
            <p:cNvSpPr>
              <a:spLocks/>
            </p:cNvSpPr>
            <p:nvPr/>
          </p:nvSpPr>
          <p:spPr bwMode="auto">
            <a:xfrm>
              <a:off x="1201" y="2886"/>
              <a:ext cx="360" cy="619"/>
            </a:xfrm>
            <a:custGeom>
              <a:avLst/>
              <a:gdLst>
                <a:gd name="T0" fmla="*/ 288 w 360"/>
                <a:gd name="T1" fmla="*/ 619 h 619"/>
                <a:gd name="T2" fmla="*/ 360 w 360"/>
                <a:gd name="T3" fmla="*/ 619 h 619"/>
                <a:gd name="T4" fmla="*/ 360 w 360"/>
                <a:gd name="T5" fmla="*/ 0 h 619"/>
                <a:gd name="T6" fmla="*/ 0 w 360"/>
                <a:gd name="T7" fmla="*/ 0 h 619"/>
                <a:gd name="T8" fmla="*/ 0 60000 65536"/>
                <a:gd name="T9" fmla="*/ 0 60000 65536"/>
                <a:gd name="T10" fmla="*/ 0 60000 65536"/>
                <a:gd name="T11" fmla="*/ 0 60000 65536"/>
                <a:gd name="T12" fmla="*/ 0 w 360"/>
                <a:gd name="T13" fmla="*/ 0 h 619"/>
                <a:gd name="T14" fmla="*/ 360 w 360"/>
                <a:gd name="T15" fmla="*/ 619 h 619"/>
              </a:gdLst>
              <a:ahLst/>
              <a:cxnLst>
                <a:cxn ang="T8">
                  <a:pos x="T0" y="T1"/>
                </a:cxn>
                <a:cxn ang="T9">
                  <a:pos x="T2" y="T3"/>
                </a:cxn>
                <a:cxn ang="T10">
                  <a:pos x="T4" y="T5"/>
                </a:cxn>
                <a:cxn ang="T11">
                  <a:pos x="T6" y="T7"/>
                </a:cxn>
              </a:cxnLst>
              <a:rect l="T12" t="T13" r="T14" b="T15"/>
              <a:pathLst>
                <a:path w="360" h="619">
                  <a:moveTo>
                    <a:pt x="288" y="619"/>
                  </a:moveTo>
                  <a:lnTo>
                    <a:pt x="360" y="619"/>
                  </a:lnTo>
                  <a:lnTo>
                    <a:pt x="360" y="0"/>
                  </a:lnTo>
                  <a:lnTo>
                    <a:pt x="0" y="0"/>
                  </a:lnTo>
                </a:path>
              </a:pathLst>
            </a:custGeom>
            <a:noFill/>
            <a:ln w="3175">
              <a:solidFill>
                <a:srgbClr val="000000"/>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09600"/>
            <a:ext cx="7772400" cy="1470025"/>
          </a:xfrm>
        </p:spPr>
        <p:txBody>
          <a:bodyPr/>
          <a:lstStyle/>
          <a:p>
            <a:r>
              <a:rPr lang="en-US" dirty="0" smtClean="0">
                <a:solidFill>
                  <a:srgbClr val="FF0000"/>
                </a:solidFill>
              </a:rPr>
              <a:t>UHC</a:t>
            </a:r>
            <a:endParaRPr lang="en-US" dirty="0">
              <a:solidFill>
                <a:srgbClr val="FF0000"/>
              </a:solidFill>
            </a:endParaRPr>
          </a:p>
        </p:txBody>
      </p:sp>
      <p:sp>
        <p:nvSpPr>
          <p:cNvPr id="3" name="Subtitle 2"/>
          <p:cNvSpPr>
            <a:spLocks noGrp="1"/>
          </p:cNvSpPr>
          <p:nvPr>
            <p:ph type="subTitle" idx="1"/>
          </p:nvPr>
        </p:nvSpPr>
        <p:spPr>
          <a:xfrm>
            <a:off x="685800" y="2286000"/>
            <a:ext cx="7696200" cy="3581400"/>
          </a:xfrm>
        </p:spPr>
        <p:txBody>
          <a:bodyPr>
            <a:normAutofit/>
          </a:bodyPr>
          <a:lstStyle/>
          <a:p>
            <a:r>
              <a:rPr lang="en-US" dirty="0" smtClean="0">
                <a:solidFill>
                  <a:schemeClr val="tx1"/>
                </a:solidFill>
                <a:latin typeface="Arial Narrow" pitchFamily="34" charset="0"/>
              </a:rPr>
              <a:t>Access to safe, effective, quality essential health care services,</a:t>
            </a:r>
          </a:p>
          <a:p>
            <a:r>
              <a:rPr lang="en-US" dirty="0" smtClean="0">
                <a:solidFill>
                  <a:schemeClr val="tx1"/>
                </a:solidFill>
                <a:latin typeface="Arial Narrow" pitchFamily="34" charset="0"/>
              </a:rPr>
              <a:t>Including affordable essential</a:t>
            </a:r>
            <a:r>
              <a:rPr lang="en-US" b="1" dirty="0" smtClean="0">
                <a:solidFill>
                  <a:schemeClr val="tx1"/>
                </a:solidFill>
                <a:latin typeface="Arial Narrow" pitchFamily="34" charset="0"/>
              </a:rPr>
              <a:t> medicines and vaccines</a:t>
            </a:r>
            <a:r>
              <a:rPr lang="en-US" dirty="0" smtClean="0">
                <a:solidFill>
                  <a:schemeClr val="tx1"/>
                </a:solidFill>
                <a:latin typeface="Arial Narrow" pitchFamily="34" charset="0"/>
              </a:rPr>
              <a:t> for all without going into poverty.</a:t>
            </a:r>
            <a:endParaRPr lang="en-US" dirty="0">
              <a:solidFill>
                <a:schemeClr val="tx1"/>
              </a:solidFill>
              <a:latin typeface="Arial Narrow"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HPT- Lowering the Cost</a:t>
            </a:r>
            <a:endParaRPr lang="en-US" dirty="0">
              <a:solidFill>
                <a:srgbClr val="FF0000"/>
              </a:solidFill>
            </a:endParaRPr>
          </a:p>
        </p:txBody>
      </p:sp>
      <p:sp>
        <p:nvSpPr>
          <p:cNvPr id="3" name="Content Placeholder 2"/>
          <p:cNvSpPr>
            <a:spLocks noGrp="1"/>
          </p:cNvSpPr>
          <p:nvPr>
            <p:ph idx="1"/>
          </p:nvPr>
        </p:nvSpPr>
        <p:spPr/>
        <p:txBody>
          <a:bodyPr/>
          <a:lstStyle/>
          <a:p>
            <a:r>
              <a:rPr lang="en-US" dirty="0" smtClean="0"/>
              <a:t>NMTC</a:t>
            </a:r>
          </a:p>
          <a:p>
            <a:r>
              <a:rPr lang="en-US" dirty="0" smtClean="0"/>
              <a:t>Price Control</a:t>
            </a:r>
          </a:p>
          <a:p>
            <a:r>
              <a:rPr lang="en-US" dirty="0" smtClean="0"/>
              <a:t>Local Manufacturing</a:t>
            </a:r>
          </a:p>
          <a:p>
            <a:r>
              <a:rPr lang="en-US" dirty="0" smtClean="0"/>
              <a:t>Efficient SCM</a:t>
            </a:r>
          </a:p>
          <a:p>
            <a:r>
              <a:rPr lang="en-US" dirty="0" smtClean="0"/>
              <a:t>Capacity Building</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Autofit/>
          </a:bodyPr>
          <a:lstStyle/>
          <a:p>
            <a:r>
              <a:rPr lang="en-US" sz="2400" i="1" dirty="0" smtClean="0"/>
              <a:t>“Because it really does not make much sense to provide excellent care in clinics and hospitals, if people are to return to the conditions that made them ill in the first place”</a:t>
            </a:r>
            <a:endParaRPr lang="en-US" sz="2400" i="1" dirty="0"/>
          </a:p>
        </p:txBody>
      </p:sp>
      <p:pic>
        <p:nvPicPr>
          <p:cNvPr id="4" name="Picture 2" descr="IMG0069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2057400"/>
            <a:ext cx="6988175" cy="40096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1650" y="6199188"/>
            <a:ext cx="2193925" cy="547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31103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rgbClr val="FF0000"/>
                </a:solidFill>
              </a:rPr>
              <a:t>Talk Health not Disease</a:t>
            </a:r>
            <a:endParaRPr lang="en-US" dirty="0">
              <a:solidFill>
                <a:srgbClr val="FF0000"/>
              </a:solidFill>
            </a:endParaRPr>
          </a:p>
        </p:txBody>
      </p:sp>
      <p:sp>
        <p:nvSpPr>
          <p:cNvPr id="5" name="Content Placeholder 4"/>
          <p:cNvSpPr>
            <a:spLocks noGrp="1"/>
          </p:cNvSpPr>
          <p:nvPr>
            <p:ph idx="1"/>
          </p:nvPr>
        </p:nvSpPr>
        <p:spPr/>
        <p:txBody>
          <a:bodyPr/>
          <a:lstStyle/>
          <a:p>
            <a:r>
              <a:rPr lang="en-US" dirty="0" smtClean="0"/>
              <a:t>Save and Clean Outdoor Environment</a:t>
            </a:r>
          </a:p>
          <a:p>
            <a:r>
              <a:rPr lang="en-US" dirty="0" smtClean="0"/>
              <a:t>Save and Clean Indoor Environment</a:t>
            </a:r>
          </a:p>
          <a:p>
            <a:r>
              <a:rPr lang="en-US" dirty="0" smtClean="0"/>
              <a:t>Adequate Clean Drinking Water</a:t>
            </a:r>
          </a:p>
          <a:p>
            <a:r>
              <a:rPr lang="en-US" dirty="0" smtClean="0"/>
              <a:t>Food Security &amp; Nutrition</a:t>
            </a:r>
          </a:p>
          <a:p>
            <a:r>
              <a:rPr lang="en-US" dirty="0" smtClean="0"/>
              <a:t>Healthful Lifestyle</a:t>
            </a:r>
          </a:p>
          <a:p>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solidFill>
                  <a:srgbClr val="FF0000"/>
                </a:solidFill>
                <a:latin typeface="+mj-lt"/>
                <a:cs typeface="Arial"/>
              </a:rPr>
              <a:t>Health systems</a:t>
            </a:r>
            <a:endParaRPr lang="en-US" dirty="0"/>
          </a:p>
        </p:txBody>
      </p:sp>
      <p:sp>
        <p:nvSpPr>
          <p:cNvPr id="4" name="Content Placeholder 3"/>
          <p:cNvSpPr>
            <a:spLocks noGrp="1"/>
          </p:cNvSpPr>
          <p:nvPr>
            <p:ph idx="1"/>
          </p:nvPr>
        </p:nvSpPr>
        <p:spPr/>
        <p:txBody>
          <a:bodyPr>
            <a:normAutofit fontScale="77500" lnSpcReduction="20000"/>
          </a:bodyPr>
          <a:lstStyle/>
          <a:p>
            <a:r>
              <a:rPr lang="en-US" sz="3600" dirty="0" smtClean="0"/>
              <a:t>All the Institutions, People, and Actions whose primary purpose is to improve Health</a:t>
            </a:r>
          </a:p>
          <a:p>
            <a:pPr>
              <a:buNone/>
            </a:pPr>
            <a:endParaRPr lang="en-US" sz="3600" dirty="0" smtClean="0"/>
          </a:p>
          <a:p>
            <a:pPr>
              <a:buNone/>
            </a:pPr>
            <a:r>
              <a:rPr lang="en-US" sz="3600" dirty="0" smtClean="0"/>
              <a:t>Objectives:</a:t>
            </a:r>
          </a:p>
          <a:p>
            <a:pPr marL="285750" indent="-285750"/>
            <a:r>
              <a:rPr lang="en-US" sz="3600" dirty="0" smtClean="0"/>
              <a:t>Improving people’s health and well being;</a:t>
            </a:r>
          </a:p>
          <a:p>
            <a:pPr marL="285750" indent="-285750"/>
            <a:r>
              <a:rPr lang="en-US" sz="3600" dirty="0" smtClean="0"/>
              <a:t>Responding to people’s expectations;</a:t>
            </a:r>
          </a:p>
          <a:p>
            <a:pPr marL="285750" indent="-285750"/>
            <a:r>
              <a:rPr lang="en-US" sz="3600" dirty="0" smtClean="0"/>
              <a:t> Providing protection against the costs of ill-health.</a:t>
            </a:r>
          </a:p>
          <a:p>
            <a:endParaRPr lang="en-US" sz="3600" dirty="0" smtClean="0"/>
          </a:p>
          <a:p>
            <a:pPr>
              <a:buNone/>
            </a:pPr>
            <a:r>
              <a:rPr lang="en-US" sz="3600" dirty="0" smtClean="0"/>
              <a:t> </a:t>
            </a:r>
            <a:endParaRPr lang="en-US"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https://www.healthsystemsglobal.org/upload/hsg_media/a5aa976aa266c95c1414d4571126f551ad838509.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 name="Title 11"/>
          <p:cNvSpPr>
            <a:spLocks noGrp="1"/>
          </p:cNvSpPr>
          <p:nvPr>
            <p:ph type="title"/>
          </p:nvPr>
        </p:nvSpPr>
        <p:spPr/>
        <p:txBody>
          <a:bodyPr/>
          <a:lstStyle/>
          <a:p>
            <a:r>
              <a:rPr lang="en-US" dirty="0" smtClean="0">
                <a:solidFill>
                  <a:srgbClr val="FF0000"/>
                </a:solidFill>
              </a:rPr>
              <a:t>HS BUILDING BLOCKS</a:t>
            </a:r>
            <a:endParaRPr lang="en-US" dirty="0">
              <a:solidFill>
                <a:srgbClr val="FF0000"/>
              </a:solidFill>
            </a:endParaRPr>
          </a:p>
        </p:txBody>
      </p:sp>
      <p:pic>
        <p:nvPicPr>
          <p:cNvPr id="14" name="Picture 5"/>
          <p:cNvPicPr>
            <a:picLocks noGrp="1" noChangeAspect="1" noChangeArrowheads="1"/>
          </p:cNvPicPr>
          <p:nvPr>
            <p:ph idx="1"/>
          </p:nvPr>
        </p:nvPicPr>
        <p:blipFill>
          <a:blip r:embed="rId2" cstate="print"/>
          <a:srcRect/>
          <a:stretch>
            <a:fillRect/>
          </a:stretch>
        </p:blipFill>
        <p:spPr bwMode="auto">
          <a:xfrm>
            <a:off x="457200" y="1676400"/>
            <a:ext cx="8153400" cy="48767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a:spLocks noChangeArrowheads="1"/>
          </p:cNvSpPr>
          <p:nvPr/>
        </p:nvSpPr>
        <p:spPr bwMode="auto">
          <a:xfrm>
            <a:off x="533400" y="3886200"/>
            <a:ext cx="2600325" cy="612775"/>
          </a:xfrm>
          <a:prstGeom prst="homePlate">
            <a:avLst>
              <a:gd name="adj" fmla="val 49999"/>
            </a:avLst>
          </a:prstGeom>
          <a:solidFill>
            <a:schemeClr val="tx2"/>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r>
              <a:rPr lang="en-US" sz="2000" b="1" dirty="0">
                <a:solidFill>
                  <a:schemeClr val="lt1"/>
                </a:solidFill>
                <a:latin typeface="+mn-lt"/>
                <a:ea typeface="+mn-ea"/>
              </a:rPr>
              <a:t>Universal  Coverage</a:t>
            </a:r>
          </a:p>
        </p:txBody>
      </p:sp>
      <p:sp>
        <p:nvSpPr>
          <p:cNvPr id="12" name="Rounded Rectangle 11"/>
          <p:cNvSpPr>
            <a:spLocks noChangeArrowheads="1"/>
          </p:cNvSpPr>
          <p:nvPr/>
        </p:nvSpPr>
        <p:spPr bwMode="auto">
          <a:xfrm>
            <a:off x="4038600" y="3581400"/>
            <a:ext cx="4953000" cy="1371600"/>
          </a:xfrm>
          <a:prstGeom prst="roundRect">
            <a:avLst>
              <a:gd name="adj" fmla="val 16667"/>
            </a:avLst>
          </a:prstGeom>
          <a:solidFill>
            <a:schemeClr val="tx2"/>
          </a:solidFill>
          <a:ln w="9525">
            <a:solidFill>
              <a:srgbClr val="4A7EBB"/>
            </a:solidFill>
            <a:round/>
            <a:headEnd/>
            <a:tailEnd/>
          </a:ln>
          <a:effectLst>
            <a:outerShdw blurRad="40000" dist="23000" dir="5400000" rotWithShape="0">
              <a:srgbClr val="808080">
                <a:alpha val="34998"/>
              </a:srgbClr>
            </a:outerShdw>
          </a:effectLst>
        </p:spPr>
        <p:txBody>
          <a:bodyPr anchor="ctr"/>
          <a:lstStyle/>
          <a:p>
            <a:pPr>
              <a:defRPr/>
            </a:pPr>
            <a:endParaRPr lang="en-US" dirty="0" smtClean="0">
              <a:solidFill>
                <a:schemeClr val="lt1"/>
              </a:solidFill>
              <a:latin typeface="+mn-lt"/>
              <a:ea typeface="+mn-ea"/>
            </a:endParaRPr>
          </a:p>
          <a:p>
            <a:pPr>
              <a:defRPr/>
            </a:pPr>
            <a:r>
              <a:rPr lang="en-US" sz="1900" dirty="0" smtClean="0">
                <a:solidFill>
                  <a:schemeClr val="lt1"/>
                </a:solidFill>
                <a:latin typeface="+mn-lt"/>
                <a:ea typeface="+mn-ea"/>
              </a:rPr>
              <a:t>Sufficient </a:t>
            </a:r>
            <a:r>
              <a:rPr lang="en-US" sz="1900" dirty="0">
                <a:solidFill>
                  <a:schemeClr val="lt1"/>
                </a:solidFill>
                <a:latin typeface="+mn-lt"/>
                <a:ea typeface="+mn-ea"/>
              </a:rPr>
              <a:t>organizational mechanisms and financing to </a:t>
            </a:r>
            <a:r>
              <a:rPr lang="en-US" sz="1900" b="1" u="sng" dirty="0">
                <a:solidFill>
                  <a:schemeClr val="lt1"/>
                </a:solidFill>
                <a:latin typeface="+mn-lt"/>
                <a:ea typeface="+mn-ea"/>
              </a:rPr>
              <a:t>cover</a:t>
            </a:r>
            <a:r>
              <a:rPr lang="en-US" sz="1900" dirty="0">
                <a:solidFill>
                  <a:schemeClr val="lt1"/>
                </a:solidFill>
                <a:latin typeface="+mn-lt"/>
                <a:ea typeface="+mn-ea"/>
              </a:rPr>
              <a:t> the entire population</a:t>
            </a:r>
            <a:r>
              <a:rPr lang="en-US" sz="1900" dirty="0" smtClean="0">
                <a:solidFill>
                  <a:schemeClr val="lt1"/>
                </a:solidFill>
                <a:latin typeface="+mn-lt"/>
                <a:ea typeface="+mn-ea"/>
              </a:rPr>
              <a:t>.</a:t>
            </a:r>
          </a:p>
          <a:p>
            <a:pPr>
              <a:defRPr/>
            </a:pPr>
            <a:endParaRPr lang="en-US" dirty="0">
              <a:solidFill>
                <a:schemeClr val="lt1"/>
              </a:solidFill>
              <a:latin typeface="+mn-lt"/>
              <a:ea typeface="+mn-ea"/>
            </a:endParaRPr>
          </a:p>
        </p:txBody>
      </p:sp>
      <p:sp>
        <p:nvSpPr>
          <p:cNvPr id="53253" name="TextBox 16"/>
          <p:cNvSpPr txBox="1">
            <a:spLocks noChangeArrowheads="1"/>
          </p:cNvSpPr>
          <p:nvPr/>
        </p:nvSpPr>
        <p:spPr bwMode="auto">
          <a:xfrm>
            <a:off x="419100" y="5265738"/>
            <a:ext cx="8191500" cy="830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Palatino Linotype" pitchFamily="18" charset="0"/>
                <a:ea typeface="MS PGothic" pitchFamily="34" charset="-128"/>
              </a:defRPr>
            </a:lvl1pPr>
            <a:lvl2pPr marL="742950" indent="-285750" eaLnBrk="0" hangingPunct="0">
              <a:defRPr sz="2400">
                <a:solidFill>
                  <a:schemeClr val="tx1"/>
                </a:solidFill>
                <a:latin typeface="Palatino Linotype" pitchFamily="18" charset="0"/>
                <a:ea typeface="MS PGothic" pitchFamily="34" charset="-128"/>
              </a:defRPr>
            </a:lvl2pPr>
            <a:lvl3pPr marL="1143000" indent="-228600" eaLnBrk="0" hangingPunct="0">
              <a:defRPr sz="2400">
                <a:solidFill>
                  <a:schemeClr val="tx1"/>
                </a:solidFill>
                <a:latin typeface="Palatino Linotype" pitchFamily="18" charset="0"/>
                <a:ea typeface="MS PGothic" pitchFamily="34" charset="-128"/>
              </a:defRPr>
            </a:lvl3pPr>
            <a:lvl4pPr marL="1600200" indent="-228600" eaLnBrk="0" hangingPunct="0">
              <a:defRPr sz="2400">
                <a:solidFill>
                  <a:schemeClr val="tx1"/>
                </a:solidFill>
                <a:latin typeface="Palatino Linotype" pitchFamily="18" charset="0"/>
                <a:ea typeface="MS PGothic" pitchFamily="34" charset="-128"/>
              </a:defRPr>
            </a:lvl4pPr>
            <a:lvl5pPr marL="2057400" indent="-228600" eaLnBrk="0" hangingPunct="0">
              <a:defRPr sz="2400">
                <a:solidFill>
                  <a:schemeClr val="tx1"/>
                </a:solidFill>
                <a:latin typeface="Palatino Linotype"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Palatino Linotype"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Palatino Linotype"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Palatino Linotype"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Palatino Linotype" pitchFamily="18" charset="0"/>
                <a:ea typeface="MS PGothic" pitchFamily="34" charset="-128"/>
              </a:defRPr>
            </a:lvl9pPr>
          </a:lstStyle>
          <a:p>
            <a:pPr algn="ctr" eaLnBrk="1" hangingPunct="1"/>
            <a:r>
              <a:rPr lang="en-US" altLang="en-US" b="1" dirty="0">
                <a:latin typeface="Calibri" pitchFamily="34" charset="0"/>
              </a:rPr>
              <a:t>Universal coverage </a:t>
            </a:r>
            <a:r>
              <a:rPr lang="en-US" altLang="en-US" dirty="0">
                <a:latin typeface="Calibri" pitchFamily="34" charset="0"/>
              </a:rPr>
              <a:t>in itself is not sufficient to ensure health, well-being, and equity in health. </a:t>
            </a:r>
            <a:endParaRPr lang="en-US" altLang="en-US" dirty="0"/>
          </a:p>
        </p:txBody>
      </p:sp>
      <p:pic>
        <p:nvPicPr>
          <p:cNvPr id="53256" name="Picture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1650" y="6199188"/>
            <a:ext cx="2193925" cy="547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Pentagon 9"/>
          <p:cNvSpPr>
            <a:spLocks noChangeArrowheads="1"/>
          </p:cNvSpPr>
          <p:nvPr/>
        </p:nvSpPr>
        <p:spPr bwMode="auto">
          <a:xfrm>
            <a:off x="546100" y="2133600"/>
            <a:ext cx="2663825" cy="612775"/>
          </a:xfrm>
          <a:prstGeom prst="homePlate">
            <a:avLst>
              <a:gd name="adj" fmla="val 49992"/>
            </a:avLst>
          </a:prstGeom>
          <a:solidFill>
            <a:srgbClr val="4A452A"/>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r>
              <a:rPr lang="en-US" sz="2000" b="1" dirty="0">
                <a:solidFill>
                  <a:srgbClr val="FFFFFF"/>
                </a:solidFill>
                <a:latin typeface="+mn-lt"/>
                <a:ea typeface="+mn-ea"/>
              </a:rPr>
              <a:t>Universal Access</a:t>
            </a:r>
          </a:p>
        </p:txBody>
      </p:sp>
      <p:sp>
        <p:nvSpPr>
          <p:cNvPr id="11" name="Rounded Rectangle 10"/>
          <p:cNvSpPr>
            <a:spLocks noChangeArrowheads="1"/>
          </p:cNvSpPr>
          <p:nvPr/>
        </p:nvSpPr>
        <p:spPr bwMode="auto">
          <a:xfrm>
            <a:off x="3952875" y="1752600"/>
            <a:ext cx="5092700" cy="1368425"/>
          </a:xfrm>
          <a:prstGeom prst="roundRect">
            <a:avLst>
              <a:gd name="adj" fmla="val 16667"/>
            </a:avLst>
          </a:prstGeom>
          <a:solidFill>
            <a:srgbClr val="4A452A"/>
          </a:solidFill>
          <a:ln w="9525">
            <a:solidFill>
              <a:srgbClr val="4A7EBB"/>
            </a:solidFill>
            <a:round/>
            <a:headEnd/>
            <a:tailEnd/>
          </a:ln>
          <a:effectLst>
            <a:outerShdw blurRad="40000" dist="23000" dir="5400000" rotWithShape="0">
              <a:srgbClr val="808080">
                <a:alpha val="34998"/>
              </a:srgbClr>
            </a:outerShdw>
          </a:effectLst>
        </p:spPr>
        <p:txBody>
          <a:bodyPr anchor="ctr"/>
          <a:lstStyle/>
          <a:p>
            <a:pPr>
              <a:defRPr/>
            </a:pPr>
            <a:r>
              <a:rPr lang="en-US" b="1" u="sng" dirty="0">
                <a:solidFill>
                  <a:schemeClr val="lt1"/>
                </a:solidFill>
                <a:latin typeface="+mn-lt"/>
                <a:ea typeface="+mn-ea"/>
              </a:rPr>
              <a:t>Absence</a:t>
            </a:r>
            <a:r>
              <a:rPr lang="en-US" dirty="0">
                <a:solidFill>
                  <a:schemeClr val="lt1"/>
                </a:solidFill>
                <a:latin typeface="+mn-lt"/>
                <a:ea typeface="+mn-ea"/>
              </a:rPr>
              <a:t> of geographical, economic, sociocultural, organizational, or gender </a:t>
            </a:r>
            <a:r>
              <a:rPr lang="en-US" b="1" dirty="0">
                <a:solidFill>
                  <a:schemeClr val="lt1"/>
                </a:solidFill>
                <a:latin typeface="+mn-lt"/>
                <a:ea typeface="+mn-ea"/>
              </a:rPr>
              <a:t>barriers</a:t>
            </a:r>
            <a:r>
              <a:rPr lang="en-US" dirty="0">
                <a:solidFill>
                  <a:schemeClr val="lt1"/>
                </a:solidFill>
                <a:latin typeface="+mn-lt"/>
                <a:ea typeface="+mn-ea"/>
              </a:rPr>
              <a:t> that prevent </a:t>
            </a:r>
            <a:r>
              <a:rPr lang="en-US" b="1" u="sng" dirty="0">
                <a:solidFill>
                  <a:schemeClr val="lt1"/>
                </a:solidFill>
                <a:latin typeface="+mn-lt"/>
                <a:ea typeface="+mn-ea"/>
              </a:rPr>
              <a:t>all</a:t>
            </a:r>
            <a:r>
              <a:rPr lang="en-US" u="sng" dirty="0">
                <a:solidFill>
                  <a:schemeClr val="lt1"/>
                </a:solidFill>
                <a:latin typeface="+mn-lt"/>
                <a:ea typeface="+mn-ea"/>
              </a:rPr>
              <a:t> </a:t>
            </a:r>
            <a:r>
              <a:rPr lang="en-US" dirty="0">
                <a:solidFill>
                  <a:schemeClr val="lt1"/>
                </a:solidFill>
                <a:latin typeface="+mn-lt"/>
                <a:ea typeface="+mn-ea"/>
              </a:rPr>
              <a:t>people from making </a:t>
            </a:r>
            <a:r>
              <a:rPr lang="en-US" b="1" u="sng" dirty="0">
                <a:solidFill>
                  <a:schemeClr val="lt1"/>
                </a:solidFill>
                <a:latin typeface="+mn-lt"/>
                <a:ea typeface="+mn-ea"/>
              </a:rPr>
              <a:t>equitable</a:t>
            </a:r>
            <a:r>
              <a:rPr lang="en-US" dirty="0">
                <a:solidFill>
                  <a:schemeClr val="lt1"/>
                </a:solidFill>
                <a:latin typeface="+mn-lt"/>
                <a:ea typeface="+mn-ea"/>
              </a:rPr>
              <a:t> use of  c</a:t>
            </a:r>
            <a:r>
              <a:rPr lang="en-US" b="1" dirty="0">
                <a:solidFill>
                  <a:schemeClr val="lt1"/>
                </a:solidFill>
                <a:latin typeface="+mn-lt"/>
                <a:ea typeface="+mn-ea"/>
              </a:rPr>
              <a:t>omprehensive</a:t>
            </a:r>
            <a:r>
              <a:rPr lang="en-US" dirty="0">
                <a:solidFill>
                  <a:schemeClr val="lt1"/>
                </a:solidFill>
                <a:latin typeface="+mn-lt"/>
                <a:ea typeface="+mn-ea"/>
              </a:rPr>
              <a:t> health services.</a:t>
            </a:r>
          </a:p>
        </p:txBody>
      </p:sp>
      <p:sp>
        <p:nvSpPr>
          <p:cNvPr id="2" name="Title 1"/>
          <p:cNvSpPr>
            <a:spLocks noGrp="1"/>
          </p:cNvSpPr>
          <p:nvPr>
            <p:ph type="title"/>
          </p:nvPr>
        </p:nvSpPr>
        <p:spPr/>
        <p:txBody>
          <a:bodyPr>
            <a:noAutofit/>
          </a:bodyPr>
          <a:lstStyle/>
          <a:p>
            <a:r>
              <a:rPr lang="en-US" altLang="en-US" sz="3600" b="1" dirty="0">
                <a:solidFill>
                  <a:srgbClr val="FF0000"/>
                </a:solidFill>
              </a:rPr>
              <a:t>Universal Access to Health and </a:t>
            </a:r>
            <a:r>
              <a:rPr lang="en-US" altLang="en-US" sz="3600" b="1" dirty="0" smtClean="0">
                <a:solidFill>
                  <a:srgbClr val="FF0000"/>
                </a:solidFill>
              </a:rPr>
              <a:t/>
            </a:r>
            <a:br>
              <a:rPr lang="en-US" altLang="en-US" sz="3600" b="1" dirty="0" smtClean="0">
                <a:solidFill>
                  <a:srgbClr val="FF0000"/>
                </a:solidFill>
              </a:rPr>
            </a:br>
            <a:r>
              <a:rPr lang="en-US" altLang="en-US" sz="3600" b="1" dirty="0" smtClean="0">
                <a:solidFill>
                  <a:srgbClr val="FF0000"/>
                </a:solidFill>
              </a:rPr>
              <a:t>Universal </a:t>
            </a:r>
            <a:r>
              <a:rPr lang="en-US" altLang="en-US" sz="3600" b="1" dirty="0">
                <a:solidFill>
                  <a:srgbClr val="FF0000"/>
                </a:solidFill>
              </a:rPr>
              <a:t>Health </a:t>
            </a:r>
            <a:r>
              <a:rPr lang="en-US" altLang="en-US" sz="3600" b="1" dirty="0" smtClean="0">
                <a:solidFill>
                  <a:srgbClr val="FF0000"/>
                </a:solidFill>
              </a:rPr>
              <a:t>Coverage</a:t>
            </a:r>
            <a:endParaRPr lang="en-US" sz="3600" b="1" dirty="0">
              <a:solidFill>
                <a:srgbClr val="FF0000"/>
              </a:solidFill>
            </a:endParaRPr>
          </a:p>
        </p:txBody>
      </p:sp>
    </p:spTree>
    <p:extLst>
      <p:ext uri="{BB962C8B-B14F-4D97-AF65-F5344CB8AC3E}">
        <p14:creationId xmlns:p14="http://schemas.microsoft.com/office/powerpoint/2010/main" val="1730895594"/>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pPr eaLnBrk="1" hangingPunct="1"/>
            <a:r>
              <a:rPr lang="en-US" dirty="0" smtClean="0">
                <a:solidFill>
                  <a:srgbClr val="FF0000"/>
                </a:solidFill>
              </a:rPr>
              <a:t>Goals of Healthcare Delivery System</a:t>
            </a:r>
          </a:p>
        </p:txBody>
      </p:sp>
      <p:graphicFrame>
        <p:nvGraphicFramePr>
          <p:cNvPr id="7" name="Content Placeholder 6"/>
          <p:cNvGraphicFramePr>
            <a:graphicFrameLocks noGrp="1"/>
          </p:cNvGraphicFramePr>
          <p:nvPr>
            <p:ph idx="1"/>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3200" dirty="0" smtClean="0"/>
              <a:t>Medical Products, Vaccines and Technologies</a:t>
            </a:r>
          </a:p>
        </p:txBody>
      </p:sp>
      <p:sp>
        <p:nvSpPr>
          <p:cNvPr id="10243" name="Rectangle 3"/>
          <p:cNvSpPr>
            <a:spLocks noGrp="1" noChangeArrowheads="1"/>
          </p:cNvSpPr>
          <p:nvPr>
            <p:ph idx="1"/>
          </p:nvPr>
        </p:nvSpPr>
        <p:spPr>
          <a:xfrm>
            <a:off x="333375" y="1819275"/>
            <a:ext cx="3702050" cy="4800600"/>
          </a:xfrm>
        </p:spPr>
        <p:txBody>
          <a:bodyPr/>
          <a:lstStyle/>
          <a:p>
            <a:pPr marL="0" indent="0" eaLnBrk="1" hangingPunct="1">
              <a:buFont typeface="Wingdings" charset="2"/>
              <a:buNone/>
              <a:defRPr/>
            </a:pPr>
            <a:r>
              <a:rPr lang="en-US" dirty="0" smtClean="0"/>
              <a:t>Procurement and supply programs need to ensure…</a:t>
            </a:r>
          </a:p>
          <a:p>
            <a:pPr eaLnBrk="1" hangingPunct="1">
              <a:buFont typeface="Wingdings" charset="2"/>
              <a:buChar char="n"/>
              <a:defRPr/>
            </a:pPr>
            <a:r>
              <a:rPr lang="en-US" dirty="0" smtClean="0"/>
              <a:t>Equitable access </a:t>
            </a:r>
          </a:p>
          <a:p>
            <a:pPr eaLnBrk="1" hangingPunct="1">
              <a:buFont typeface="Wingdings" charset="2"/>
              <a:buChar char="n"/>
              <a:defRPr/>
            </a:pPr>
            <a:r>
              <a:rPr lang="en-US" dirty="0" smtClean="0"/>
              <a:t>Assured quality</a:t>
            </a:r>
          </a:p>
          <a:p>
            <a:pPr eaLnBrk="1" hangingPunct="1">
              <a:buFont typeface="Wingdings" charset="2"/>
              <a:buChar char="n"/>
              <a:defRPr/>
            </a:pPr>
            <a:r>
              <a:rPr lang="en-US" dirty="0" smtClean="0"/>
              <a:t>Cost-effective use.</a:t>
            </a:r>
          </a:p>
        </p:txBody>
      </p:sp>
      <p:pic>
        <p:nvPicPr>
          <p:cNvPr id="11268" name="Picture 4" descr="drugs_to_treat_tuberculosis"/>
          <p:cNvPicPr>
            <a:picLocks noChangeAspect="1" noChangeArrowheads="1"/>
          </p:cNvPicPr>
          <p:nvPr/>
        </p:nvPicPr>
        <p:blipFill>
          <a:blip r:embed="rId2" cstate="print"/>
          <a:srcRect/>
          <a:stretch>
            <a:fillRect/>
          </a:stretch>
        </p:blipFill>
        <p:spPr bwMode="auto">
          <a:xfrm>
            <a:off x="5240338" y="4200525"/>
            <a:ext cx="3124200" cy="2082800"/>
          </a:xfrm>
          <a:prstGeom prst="rect">
            <a:avLst/>
          </a:prstGeom>
          <a:noFill/>
          <a:ln w="9525">
            <a:noFill/>
            <a:miter lim="800000"/>
            <a:headEnd/>
            <a:tailEnd/>
          </a:ln>
        </p:spPr>
      </p:pic>
      <p:sp>
        <p:nvSpPr>
          <p:cNvPr id="261125" name="Text Box 5"/>
          <p:cNvSpPr txBox="1">
            <a:spLocks noChangeArrowheads="1"/>
          </p:cNvSpPr>
          <p:nvPr/>
        </p:nvSpPr>
        <p:spPr bwMode="auto">
          <a:xfrm>
            <a:off x="4476750" y="2008188"/>
            <a:ext cx="3735388" cy="822325"/>
          </a:xfrm>
          <a:prstGeom prst="rect">
            <a:avLst/>
          </a:prstGeom>
          <a:solidFill>
            <a:srgbClr val="FF0000"/>
          </a:solidFill>
          <a:ln w="9525">
            <a:noFill/>
            <a:miter lim="800000"/>
            <a:headEnd/>
            <a:tailEnd/>
          </a:ln>
        </p:spPr>
        <p:txBody>
          <a:bodyPr>
            <a:spAutoFit/>
          </a:bodyPr>
          <a:lstStyle/>
          <a:p>
            <a:r>
              <a:rPr lang="en-US" sz="2400">
                <a:solidFill>
                  <a:schemeClr val="bg1"/>
                </a:solidFill>
                <a:latin typeface="Arial Narrow" pitchFamily="34" charset="0"/>
              </a:rPr>
              <a:t>Pro-poor financing of essential products</a:t>
            </a:r>
          </a:p>
        </p:txBody>
      </p:sp>
      <p:sp>
        <p:nvSpPr>
          <p:cNvPr id="261126" name="Text Box 6"/>
          <p:cNvSpPr txBox="1">
            <a:spLocks noChangeArrowheads="1"/>
          </p:cNvSpPr>
          <p:nvPr/>
        </p:nvSpPr>
        <p:spPr bwMode="auto">
          <a:xfrm>
            <a:off x="300038" y="5095875"/>
            <a:ext cx="3735387" cy="1187450"/>
          </a:xfrm>
          <a:prstGeom prst="rect">
            <a:avLst/>
          </a:prstGeom>
          <a:solidFill>
            <a:srgbClr val="FF0000"/>
          </a:solidFill>
          <a:ln w="9525">
            <a:noFill/>
            <a:miter lim="800000"/>
            <a:headEnd/>
            <a:tailEnd/>
          </a:ln>
        </p:spPr>
        <p:txBody>
          <a:bodyPr>
            <a:spAutoFit/>
          </a:bodyPr>
          <a:lstStyle/>
          <a:p>
            <a:r>
              <a:rPr lang="en-US" sz="2400">
                <a:solidFill>
                  <a:schemeClr val="bg1"/>
                </a:solidFill>
                <a:latin typeface="Arial Narrow" pitchFamily="34" charset="0"/>
              </a:rPr>
              <a:t>Health workers trained in cost-effective prescribing practices</a:t>
            </a:r>
          </a:p>
        </p:txBody>
      </p:sp>
      <p:sp>
        <p:nvSpPr>
          <p:cNvPr id="261127" name="Text Box 7"/>
          <p:cNvSpPr txBox="1">
            <a:spLocks noChangeArrowheads="1"/>
          </p:cNvSpPr>
          <p:nvPr/>
        </p:nvSpPr>
        <p:spPr bwMode="auto">
          <a:xfrm>
            <a:off x="3895725" y="3094038"/>
            <a:ext cx="3735388" cy="822325"/>
          </a:xfrm>
          <a:prstGeom prst="rect">
            <a:avLst/>
          </a:prstGeom>
          <a:solidFill>
            <a:srgbClr val="FF0000"/>
          </a:solidFill>
          <a:ln w="9525">
            <a:noFill/>
            <a:miter lim="800000"/>
            <a:headEnd/>
            <a:tailEnd/>
          </a:ln>
        </p:spPr>
        <p:txBody>
          <a:bodyPr>
            <a:spAutoFit/>
          </a:bodyPr>
          <a:lstStyle/>
          <a:p>
            <a:r>
              <a:rPr lang="en-US" sz="2400">
                <a:solidFill>
                  <a:schemeClr val="bg1"/>
                </a:solidFill>
                <a:latin typeface="Arial Narrow" pitchFamily="34" charset="0"/>
              </a:rPr>
              <a:t>Local capacity to enforce regulations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43">
                                            <p:txEl>
                                              <p:pRg st="2" end="2"/>
                                            </p:txEl>
                                          </p:spTgt>
                                        </p:tgtEl>
                                        <p:attrNameLst>
                                          <p:attrName>style.visibility</p:attrName>
                                        </p:attrNameLst>
                                      </p:cBhvr>
                                      <p:to>
                                        <p:strVal val="visible"/>
                                      </p:to>
                                    </p:set>
                                    <p:anim calcmode="lin" valueType="num">
                                      <p:cBhvr additive="base">
                                        <p:cTn id="11"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24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anim calcmode="lin" valueType="num">
                                      <p:cBhvr additive="base">
                                        <p:cTn id="15"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61126"/>
                                        </p:tgtEl>
                                        <p:attrNameLst>
                                          <p:attrName>style.visibility</p:attrName>
                                        </p:attrNameLst>
                                      </p:cBhvr>
                                      <p:to>
                                        <p:strVal val="visible"/>
                                      </p:to>
                                    </p:set>
                                    <p:animEffect transition="in" filter="blinds(horizontal)">
                                      <p:cBhvr>
                                        <p:cTn id="21" dur="500"/>
                                        <p:tgtEl>
                                          <p:spTgt spid="26112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61125"/>
                                        </p:tgtEl>
                                        <p:attrNameLst>
                                          <p:attrName>style.visibility</p:attrName>
                                        </p:attrNameLst>
                                      </p:cBhvr>
                                      <p:to>
                                        <p:strVal val="visible"/>
                                      </p:to>
                                    </p:set>
                                    <p:animEffect transition="in" filter="blinds(horizontal)">
                                      <p:cBhvr>
                                        <p:cTn id="26" dur="500"/>
                                        <p:tgtEl>
                                          <p:spTgt spid="26112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61127"/>
                                        </p:tgtEl>
                                        <p:attrNameLst>
                                          <p:attrName>style.visibility</p:attrName>
                                        </p:attrNameLst>
                                      </p:cBhvr>
                                      <p:to>
                                        <p:strVal val="visible"/>
                                      </p:to>
                                    </p:set>
                                    <p:animEffect transition="in" filter="blinds(horizontal)">
                                      <p:cBhvr>
                                        <p:cTn id="31" dur="500"/>
                                        <p:tgtEl>
                                          <p:spTgt spid="261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5" grpId="0" animBg="1"/>
      <p:bldP spid="261126" grpId="0" animBg="1"/>
      <p:bldP spid="2611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National MTC</a:t>
            </a:r>
            <a:endParaRPr lang="en-US" dirty="0">
              <a:solidFill>
                <a:srgbClr val="FF0000"/>
              </a:solidFill>
            </a:endParaRPr>
          </a:p>
        </p:txBody>
      </p:sp>
      <p:sp>
        <p:nvSpPr>
          <p:cNvPr id="3" name="Content Placeholder 2"/>
          <p:cNvSpPr>
            <a:spLocks noGrp="1"/>
          </p:cNvSpPr>
          <p:nvPr>
            <p:ph idx="1"/>
          </p:nvPr>
        </p:nvSpPr>
        <p:spPr/>
        <p:txBody>
          <a:bodyPr>
            <a:normAutofit fontScale="77500" lnSpcReduction="20000"/>
          </a:bodyPr>
          <a:lstStyle/>
          <a:p>
            <a:r>
              <a:rPr lang="en-US" sz="4800" dirty="0" smtClean="0"/>
              <a:t>Selection, Forecasting, Quantification</a:t>
            </a:r>
          </a:p>
          <a:p>
            <a:pPr>
              <a:buNone/>
            </a:pPr>
            <a:endParaRPr lang="en-US" sz="4800" dirty="0" smtClean="0"/>
          </a:p>
          <a:p>
            <a:pPr>
              <a:buNone/>
            </a:pPr>
            <a:r>
              <a:rPr lang="en-US" sz="4800" dirty="0" smtClean="0"/>
              <a:t>Evaluates the:</a:t>
            </a:r>
          </a:p>
          <a:p>
            <a:r>
              <a:rPr lang="en-US" sz="4800" dirty="0"/>
              <a:t>C</a:t>
            </a:r>
            <a:r>
              <a:rPr lang="en-US" sz="4800" dirty="0" smtClean="0"/>
              <a:t>linical use of medicines,</a:t>
            </a:r>
          </a:p>
          <a:p>
            <a:r>
              <a:rPr lang="en-US" sz="4800" dirty="0"/>
              <a:t>D</a:t>
            </a:r>
            <a:r>
              <a:rPr lang="en-US" sz="4800" dirty="0" smtClean="0"/>
              <a:t>evelops policies for managing medicine use and administration, and</a:t>
            </a:r>
          </a:p>
          <a:p>
            <a:r>
              <a:rPr lang="en-US" sz="4800" dirty="0"/>
              <a:t>M</a:t>
            </a:r>
            <a:r>
              <a:rPr lang="en-US" sz="4800" dirty="0" smtClean="0"/>
              <a:t>anages the formulary system</a:t>
            </a:r>
          </a:p>
          <a:p>
            <a:endParaRPr lang="en-US" sz="4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609600" y="609600"/>
            <a:ext cx="8229600" cy="8382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3600" b="1" dirty="0" smtClean="0">
                <a:solidFill>
                  <a:srgbClr val="FF0000"/>
                </a:solidFill>
              </a:rPr>
              <a:t>Functions of a MTC</a:t>
            </a:r>
            <a:endParaRPr lang="en-GB" sz="3600" dirty="0" smtClean="0">
              <a:solidFill>
                <a:srgbClr val="FF0000"/>
              </a:solidFill>
            </a:endParaRPr>
          </a:p>
        </p:txBody>
      </p:sp>
      <p:sp>
        <p:nvSpPr>
          <p:cNvPr id="25603" name="Rectangle 3"/>
          <p:cNvSpPr>
            <a:spLocks noGrp="1" noChangeArrowheads="1"/>
          </p:cNvSpPr>
          <p:nvPr>
            <p:ph idx="1"/>
          </p:nvPr>
        </p:nvSpPr>
        <p:spPr bwMode="auto">
          <a:xfrm>
            <a:off x="457200" y="1981200"/>
            <a:ext cx="7772400" cy="4572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buFont typeface="Wingdings" pitchFamily="2" charset="2"/>
              <a:buChar char="§"/>
            </a:pPr>
            <a:r>
              <a:rPr lang="en-GB" sz="2800" b="1" dirty="0" smtClean="0"/>
              <a:t>To promote better quality of care and more rational use of medicines through—</a:t>
            </a:r>
            <a:endParaRPr lang="en-GB" sz="2800" dirty="0" smtClean="0"/>
          </a:p>
          <a:p>
            <a:pPr lvl="1" eaLnBrk="1" hangingPunct="1">
              <a:buFont typeface="Wingdings" pitchFamily="2" charset="2"/>
              <a:buChar char="§"/>
            </a:pPr>
            <a:r>
              <a:rPr lang="en-GB" sz="2400" dirty="0" smtClean="0"/>
              <a:t>Advising medical, pharmacy, and administrative staff</a:t>
            </a:r>
          </a:p>
          <a:p>
            <a:pPr lvl="1" eaLnBrk="1" hangingPunct="1">
              <a:buFont typeface="Wingdings" pitchFamily="2" charset="2"/>
              <a:buChar char="§"/>
            </a:pPr>
            <a:r>
              <a:rPr lang="en-GB" sz="2400" dirty="0" smtClean="0"/>
              <a:t>Developing pharmaceutical policies and procedures</a:t>
            </a:r>
          </a:p>
          <a:p>
            <a:pPr lvl="1" eaLnBrk="1" hangingPunct="1">
              <a:buFont typeface="Wingdings" pitchFamily="2" charset="2"/>
              <a:buChar char="§"/>
            </a:pPr>
            <a:r>
              <a:rPr lang="en-GB" sz="2400" dirty="0" smtClean="0"/>
              <a:t>Evaluating and selecting formulary medicines</a:t>
            </a:r>
          </a:p>
          <a:p>
            <a:pPr lvl="1" eaLnBrk="1" hangingPunct="1">
              <a:buFont typeface="Wingdings" pitchFamily="2" charset="2"/>
              <a:buChar char="§"/>
            </a:pPr>
            <a:r>
              <a:rPr lang="en-GB" sz="2400" dirty="0" smtClean="0"/>
              <a:t>Identifying medicine use problems </a:t>
            </a:r>
          </a:p>
          <a:p>
            <a:pPr lvl="1" eaLnBrk="1" hangingPunct="1">
              <a:buFont typeface="Wingdings" pitchFamily="2" charset="2"/>
              <a:buChar char="§"/>
            </a:pPr>
            <a:r>
              <a:rPr lang="en-GB" sz="2400" dirty="0" smtClean="0"/>
              <a:t>Promoting interventions to improve medicine use</a:t>
            </a:r>
          </a:p>
          <a:p>
            <a:pPr lvl="1" eaLnBrk="1" hangingPunct="1">
              <a:buFont typeface="Wingdings" pitchFamily="2" charset="2"/>
              <a:buChar char="§"/>
            </a:pPr>
            <a:r>
              <a:rPr lang="en-GB" sz="2400" dirty="0" smtClean="0"/>
              <a:t>Managing ADRs and medication errors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299</TotalTime>
  <Words>833</Words>
  <Application>Microsoft Office PowerPoint</Application>
  <PresentationFormat>On-screen Show (4:3)</PresentationFormat>
  <Paragraphs>184</Paragraphs>
  <Slides>22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MS PGothic</vt:lpstr>
      <vt:lpstr>Arial</vt:lpstr>
      <vt:lpstr>Arial Narrow</vt:lpstr>
      <vt:lpstr>Bookman Old Style</vt:lpstr>
      <vt:lpstr>Calibri</vt:lpstr>
      <vt:lpstr>Palatino Linotype</vt:lpstr>
      <vt:lpstr>Times New Roman</vt:lpstr>
      <vt:lpstr>Wingdings</vt:lpstr>
      <vt:lpstr>Office Theme</vt:lpstr>
      <vt:lpstr>Health Products &amp; Technologies and UHC</vt:lpstr>
      <vt:lpstr>UHC</vt:lpstr>
      <vt:lpstr>Health systems</vt:lpstr>
      <vt:lpstr>HS BUILDING BLOCKS</vt:lpstr>
      <vt:lpstr>Universal Access to Health and  Universal Health Coverage</vt:lpstr>
      <vt:lpstr>Goals of Healthcare Delivery System</vt:lpstr>
      <vt:lpstr>Medical Products, Vaccines and Technologies</vt:lpstr>
      <vt:lpstr>National MTC</vt:lpstr>
      <vt:lpstr>Functions of a MTC</vt:lpstr>
      <vt:lpstr>MTC Advisory Functions</vt:lpstr>
      <vt:lpstr>HPT Policies and Procedures</vt:lpstr>
      <vt:lpstr>Evaluating and Selecting HPT</vt:lpstr>
      <vt:lpstr>Identifying Medicine Use Problems (1)</vt:lpstr>
      <vt:lpstr>Identifying Medicine Use Problems (2)</vt:lpstr>
      <vt:lpstr>Promoting Interventions to Improve  Pharmaceutical Use</vt:lpstr>
      <vt:lpstr>Managing ADRs and Medication Errors</vt:lpstr>
      <vt:lpstr>MTC: Structure and Organization (1)</vt:lpstr>
      <vt:lpstr>MTC: Structure and Organization (1)</vt:lpstr>
      <vt:lpstr>MTC—Structure and Organization (2)</vt:lpstr>
      <vt:lpstr>HPT- Lowering the Cost</vt:lpstr>
      <vt:lpstr>“Because it really does not make much sense to provide excellent care in clinics and hospitals, if people are to return to the conditions that made them ill in the first place”</vt:lpstr>
      <vt:lpstr>Talk Health not Disease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Technologies and Commodities</dc:title>
  <dc:creator>KNBTS</dc:creator>
  <cp:lastModifiedBy>Emmanuel Mosoti Machani</cp:lastModifiedBy>
  <cp:revision>29</cp:revision>
  <dcterms:created xsi:type="dcterms:W3CDTF">2019-08-07T06:09:43Z</dcterms:created>
  <dcterms:modified xsi:type="dcterms:W3CDTF">2019-08-13T14:56:04Z</dcterms:modified>
</cp:coreProperties>
</file>