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696" r:id="rId3"/>
  </p:sldMasterIdLst>
  <p:sldIdLst>
    <p:sldId id="257" r:id="rId4"/>
    <p:sldId id="307" r:id="rId5"/>
    <p:sldId id="259" r:id="rId6"/>
    <p:sldId id="308" r:id="rId7"/>
    <p:sldId id="260" r:id="rId8"/>
    <p:sldId id="297" r:id="rId9"/>
    <p:sldId id="301" r:id="rId10"/>
    <p:sldId id="264" r:id="rId11"/>
    <p:sldId id="262" r:id="rId12"/>
    <p:sldId id="263" r:id="rId13"/>
    <p:sldId id="306" r:id="rId14"/>
    <p:sldId id="304" r:id="rId15"/>
    <p:sldId id="293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1" d="100"/>
          <a:sy n="91" d="100"/>
        </p:scale>
        <p:origin x="-78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 /><Relationship Id="rId13" Type="http://schemas.openxmlformats.org/officeDocument/2006/relationships/slide" Target="slides/slide10.xml" /><Relationship Id="rId18" Type="http://schemas.openxmlformats.org/officeDocument/2006/relationships/viewProps" Target="viewProps.xml" /><Relationship Id="rId3" Type="http://schemas.openxmlformats.org/officeDocument/2006/relationships/slideMaster" Target="slideMasters/slideMaster3.xml" /><Relationship Id="rId7" Type="http://schemas.openxmlformats.org/officeDocument/2006/relationships/slide" Target="slides/slide4.xml" /><Relationship Id="rId12" Type="http://schemas.openxmlformats.org/officeDocument/2006/relationships/slide" Target="slides/slide9.xml" /><Relationship Id="rId17" Type="http://schemas.openxmlformats.org/officeDocument/2006/relationships/presProps" Target="presProps.xml" /><Relationship Id="rId2" Type="http://schemas.openxmlformats.org/officeDocument/2006/relationships/slideMaster" Target="slideMasters/slideMaster2.xml" /><Relationship Id="rId16" Type="http://schemas.openxmlformats.org/officeDocument/2006/relationships/slide" Target="slides/slide13.xml" /><Relationship Id="rId20" Type="http://schemas.openxmlformats.org/officeDocument/2006/relationships/tableStyles" Target="tableStyle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3.xml" /><Relationship Id="rId11" Type="http://schemas.openxmlformats.org/officeDocument/2006/relationships/slide" Target="slides/slide8.xml" /><Relationship Id="rId5" Type="http://schemas.openxmlformats.org/officeDocument/2006/relationships/slide" Target="slides/slide2.xml" /><Relationship Id="rId15" Type="http://schemas.openxmlformats.org/officeDocument/2006/relationships/slide" Target="slides/slide12.xml" /><Relationship Id="rId10" Type="http://schemas.openxmlformats.org/officeDocument/2006/relationships/slide" Target="slides/slide7.xml" /><Relationship Id="rId19" Type="http://schemas.openxmlformats.org/officeDocument/2006/relationships/theme" Target="theme/theme1.xml" /><Relationship Id="rId4" Type="http://schemas.openxmlformats.org/officeDocument/2006/relationships/slide" Target="slides/slide1.xml" /><Relationship Id="rId9" Type="http://schemas.openxmlformats.org/officeDocument/2006/relationships/slide" Target="slides/slide6.xml" /><Relationship Id="rId14" Type="http://schemas.openxmlformats.org/officeDocument/2006/relationships/slide" Target="slides/slide11.xml" 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A1C0582-06E9-4782-8F1C-10C2CCCF1829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4677557-8599-42B9-BF26-D7029F75778A}">
      <dgm:prSet phldrT="[Text]" custT="1"/>
      <dgm:spPr/>
      <dgm:t>
        <a:bodyPr/>
        <a:lstStyle/>
        <a:p>
          <a:r>
            <a:rPr lang="en-US" sz="2100" b="1" dirty="0">
              <a:solidFill>
                <a:schemeClr val="tx1"/>
              </a:solidFill>
              <a:latin typeface="Calibri" panose="020F0502020204030204" pitchFamily="34" charset="0"/>
              <a:cs typeface="Arial" panose="020B0604020202020204" pitchFamily="34" charset="0"/>
            </a:rPr>
            <a:t>CLEAR DEVELOPMENT TARGETS</a:t>
          </a:r>
        </a:p>
      </dgm:t>
    </dgm:pt>
    <dgm:pt modelId="{F3F1635B-1782-439B-A6A0-B2F955B94A60}" type="parTrans" cxnId="{87811979-0B2E-47FB-B2CA-B7462FE36BC5}">
      <dgm:prSet/>
      <dgm:spPr/>
      <dgm:t>
        <a:bodyPr/>
        <a:lstStyle/>
        <a:p>
          <a:endParaRPr lang="en-US"/>
        </a:p>
      </dgm:t>
    </dgm:pt>
    <dgm:pt modelId="{4A1911E1-6AA0-4C81-80A3-09D91D49D4C1}" type="sibTrans" cxnId="{87811979-0B2E-47FB-B2CA-B7462FE36BC5}">
      <dgm:prSet/>
      <dgm:spPr/>
      <dgm:t>
        <a:bodyPr/>
        <a:lstStyle/>
        <a:p>
          <a:endParaRPr lang="en-US"/>
        </a:p>
      </dgm:t>
    </dgm:pt>
    <dgm:pt modelId="{DCB94820-660D-488A-A931-86DE04EDB2FA}">
      <dgm:prSet phldrT="[Text]" custT="1"/>
      <dgm:spPr/>
      <dgm:t>
        <a:bodyPr/>
        <a:lstStyle/>
        <a:p>
          <a:pPr marL="180000">
            <a:spcBef>
              <a:spcPct val="0"/>
            </a:spcBef>
          </a:pPr>
          <a:r>
            <a:rPr lang="en-US" sz="1700" dirty="0">
              <a:latin typeface="Arial" panose="020B0604020202020204" pitchFamily="34" charset="0"/>
              <a:cs typeface="Arial" panose="020B0604020202020204" pitchFamily="34" charset="0"/>
            </a:rPr>
            <a:t>2002 Monterrey Consensus to increase ODA</a:t>
          </a:r>
        </a:p>
      </dgm:t>
    </dgm:pt>
    <dgm:pt modelId="{3A97179A-F590-4C47-967F-FA6D0009B127}" type="parTrans" cxnId="{CADF7B37-A8D5-4FFB-937F-51C2F428EAD4}">
      <dgm:prSet/>
      <dgm:spPr/>
      <dgm:t>
        <a:bodyPr/>
        <a:lstStyle/>
        <a:p>
          <a:endParaRPr lang="en-US"/>
        </a:p>
      </dgm:t>
    </dgm:pt>
    <dgm:pt modelId="{F41D93AE-430A-4FA9-B2FB-7DC180580898}" type="sibTrans" cxnId="{CADF7B37-A8D5-4FFB-937F-51C2F428EAD4}">
      <dgm:prSet/>
      <dgm:spPr/>
      <dgm:t>
        <a:bodyPr/>
        <a:lstStyle/>
        <a:p>
          <a:endParaRPr lang="en-US"/>
        </a:p>
      </dgm:t>
    </dgm:pt>
    <dgm:pt modelId="{44EFEFDF-969A-4D93-9025-9F82964DB066}">
      <dgm:prSet phldrT="[Text]"/>
      <dgm:spPr/>
      <dgm:t>
        <a:bodyPr/>
        <a:lstStyle/>
        <a:p>
          <a:r>
            <a:rPr lang="en-US" b="1" dirty="0">
              <a:solidFill>
                <a:schemeClr val="tx1"/>
              </a:solidFill>
              <a:latin typeface="Calibri" panose="020F0502020204030204" pitchFamily="34" charset="0"/>
              <a:cs typeface="Arial" panose="020B0604020202020204" pitchFamily="34" charset="0"/>
            </a:rPr>
            <a:t>AID EFFECTIVENESS TARGETS</a:t>
          </a:r>
        </a:p>
      </dgm:t>
    </dgm:pt>
    <dgm:pt modelId="{2FD316DF-AD90-400F-8960-199758CB4C2E}" type="parTrans" cxnId="{808DC676-D2E4-4C99-AB32-ADABB04383AD}">
      <dgm:prSet/>
      <dgm:spPr/>
      <dgm:t>
        <a:bodyPr/>
        <a:lstStyle/>
        <a:p>
          <a:endParaRPr lang="en-US"/>
        </a:p>
      </dgm:t>
    </dgm:pt>
    <dgm:pt modelId="{AEAC3282-4C4D-43B6-9B20-040F0AFA26F6}" type="sibTrans" cxnId="{808DC676-D2E4-4C99-AB32-ADABB04383AD}">
      <dgm:prSet/>
      <dgm:spPr/>
      <dgm:t>
        <a:bodyPr/>
        <a:lstStyle/>
        <a:p>
          <a:endParaRPr lang="en-US"/>
        </a:p>
      </dgm:t>
    </dgm:pt>
    <dgm:pt modelId="{7C64950C-09DB-4102-8812-245DCE39404D}">
      <dgm:prSet phldrT="[Text]"/>
      <dgm:spPr/>
      <dgm:t>
        <a:bodyPr/>
        <a:lstStyle/>
        <a:p>
          <a:pPr marL="180000"/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2003 Rome Declaration on harmonization</a:t>
          </a:r>
        </a:p>
      </dgm:t>
    </dgm:pt>
    <dgm:pt modelId="{ECD45F53-9E53-47E3-A450-6E86D79F47ED}" type="parTrans" cxnId="{8BBB11CD-42E8-4A2C-A16E-6C9F47049623}">
      <dgm:prSet/>
      <dgm:spPr/>
      <dgm:t>
        <a:bodyPr/>
        <a:lstStyle/>
        <a:p>
          <a:endParaRPr lang="en-US"/>
        </a:p>
      </dgm:t>
    </dgm:pt>
    <dgm:pt modelId="{9BFE2780-A7A8-4CAC-A622-E3538414EF6D}" type="sibTrans" cxnId="{8BBB11CD-42E8-4A2C-A16E-6C9F47049623}">
      <dgm:prSet/>
      <dgm:spPr/>
      <dgm:t>
        <a:bodyPr/>
        <a:lstStyle/>
        <a:p>
          <a:endParaRPr lang="en-US"/>
        </a:p>
      </dgm:t>
    </dgm:pt>
    <dgm:pt modelId="{64414392-B902-41EC-8691-451DDDB747F8}">
      <dgm:prSet phldrT="[Text]"/>
      <dgm:spPr/>
      <dgm:t>
        <a:bodyPr/>
        <a:lstStyle/>
        <a:p>
          <a:pPr marL="180000"/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2005 Paris Declaration on Aid Effectiveness</a:t>
          </a:r>
        </a:p>
      </dgm:t>
    </dgm:pt>
    <dgm:pt modelId="{BCBFD5CB-022F-469E-B937-9C0EEB531871}" type="parTrans" cxnId="{46577612-697A-4887-BB7E-42DA5A5655DB}">
      <dgm:prSet/>
      <dgm:spPr/>
      <dgm:t>
        <a:bodyPr/>
        <a:lstStyle/>
        <a:p>
          <a:endParaRPr lang="en-US"/>
        </a:p>
      </dgm:t>
    </dgm:pt>
    <dgm:pt modelId="{4ABED048-EA3D-4F82-893E-38DC11E1EE24}" type="sibTrans" cxnId="{46577612-697A-4887-BB7E-42DA5A5655DB}">
      <dgm:prSet/>
      <dgm:spPr/>
      <dgm:t>
        <a:bodyPr/>
        <a:lstStyle/>
        <a:p>
          <a:endParaRPr lang="en-US"/>
        </a:p>
      </dgm:t>
    </dgm:pt>
    <dgm:pt modelId="{71F1F9F3-A400-410C-8958-282AEE31F062}">
      <dgm:prSet phldrT="[Text]"/>
      <dgm:spPr/>
      <dgm:t>
        <a:bodyPr/>
        <a:lstStyle/>
        <a:p>
          <a:pPr marL="180000"/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2008 Accra agenda for action</a:t>
          </a:r>
        </a:p>
      </dgm:t>
    </dgm:pt>
    <dgm:pt modelId="{5B5C49C4-3645-4DF8-9E97-78ACBFA53F59}" type="parTrans" cxnId="{AFFD0CAB-11D0-42E9-B7CB-A4AC0AEC0697}">
      <dgm:prSet/>
      <dgm:spPr/>
      <dgm:t>
        <a:bodyPr/>
        <a:lstStyle/>
        <a:p>
          <a:endParaRPr lang="en-GB"/>
        </a:p>
      </dgm:t>
    </dgm:pt>
    <dgm:pt modelId="{E509A314-538B-41AB-9A0D-37E41787B890}" type="sibTrans" cxnId="{AFFD0CAB-11D0-42E9-B7CB-A4AC0AEC0697}">
      <dgm:prSet/>
      <dgm:spPr/>
      <dgm:t>
        <a:bodyPr/>
        <a:lstStyle/>
        <a:p>
          <a:endParaRPr lang="en-GB"/>
        </a:p>
      </dgm:t>
    </dgm:pt>
    <dgm:pt modelId="{EBA91CB3-9AF4-4785-86E4-5CC2B6A3E553}">
      <dgm:prSet phldrT="[Text]" custT="1"/>
      <dgm:spPr/>
      <dgm:t>
        <a:bodyPr/>
        <a:lstStyle/>
        <a:p>
          <a:pPr marL="180000">
            <a:spcBef>
              <a:spcPct val="0"/>
            </a:spcBef>
          </a:pPr>
          <a:r>
            <a:rPr lang="en-US" sz="1700" dirty="0">
              <a:latin typeface="Arial" panose="020B0604020202020204" pitchFamily="34" charset="0"/>
              <a:cs typeface="Arial" panose="020B0604020202020204" pitchFamily="34" charset="0"/>
            </a:rPr>
            <a:t>National Development Strategies </a:t>
          </a:r>
        </a:p>
      </dgm:t>
    </dgm:pt>
    <dgm:pt modelId="{DBC103D4-CDF1-4E01-A0F0-C911C4FD9F9E}" type="parTrans" cxnId="{8C933621-7F4B-4688-95EB-F85A4AB6A1DA}">
      <dgm:prSet/>
      <dgm:spPr/>
      <dgm:t>
        <a:bodyPr/>
        <a:lstStyle/>
        <a:p>
          <a:endParaRPr lang="en-GB"/>
        </a:p>
      </dgm:t>
    </dgm:pt>
    <dgm:pt modelId="{D6794019-894F-4C64-8E90-B1241F3B1D80}" type="sibTrans" cxnId="{8C933621-7F4B-4688-95EB-F85A4AB6A1DA}">
      <dgm:prSet/>
      <dgm:spPr/>
      <dgm:t>
        <a:bodyPr/>
        <a:lstStyle/>
        <a:p>
          <a:endParaRPr lang="en-GB"/>
        </a:p>
      </dgm:t>
    </dgm:pt>
    <dgm:pt modelId="{DAA4C928-DB37-4B6D-9258-3C00FD7FDEF9}">
      <dgm:prSet phldrT="[Text]" custT="1"/>
      <dgm:spPr/>
      <dgm:t>
        <a:bodyPr/>
        <a:lstStyle/>
        <a:p>
          <a:pPr marL="180000">
            <a:spcBef>
              <a:spcPct val="0"/>
            </a:spcBef>
          </a:pPr>
          <a:r>
            <a:rPr lang="en-US" sz="1700" dirty="0">
              <a:latin typeface="Arial" panose="020B0604020202020204" pitchFamily="34" charset="0"/>
              <a:cs typeface="Arial" panose="020B0604020202020204" pitchFamily="34" charset="0"/>
            </a:rPr>
            <a:t>Poverty Reduction Strategy Papers</a:t>
          </a:r>
        </a:p>
      </dgm:t>
    </dgm:pt>
    <dgm:pt modelId="{EAFD0C37-A8D6-44DE-8DAE-B0941799F345}" type="parTrans" cxnId="{62C2711B-15EB-46B5-9292-1B5EB37C80B7}">
      <dgm:prSet/>
      <dgm:spPr/>
      <dgm:t>
        <a:bodyPr/>
        <a:lstStyle/>
        <a:p>
          <a:endParaRPr lang="en-GB"/>
        </a:p>
      </dgm:t>
    </dgm:pt>
    <dgm:pt modelId="{3D1E7833-ADA8-4E64-A4A2-9336AB465633}" type="sibTrans" cxnId="{62C2711B-15EB-46B5-9292-1B5EB37C80B7}">
      <dgm:prSet/>
      <dgm:spPr/>
      <dgm:t>
        <a:bodyPr/>
        <a:lstStyle/>
        <a:p>
          <a:endParaRPr lang="en-GB"/>
        </a:p>
      </dgm:t>
    </dgm:pt>
    <dgm:pt modelId="{9AEFB076-B207-4F2A-A2F6-FEC5BA1875E4}">
      <dgm:prSet phldrT="[Text]"/>
      <dgm:spPr/>
      <dgm:t>
        <a:bodyPr/>
        <a:lstStyle/>
        <a:p>
          <a:pPr marL="180000"/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2011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Busan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declaration</a:t>
          </a:r>
        </a:p>
      </dgm:t>
    </dgm:pt>
    <dgm:pt modelId="{24A63C5F-C9F6-4E27-B4D4-E5FC989C3A24}" type="parTrans" cxnId="{2D51FB4F-B56A-433D-8773-FD383907489E}">
      <dgm:prSet/>
      <dgm:spPr/>
      <dgm:t>
        <a:bodyPr/>
        <a:lstStyle/>
        <a:p>
          <a:endParaRPr lang="en-GB"/>
        </a:p>
      </dgm:t>
    </dgm:pt>
    <dgm:pt modelId="{A3C94CAB-1A9F-442E-934B-AAD0AA7A7EAB}" type="sibTrans" cxnId="{2D51FB4F-B56A-433D-8773-FD383907489E}">
      <dgm:prSet/>
      <dgm:spPr/>
      <dgm:t>
        <a:bodyPr/>
        <a:lstStyle/>
        <a:p>
          <a:endParaRPr lang="en-GB"/>
        </a:p>
      </dgm:t>
    </dgm:pt>
    <dgm:pt modelId="{225FFF96-9CA8-4DF9-BD7A-A98061681C28}">
      <dgm:prSet phldrT="[Text]"/>
      <dgm:spPr/>
      <dgm:t>
        <a:bodyPr/>
        <a:lstStyle/>
        <a:p>
          <a:pPr marL="180000"/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8CCFE17-3426-4D94-B19E-5E055FD51173}" type="parTrans" cxnId="{D9765F64-5E1B-4352-AE1E-C470B3549190}">
      <dgm:prSet/>
      <dgm:spPr/>
      <dgm:t>
        <a:bodyPr/>
        <a:lstStyle/>
        <a:p>
          <a:endParaRPr lang="en-US"/>
        </a:p>
      </dgm:t>
    </dgm:pt>
    <dgm:pt modelId="{DB243C54-C4A6-4CD7-83F0-AC50279CBE92}" type="sibTrans" cxnId="{D9765F64-5E1B-4352-AE1E-C470B3549190}">
      <dgm:prSet/>
      <dgm:spPr/>
      <dgm:t>
        <a:bodyPr/>
        <a:lstStyle/>
        <a:p>
          <a:endParaRPr lang="en-US"/>
        </a:p>
      </dgm:t>
    </dgm:pt>
    <dgm:pt modelId="{CAA0AE1E-02E5-4C96-91CE-74F07479451D}">
      <dgm:prSet phldrT="[Text]" custT="1"/>
      <dgm:spPr/>
      <dgm:t>
        <a:bodyPr/>
        <a:lstStyle/>
        <a:p>
          <a:pPr marL="180000">
            <a:spcBef>
              <a:spcPts val="1200"/>
            </a:spcBef>
          </a:pPr>
          <a:r>
            <a:rPr lang="en-US" sz="1700" dirty="0">
              <a:latin typeface="Arial" panose="020B0604020202020204" pitchFamily="34" charset="0"/>
              <a:cs typeface="Arial" panose="020B0604020202020204" pitchFamily="34" charset="0"/>
            </a:rPr>
            <a:t>Sustainable Development Goals</a:t>
          </a:r>
          <a:endParaRPr lang="en-US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03A92F7-1979-44DB-BD2F-BAB482906568}" type="parTrans" cxnId="{20FAB89A-62B3-4F87-A06E-DE047E72B1C6}">
      <dgm:prSet/>
      <dgm:spPr/>
      <dgm:t>
        <a:bodyPr/>
        <a:lstStyle/>
        <a:p>
          <a:endParaRPr lang="en-US"/>
        </a:p>
      </dgm:t>
    </dgm:pt>
    <dgm:pt modelId="{6FDA68FB-885A-4F6E-A19C-1DC3B172D112}" type="sibTrans" cxnId="{20FAB89A-62B3-4F87-A06E-DE047E72B1C6}">
      <dgm:prSet/>
      <dgm:spPr/>
      <dgm:t>
        <a:bodyPr/>
        <a:lstStyle/>
        <a:p>
          <a:endParaRPr lang="en-US"/>
        </a:p>
      </dgm:t>
    </dgm:pt>
    <dgm:pt modelId="{E535B69B-D7D9-49A1-B5D0-B84B046788D6}" type="pres">
      <dgm:prSet presAssocID="{1A1C0582-06E9-4782-8F1C-10C2CCCF1829}" presName="Name0" presStyleCnt="0">
        <dgm:presLayoutVars>
          <dgm:dir/>
          <dgm:animLvl val="lvl"/>
          <dgm:resizeHandles/>
        </dgm:presLayoutVars>
      </dgm:prSet>
      <dgm:spPr/>
    </dgm:pt>
    <dgm:pt modelId="{F4B3E6B2-AFC7-484E-8819-5F20E8B19F30}" type="pres">
      <dgm:prSet presAssocID="{44677557-8599-42B9-BF26-D7029F75778A}" presName="linNode" presStyleCnt="0"/>
      <dgm:spPr/>
    </dgm:pt>
    <dgm:pt modelId="{A53ECF48-AC40-4CA8-BF10-80E2617192DA}" type="pres">
      <dgm:prSet presAssocID="{44677557-8599-42B9-BF26-D7029F75778A}" presName="parentShp" presStyleLbl="node1" presStyleIdx="0" presStyleCnt="2" custScaleX="81927">
        <dgm:presLayoutVars>
          <dgm:bulletEnabled val="1"/>
        </dgm:presLayoutVars>
      </dgm:prSet>
      <dgm:spPr/>
    </dgm:pt>
    <dgm:pt modelId="{AF73BB8F-68E9-43C2-998A-1EC07ED7AAD4}" type="pres">
      <dgm:prSet presAssocID="{44677557-8599-42B9-BF26-D7029F75778A}" presName="childShp" presStyleLbl="bgAccFollowNode1" presStyleIdx="0" presStyleCnt="2" custScaleX="112049">
        <dgm:presLayoutVars>
          <dgm:bulletEnabled val="1"/>
        </dgm:presLayoutVars>
      </dgm:prSet>
      <dgm:spPr/>
    </dgm:pt>
    <dgm:pt modelId="{0B6DF458-C0F8-4532-9ABB-99D0581F3742}" type="pres">
      <dgm:prSet presAssocID="{4A1911E1-6AA0-4C81-80A3-09D91D49D4C1}" presName="spacing" presStyleCnt="0"/>
      <dgm:spPr/>
    </dgm:pt>
    <dgm:pt modelId="{E43ACFFE-D885-4973-B8D4-1A8DECCEE716}" type="pres">
      <dgm:prSet presAssocID="{44EFEFDF-969A-4D93-9025-9F82964DB066}" presName="linNode" presStyleCnt="0"/>
      <dgm:spPr/>
    </dgm:pt>
    <dgm:pt modelId="{77A6D858-0745-4F99-8E64-B62516676265}" type="pres">
      <dgm:prSet presAssocID="{44EFEFDF-969A-4D93-9025-9F82964DB066}" presName="parentShp" presStyleLbl="node1" presStyleIdx="1" presStyleCnt="2" custScaleX="81927">
        <dgm:presLayoutVars>
          <dgm:bulletEnabled val="1"/>
        </dgm:presLayoutVars>
      </dgm:prSet>
      <dgm:spPr/>
    </dgm:pt>
    <dgm:pt modelId="{8ACE4EC5-AF0B-4083-B3E3-D9147851017B}" type="pres">
      <dgm:prSet presAssocID="{44EFEFDF-969A-4D93-9025-9F82964DB066}" presName="childShp" presStyleLbl="bgAccFollowNode1" presStyleIdx="1" presStyleCnt="2" custScaleX="112049">
        <dgm:presLayoutVars>
          <dgm:bulletEnabled val="1"/>
        </dgm:presLayoutVars>
      </dgm:prSet>
      <dgm:spPr/>
    </dgm:pt>
  </dgm:ptLst>
  <dgm:cxnLst>
    <dgm:cxn modelId="{C2E74E04-E333-46AB-8492-3870049E7CBA}" type="presOf" srcId="{9AEFB076-B207-4F2A-A2F6-FEC5BA1875E4}" destId="{8ACE4EC5-AF0B-4083-B3E3-D9147851017B}" srcOrd="0" destOrd="4" presId="urn:microsoft.com/office/officeart/2005/8/layout/vList6"/>
    <dgm:cxn modelId="{AC489709-9156-4398-B4D5-DD634C081259}" type="presOf" srcId="{DCB94820-660D-488A-A931-86DE04EDB2FA}" destId="{AF73BB8F-68E9-43C2-998A-1EC07ED7AAD4}" srcOrd="0" destOrd="1" presId="urn:microsoft.com/office/officeart/2005/8/layout/vList6"/>
    <dgm:cxn modelId="{46577612-697A-4887-BB7E-42DA5A5655DB}" srcId="{44EFEFDF-969A-4D93-9025-9F82964DB066}" destId="{64414392-B902-41EC-8691-451DDDB747F8}" srcOrd="2" destOrd="0" parTransId="{BCBFD5CB-022F-469E-B937-9C0EEB531871}" sibTransId="{4ABED048-EA3D-4F82-893E-38DC11E1EE24}"/>
    <dgm:cxn modelId="{62C2711B-15EB-46B5-9292-1B5EB37C80B7}" srcId="{44677557-8599-42B9-BF26-D7029F75778A}" destId="{DAA4C928-DB37-4B6D-9258-3C00FD7FDEF9}" srcOrd="3" destOrd="0" parTransId="{EAFD0C37-A8D6-44DE-8DAE-B0941799F345}" sibTransId="{3D1E7833-ADA8-4E64-A4A2-9336AB465633}"/>
    <dgm:cxn modelId="{8C933621-7F4B-4688-95EB-F85A4AB6A1DA}" srcId="{44677557-8599-42B9-BF26-D7029F75778A}" destId="{EBA91CB3-9AF4-4785-86E4-5CC2B6A3E553}" srcOrd="2" destOrd="0" parTransId="{DBC103D4-CDF1-4E01-A0F0-C911C4FD9F9E}" sibTransId="{D6794019-894F-4C64-8E90-B1241F3B1D80}"/>
    <dgm:cxn modelId="{2648C12F-5EDA-490E-8205-4B978F7B9528}" type="presOf" srcId="{225FFF96-9CA8-4DF9-BD7A-A98061681C28}" destId="{8ACE4EC5-AF0B-4083-B3E3-D9147851017B}" srcOrd="0" destOrd="0" presId="urn:microsoft.com/office/officeart/2005/8/layout/vList6"/>
    <dgm:cxn modelId="{CADF7B37-A8D5-4FFB-937F-51C2F428EAD4}" srcId="{44677557-8599-42B9-BF26-D7029F75778A}" destId="{DCB94820-660D-488A-A931-86DE04EDB2FA}" srcOrd="1" destOrd="0" parTransId="{3A97179A-F590-4C47-967F-FA6D0009B127}" sibTransId="{F41D93AE-430A-4FA9-B2FB-7DC180580898}"/>
    <dgm:cxn modelId="{7779623C-80F9-4FDD-A85C-0D65013FE883}" type="presOf" srcId="{7C64950C-09DB-4102-8812-245DCE39404D}" destId="{8ACE4EC5-AF0B-4083-B3E3-D9147851017B}" srcOrd="0" destOrd="1" presId="urn:microsoft.com/office/officeart/2005/8/layout/vList6"/>
    <dgm:cxn modelId="{D9765F64-5E1B-4352-AE1E-C470B3549190}" srcId="{44EFEFDF-969A-4D93-9025-9F82964DB066}" destId="{225FFF96-9CA8-4DF9-BD7A-A98061681C28}" srcOrd="0" destOrd="0" parTransId="{38CCFE17-3426-4D94-B19E-5E055FD51173}" sibTransId="{DB243C54-C4A6-4CD7-83F0-AC50279CBE92}"/>
    <dgm:cxn modelId="{2D51FB4F-B56A-433D-8773-FD383907489E}" srcId="{44EFEFDF-969A-4D93-9025-9F82964DB066}" destId="{9AEFB076-B207-4F2A-A2F6-FEC5BA1875E4}" srcOrd="4" destOrd="0" parTransId="{24A63C5F-C9F6-4E27-B4D4-E5FC989C3A24}" sibTransId="{A3C94CAB-1A9F-442E-934B-AAD0AA7A7EAB}"/>
    <dgm:cxn modelId="{808DC676-D2E4-4C99-AB32-ADABB04383AD}" srcId="{1A1C0582-06E9-4782-8F1C-10C2CCCF1829}" destId="{44EFEFDF-969A-4D93-9025-9F82964DB066}" srcOrd="1" destOrd="0" parTransId="{2FD316DF-AD90-400F-8960-199758CB4C2E}" sibTransId="{AEAC3282-4C4D-43B6-9B20-040F0AFA26F6}"/>
    <dgm:cxn modelId="{2C22C077-62BB-4761-B501-26392137E227}" type="presOf" srcId="{CAA0AE1E-02E5-4C96-91CE-74F07479451D}" destId="{AF73BB8F-68E9-43C2-998A-1EC07ED7AAD4}" srcOrd="0" destOrd="0" presId="urn:microsoft.com/office/officeart/2005/8/layout/vList6"/>
    <dgm:cxn modelId="{E0E3C077-DD03-4BDF-82F6-CC430D9E68A2}" type="presOf" srcId="{EBA91CB3-9AF4-4785-86E4-5CC2B6A3E553}" destId="{AF73BB8F-68E9-43C2-998A-1EC07ED7AAD4}" srcOrd="0" destOrd="2" presId="urn:microsoft.com/office/officeart/2005/8/layout/vList6"/>
    <dgm:cxn modelId="{87811979-0B2E-47FB-B2CA-B7462FE36BC5}" srcId="{1A1C0582-06E9-4782-8F1C-10C2CCCF1829}" destId="{44677557-8599-42B9-BF26-D7029F75778A}" srcOrd="0" destOrd="0" parTransId="{F3F1635B-1782-439B-A6A0-B2F955B94A60}" sibTransId="{4A1911E1-6AA0-4C81-80A3-09D91D49D4C1}"/>
    <dgm:cxn modelId="{53E95E7F-5356-4315-B710-4C2F38ECA5AB}" type="presOf" srcId="{44EFEFDF-969A-4D93-9025-9F82964DB066}" destId="{77A6D858-0745-4F99-8E64-B62516676265}" srcOrd="0" destOrd="0" presId="urn:microsoft.com/office/officeart/2005/8/layout/vList6"/>
    <dgm:cxn modelId="{19515489-DD23-491B-8786-F86B3CE280D9}" type="presOf" srcId="{71F1F9F3-A400-410C-8958-282AEE31F062}" destId="{8ACE4EC5-AF0B-4083-B3E3-D9147851017B}" srcOrd="0" destOrd="3" presId="urn:microsoft.com/office/officeart/2005/8/layout/vList6"/>
    <dgm:cxn modelId="{20FAB89A-62B3-4F87-A06E-DE047E72B1C6}" srcId="{44677557-8599-42B9-BF26-D7029F75778A}" destId="{CAA0AE1E-02E5-4C96-91CE-74F07479451D}" srcOrd="0" destOrd="0" parTransId="{D03A92F7-1979-44DB-BD2F-BAB482906568}" sibTransId="{6FDA68FB-885A-4F6E-A19C-1DC3B172D112}"/>
    <dgm:cxn modelId="{D3CA91A6-8EC9-4E5A-B8D0-7444225817C9}" type="presOf" srcId="{1A1C0582-06E9-4782-8F1C-10C2CCCF1829}" destId="{E535B69B-D7D9-49A1-B5D0-B84B046788D6}" srcOrd="0" destOrd="0" presId="urn:microsoft.com/office/officeart/2005/8/layout/vList6"/>
    <dgm:cxn modelId="{AFFD0CAB-11D0-42E9-B7CB-A4AC0AEC0697}" srcId="{44EFEFDF-969A-4D93-9025-9F82964DB066}" destId="{71F1F9F3-A400-410C-8958-282AEE31F062}" srcOrd="3" destOrd="0" parTransId="{5B5C49C4-3645-4DF8-9E97-78ACBFA53F59}" sibTransId="{E509A314-538B-41AB-9A0D-37E41787B890}"/>
    <dgm:cxn modelId="{7A87C1AD-EC0F-4359-A4F2-E833D1122A27}" type="presOf" srcId="{DAA4C928-DB37-4B6D-9258-3C00FD7FDEF9}" destId="{AF73BB8F-68E9-43C2-998A-1EC07ED7AAD4}" srcOrd="0" destOrd="3" presId="urn:microsoft.com/office/officeart/2005/8/layout/vList6"/>
    <dgm:cxn modelId="{8BBB11CD-42E8-4A2C-A16E-6C9F47049623}" srcId="{44EFEFDF-969A-4D93-9025-9F82964DB066}" destId="{7C64950C-09DB-4102-8812-245DCE39404D}" srcOrd="1" destOrd="0" parTransId="{ECD45F53-9E53-47E3-A450-6E86D79F47ED}" sibTransId="{9BFE2780-A7A8-4CAC-A622-E3538414EF6D}"/>
    <dgm:cxn modelId="{2F695EDB-2633-4066-93F7-CE0846647B28}" type="presOf" srcId="{64414392-B902-41EC-8691-451DDDB747F8}" destId="{8ACE4EC5-AF0B-4083-B3E3-D9147851017B}" srcOrd="0" destOrd="2" presId="urn:microsoft.com/office/officeart/2005/8/layout/vList6"/>
    <dgm:cxn modelId="{9F0114E5-2FE0-4A74-95FD-06EA42FCCA3D}" type="presOf" srcId="{44677557-8599-42B9-BF26-D7029F75778A}" destId="{A53ECF48-AC40-4CA8-BF10-80E2617192DA}" srcOrd="0" destOrd="0" presId="urn:microsoft.com/office/officeart/2005/8/layout/vList6"/>
    <dgm:cxn modelId="{D1E30BC3-0D5A-42A4-B12C-C6F3E52D0E05}" type="presParOf" srcId="{E535B69B-D7D9-49A1-B5D0-B84B046788D6}" destId="{F4B3E6B2-AFC7-484E-8819-5F20E8B19F30}" srcOrd="0" destOrd="0" presId="urn:microsoft.com/office/officeart/2005/8/layout/vList6"/>
    <dgm:cxn modelId="{1D6B2F80-0983-4321-8689-98FCE1BA0A96}" type="presParOf" srcId="{F4B3E6B2-AFC7-484E-8819-5F20E8B19F30}" destId="{A53ECF48-AC40-4CA8-BF10-80E2617192DA}" srcOrd="0" destOrd="0" presId="urn:microsoft.com/office/officeart/2005/8/layout/vList6"/>
    <dgm:cxn modelId="{41E94CE8-64FC-4516-8A97-F2C8EA5D4689}" type="presParOf" srcId="{F4B3E6B2-AFC7-484E-8819-5F20E8B19F30}" destId="{AF73BB8F-68E9-43C2-998A-1EC07ED7AAD4}" srcOrd="1" destOrd="0" presId="urn:microsoft.com/office/officeart/2005/8/layout/vList6"/>
    <dgm:cxn modelId="{539DF3FE-2DC7-4113-97A9-4B550EBEE779}" type="presParOf" srcId="{E535B69B-D7D9-49A1-B5D0-B84B046788D6}" destId="{0B6DF458-C0F8-4532-9ABB-99D0581F3742}" srcOrd="1" destOrd="0" presId="urn:microsoft.com/office/officeart/2005/8/layout/vList6"/>
    <dgm:cxn modelId="{87E4C618-2486-4C77-B3E1-26CFC7FF0ADE}" type="presParOf" srcId="{E535B69B-D7D9-49A1-B5D0-B84B046788D6}" destId="{E43ACFFE-D885-4973-B8D4-1A8DECCEE716}" srcOrd="2" destOrd="0" presId="urn:microsoft.com/office/officeart/2005/8/layout/vList6"/>
    <dgm:cxn modelId="{0D86E223-E7DC-4047-B7CE-376DBCB6337A}" type="presParOf" srcId="{E43ACFFE-D885-4973-B8D4-1A8DECCEE716}" destId="{77A6D858-0745-4F99-8E64-B62516676265}" srcOrd="0" destOrd="0" presId="urn:microsoft.com/office/officeart/2005/8/layout/vList6"/>
    <dgm:cxn modelId="{6812ED53-755A-4BEF-B435-461F059BC97E}" type="presParOf" srcId="{E43ACFFE-D885-4973-B8D4-1A8DECCEE716}" destId="{8ACE4EC5-AF0B-4083-B3E3-D9147851017B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73AC691-1666-4A93-8EA3-688D927797E9}" type="doc">
      <dgm:prSet loTypeId="urn:microsoft.com/office/officeart/2005/8/layout/radial6" loCatId="cycle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GB"/>
        </a:p>
      </dgm:t>
    </dgm:pt>
    <dgm:pt modelId="{A4452BA3-E907-468F-B9FC-4E4556D236CD}">
      <dgm:prSet phldrT="[Text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en-GB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EFFICIENT AND EFFECTIVE ATTAINMENT OF HEALTH GOALS</a:t>
          </a:r>
        </a:p>
      </dgm:t>
    </dgm:pt>
    <dgm:pt modelId="{3749EFCA-DFB7-4CCE-84FF-5BAA10E4AB78}" type="parTrans" cxnId="{E78C7E7E-051E-47F5-92A9-3A8A7543F6B1}">
      <dgm:prSet/>
      <dgm:spPr/>
      <dgm:t>
        <a:bodyPr/>
        <a:lstStyle/>
        <a:p>
          <a:endParaRPr lang="en-GB"/>
        </a:p>
      </dgm:t>
    </dgm:pt>
    <dgm:pt modelId="{ED90FE9C-59B1-41C9-8B16-3EB670E600E7}" type="sibTrans" cxnId="{E78C7E7E-051E-47F5-92A9-3A8A7543F6B1}">
      <dgm:prSet/>
      <dgm:spPr/>
      <dgm:t>
        <a:bodyPr/>
        <a:lstStyle/>
        <a:p>
          <a:endParaRPr lang="en-GB"/>
        </a:p>
      </dgm:t>
    </dgm:pt>
    <dgm:pt modelId="{FE5A6250-C983-4E83-8184-D08CB6141B42}">
      <dgm:prSet phldrT="[Text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en-GB" sz="1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Common Planning Framework</a:t>
          </a:r>
        </a:p>
      </dgm:t>
    </dgm:pt>
    <dgm:pt modelId="{162E731E-AF4C-4BE0-9884-ED580FBF277B}" type="parTrans" cxnId="{DE7CC5D5-FB70-493B-82B2-62D86C5B551E}">
      <dgm:prSet/>
      <dgm:spPr/>
      <dgm:t>
        <a:bodyPr/>
        <a:lstStyle/>
        <a:p>
          <a:endParaRPr lang="en-GB"/>
        </a:p>
      </dgm:t>
    </dgm:pt>
    <dgm:pt modelId="{5D1E9C4C-171E-40F9-ACCA-8D5BA233CBD8}" type="sibTrans" cxnId="{DE7CC5D5-FB70-493B-82B2-62D86C5B551E}">
      <dgm:prSet/>
      <dgm:spPr/>
      <dgm:t>
        <a:bodyPr/>
        <a:lstStyle/>
        <a:p>
          <a:endParaRPr lang="en-GB"/>
        </a:p>
      </dgm:t>
    </dgm:pt>
    <dgm:pt modelId="{846DE794-DDE6-465F-B665-74B2DF2A32B3}">
      <dgm:prSet phldrT="[Text]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en-GB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Common Fund</a:t>
          </a:r>
        </a:p>
      </dgm:t>
    </dgm:pt>
    <dgm:pt modelId="{7BED8D9B-D101-429D-A294-8E820714D6D8}" type="parTrans" cxnId="{368094C2-2D5D-4CBB-91D4-7A6C546A91AA}">
      <dgm:prSet/>
      <dgm:spPr/>
      <dgm:t>
        <a:bodyPr/>
        <a:lstStyle/>
        <a:p>
          <a:endParaRPr lang="en-GB"/>
        </a:p>
      </dgm:t>
    </dgm:pt>
    <dgm:pt modelId="{E3E63478-A9B2-4186-9FDD-A74DC7F4C7F9}" type="sibTrans" cxnId="{368094C2-2D5D-4CBB-91D4-7A6C546A91AA}">
      <dgm:prSet/>
      <dgm:spPr/>
      <dgm:t>
        <a:bodyPr/>
        <a:lstStyle/>
        <a:p>
          <a:endParaRPr lang="en-GB"/>
        </a:p>
      </dgm:t>
    </dgm:pt>
    <dgm:pt modelId="{32FB2D44-A09D-4569-B4E4-12A798EEAF85}">
      <dgm:prSet phldrT="[Text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en-GB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Common Management Arrangements (Procurement, PFM)</a:t>
          </a:r>
        </a:p>
      </dgm:t>
    </dgm:pt>
    <dgm:pt modelId="{4F61E1E4-8BB7-4941-BA3B-F60859B57DBB}" type="parTrans" cxnId="{BD418CFB-F06B-401D-8463-284D2870F7EC}">
      <dgm:prSet/>
      <dgm:spPr/>
      <dgm:t>
        <a:bodyPr/>
        <a:lstStyle/>
        <a:p>
          <a:endParaRPr lang="en-GB"/>
        </a:p>
      </dgm:t>
    </dgm:pt>
    <dgm:pt modelId="{12CFB8B4-2B04-4C53-AAE3-95C2008E9C70}" type="sibTrans" cxnId="{BD418CFB-F06B-401D-8463-284D2870F7EC}">
      <dgm:prSet/>
      <dgm:spPr/>
      <dgm:t>
        <a:bodyPr/>
        <a:lstStyle/>
        <a:p>
          <a:endParaRPr lang="en-GB"/>
        </a:p>
      </dgm:t>
    </dgm:pt>
    <dgm:pt modelId="{5747DFCD-B3A7-4365-8598-F2738EB1E5C1}">
      <dgm:prSet phldrT="[Text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en-GB" sz="1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Common Monitoring and Evaluation</a:t>
          </a:r>
        </a:p>
      </dgm:t>
    </dgm:pt>
    <dgm:pt modelId="{1C54A629-F153-4998-B7E7-5C0E40DE83D0}" type="parTrans" cxnId="{8C6DF1A0-6E28-49E8-9663-7392EF737334}">
      <dgm:prSet/>
      <dgm:spPr/>
      <dgm:t>
        <a:bodyPr/>
        <a:lstStyle/>
        <a:p>
          <a:endParaRPr lang="en-GB"/>
        </a:p>
      </dgm:t>
    </dgm:pt>
    <dgm:pt modelId="{292A11AD-4BBC-43D0-B425-9EFCA3AC808E}" type="sibTrans" cxnId="{8C6DF1A0-6E28-49E8-9663-7392EF737334}">
      <dgm:prSet/>
      <dgm:spPr/>
      <dgm:t>
        <a:bodyPr/>
        <a:lstStyle/>
        <a:p>
          <a:endParaRPr lang="en-GB"/>
        </a:p>
      </dgm:t>
    </dgm:pt>
    <dgm:pt modelId="{DA1B66AA-4C50-4B78-B806-E9E35BA162C8}">
      <dgm:prSet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en-GB" sz="1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Common budgeting framework</a:t>
          </a:r>
        </a:p>
      </dgm:t>
    </dgm:pt>
    <dgm:pt modelId="{B57B9ADE-6704-418B-B0DD-9CDAC26FE3F4}" type="parTrans" cxnId="{C76CA0ED-AFDE-428D-88D1-9AD76A2CC762}">
      <dgm:prSet/>
      <dgm:spPr/>
      <dgm:t>
        <a:bodyPr/>
        <a:lstStyle/>
        <a:p>
          <a:endParaRPr lang="en-GB"/>
        </a:p>
      </dgm:t>
    </dgm:pt>
    <dgm:pt modelId="{8BF01E49-C76C-4D38-8E8E-D8E46FE20B51}" type="sibTrans" cxnId="{C76CA0ED-AFDE-428D-88D1-9AD76A2CC762}">
      <dgm:prSet/>
      <dgm:spPr/>
      <dgm:t>
        <a:bodyPr/>
        <a:lstStyle/>
        <a:p>
          <a:endParaRPr lang="en-GB"/>
        </a:p>
      </dgm:t>
    </dgm:pt>
    <dgm:pt modelId="{ECD03E9A-1CFE-4B2D-9FF5-9B5ABC59B5C3}" type="pres">
      <dgm:prSet presAssocID="{673AC691-1666-4A93-8EA3-688D927797E9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C9FE6C5C-4C62-4DBE-8A66-40EF9CE3A0F2}" type="pres">
      <dgm:prSet presAssocID="{A4452BA3-E907-468F-B9FC-4E4556D236CD}" presName="centerShape" presStyleLbl="node0" presStyleIdx="0" presStyleCnt="1"/>
      <dgm:spPr/>
    </dgm:pt>
    <dgm:pt modelId="{4D293858-BE1C-482C-B83F-71F1421A2E30}" type="pres">
      <dgm:prSet presAssocID="{FE5A6250-C983-4E83-8184-D08CB6141B42}" presName="node" presStyleLbl="node1" presStyleIdx="0" presStyleCnt="5" custScaleX="119139" custScaleY="108549">
        <dgm:presLayoutVars>
          <dgm:bulletEnabled val="1"/>
        </dgm:presLayoutVars>
      </dgm:prSet>
      <dgm:spPr/>
    </dgm:pt>
    <dgm:pt modelId="{02839CBE-4107-418D-9B5F-6D6821916700}" type="pres">
      <dgm:prSet presAssocID="{FE5A6250-C983-4E83-8184-D08CB6141B42}" presName="dummy" presStyleCnt="0"/>
      <dgm:spPr/>
    </dgm:pt>
    <dgm:pt modelId="{66C7A759-A6E0-4AC1-A855-1770584E73EB}" type="pres">
      <dgm:prSet presAssocID="{5D1E9C4C-171E-40F9-ACCA-8D5BA233CBD8}" presName="sibTrans" presStyleLbl="sibTrans2D1" presStyleIdx="0" presStyleCnt="5"/>
      <dgm:spPr/>
    </dgm:pt>
    <dgm:pt modelId="{C29E42F1-7A30-4A1A-A553-2645ABA2580D}" type="pres">
      <dgm:prSet presAssocID="{DA1B66AA-4C50-4B78-B806-E9E35BA162C8}" presName="node" presStyleLbl="node1" presStyleIdx="1" presStyleCnt="5" custScaleX="111197" custScaleY="108549">
        <dgm:presLayoutVars>
          <dgm:bulletEnabled val="1"/>
        </dgm:presLayoutVars>
      </dgm:prSet>
      <dgm:spPr/>
    </dgm:pt>
    <dgm:pt modelId="{01CA565A-999B-4933-A2A6-9820B6531952}" type="pres">
      <dgm:prSet presAssocID="{DA1B66AA-4C50-4B78-B806-E9E35BA162C8}" presName="dummy" presStyleCnt="0"/>
      <dgm:spPr/>
    </dgm:pt>
    <dgm:pt modelId="{BA715F4F-8CE5-446F-8196-2BC9D8927E12}" type="pres">
      <dgm:prSet presAssocID="{8BF01E49-C76C-4D38-8E8E-D8E46FE20B51}" presName="sibTrans" presStyleLbl="sibTrans2D1" presStyleIdx="1" presStyleCnt="5"/>
      <dgm:spPr/>
    </dgm:pt>
    <dgm:pt modelId="{1E3097E1-6CAE-42D5-8A9E-90763EE76B50}" type="pres">
      <dgm:prSet presAssocID="{846DE794-DDE6-465F-B665-74B2DF2A32B3}" presName="node" presStyleLbl="node1" presStyleIdx="2" presStyleCnt="5" custScaleX="111197" custScaleY="108549">
        <dgm:presLayoutVars>
          <dgm:bulletEnabled val="1"/>
        </dgm:presLayoutVars>
      </dgm:prSet>
      <dgm:spPr/>
    </dgm:pt>
    <dgm:pt modelId="{253D1C2D-763E-41B1-8527-91BA215A47E3}" type="pres">
      <dgm:prSet presAssocID="{846DE794-DDE6-465F-B665-74B2DF2A32B3}" presName="dummy" presStyleCnt="0"/>
      <dgm:spPr/>
    </dgm:pt>
    <dgm:pt modelId="{2D64D3C1-B902-4F42-B890-EDA2C69A02EF}" type="pres">
      <dgm:prSet presAssocID="{E3E63478-A9B2-4186-9FDD-A74DC7F4C7F9}" presName="sibTrans" presStyleLbl="sibTrans2D1" presStyleIdx="2" presStyleCnt="5"/>
      <dgm:spPr/>
    </dgm:pt>
    <dgm:pt modelId="{FB86E62F-31FD-45BB-86CD-4EF670A6DCBA}" type="pres">
      <dgm:prSet presAssocID="{32FB2D44-A09D-4569-B4E4-12A798EEAF85}" presName="node" presStyleLbl="node1" presStyleIdx="3" presStyleCnt="5" custScaleX="129729" custScaleY="113844">
        <dgm:presLayoutVars>
          <dgm:bulletEnabled val="1"/>
        </dgm:presLayoutVars>
      </dgm:prSet>
      <dgm:spPr/>
    </dgm:pt>
    <dgm:pt modelId="{2B036865-1306-4973-BF92-ECDEE74A9DFE}" type="pres">
      <dgm:prSet presAssocID="{32FB2D44-A09D-4569-B4E4-12A798EEAF85}" presName="dummy" presStyleCnt="0"/>
      <dgm:spPr/>
    </dgm:pt>
    <dgm:pt modelId="{6EE12D36-C495-4680-B562-064C38932994}" type="pres">
      <dgm:prSet presAssocID="{12CFB8B4-2B04-4C53-AAE3-95C2008E9C70}" presName="sibTrans" presStyleLbl="sibTrans2D1" presStyleIdx="3" presStyleCnt="5"/>
      <dgm:spPr/>
    </dgm:pt>
    <dgm:pt modelId="{AB21032E-45B8-4439-87FA-B5C98FCBACA7}" type="pres">
      <dgm:prSet presAssocID="{5747DFCD-B3A7-4365-8598-F2738EB1E5C1}" presName="node" presStyleLbl="node1" presStyleIdx="4" presStyleCnt="5" custScaleX="113844" custScaleY="108549">
        <dgm:presLayoutVars>
          <dgm:bulletEnabled val="1"/>
        </dgm:presLayoutVars>
      </dgm:prSet>
      <dgm:spPr/>
    </dgm:pt>
    <dgm:pt modelId="{00AA4E5E-0BC6-4DE9-965C-5D28A1E12631}" type="pres">
      <dgm:prSet presAssocID="{5747DFCD-B3A7-4365-8598-F2738EB1E5C1}" presName="dummy" presStyleCnt="0"/>
      <dgm:spPr/>
    </dgm:pt>
    <dgm:pt modelId="{BA19FCBA-376F-43EA-A983-DF17E3C02FB3}" type="pres">
      <dgm:prSet presAssocID="{292A11AD-4BBC-43D0-B425-9EFCA3AC808E}" presName="sibTrans" presStyleLbl="sibTrans2D1" presStyleIdx="4" presStyleCnt="5"/>
      <dgm:spPr/>
    </dgm:pt>
  </dgm:ptLst>
  <dgm:cxnLst>
    <dgm:cxn modelId="{ADC3B402-034F-422A-9B08-FDE1C4F1715D}" type="presOf" srcId="{12CFB8B4-2B04-4C53-AAE3-95C2008E9C70}" destId="{6EE12D36-C495-4680-B562-064C38932994}" srcOrd="0" destOrd="0" presId="urn:microsoft.com/office/officeart/2005/8/layout/radial6"/>
    <dgm:cxn modelId="{99AE3724-4C28-4C97-93C9-ABEA353B49C0}" type="presOf" srcId="{5747DFCD-B3A7-4365-8598-F2738EB1E5C1}" destId="{AB21032E-45B8-4439-87FA-B5C98FCBACA7}" srcOrd="0" destOrd="0" presId="urn:microsoft.com/office/officeart/2005/8/layout/radial6"/>
    <dgm:cxn modelId="{DB0F5732-CD6C-4C71-B6C6-ED232F0DE48C}" type="presOf" srcId="{FE5A6250-C983-4E83-8184-D08CB6141B42}" destId="{4D293858-BE1C-482C-B83F-71F1421A2E30}" srcOrd="0" destOrd="0" presId="urn:microsoft.com/office/officeart/2005/8/layout/radial6"/>
    <dgm:cxn modelId="{082D9833-6E37-4B68-827D-4EBEF993AC04}" type="presOf" srcId="{846DE794-DDE6-465F-B665-74B2DF2A32B3}" destId="{1E3097E1-6CAE-42D5-8A9E-90763EE76B50}" srcOrd="0" destOrd="0" presId="urn:microsoft.com/office/officeart/2005/8/layout/radial6"/>
    <dgm:cxn modelId="{FDCC2734-65D7-4A7D-8F7D-C25032674941}" type="presOf" srcId="{32FB2D44-A09D-4569-B4E4-12A798EEAF85}" destId="{FB86E62F-31FD-45BB-86CD-4EF670A6DCBA}" srcOrd="0" destOrd="0" presId="urn:microsoft.com/office/officeart/2005/8/layout/radial6"/>
    <dgm:cxn modelId="{B4C6D746-AF4E-4142-A280-DD91E8D8BF48}" type="presOf" srcId="{E3E63478-A9B2-4186-9FDD-A74DC7F4C7F9}" destId="{2D64D3C1-B902-4F42-B890-EDA2C69A02EF}" srcOrd="0" destOrd="0" presId="urn:microsoft.com/office/officeart/2005/8/layout/radial6"/>
    <dgm:cxn modelId="{E78C7E7E-051E-47F5-92A9-3A8A7543F6B1}" srcId="{673AC691-1666-4A93-8EA3-688D927797E9}" destId="{A4452BA3-E907-468F-B9FC-4E4556D236CD}" srcOrd="0" destOrd="0" parTransId="{3749EFCA-DFB7-4CCE-84FF-5BAA10E4AB78}" sibTransId="{ED90FE9C-59B1-41C9-8B16-3EB670E600E7}"/>
    <dgm:cxn modelId="{86746382-3E18-4BBA-B3AD-CEE58BC36067}" type="presOf" srcId="{673AC691-1666-4A93-8EA3-688D927797E9}" destId="{ECD03E9A-1CFE-4B2D-9FF5-9B5ABC59B5C3}" srcOrd="0" destOrd="0" presId="urn:microsoft.com/office/officeart/2005/8/layout/radial6"/>
    <dgm:cxn modelId="{8C6DF1A0-6E28-49E8-9663-7392EF737334}" srcId="{A4452BA3-E907-468F-B9FC-4E4556D236CD}" destId="{5747DFCD-B3A7-4365-8598-F2738EB1E5C1}" srcOrd="4" destOrd="0" parTransId="{1C54A629-F153-4998-B7E7-5C0E40DE83D0}" sibTransId="{292A11AD-4BBC-43D0-B425-9EFCA3AC808E}"/>
    <dgm:cxn modelId="{0BB4E6AF-F2B9-49E0-9038-306E89C8BCB9}" type="presOf" srcId="{8BF01E49-C76C-4D38-8E8E-D8E46FE20B51}" destId="{BA715F4F-8CE5-446F-8196-2BC9D8927E12}" srcOrd="0" destOrd="0" presId="urn:microsoft.com/office/officeart/2005/8/layout/radial6"/>
    <dgm:cxn modelId="{C8F696B5-17A1-400F-81FF-8243D6D6252F}" type="presOf" srcId="{292A11AD-4BBC-43D0-B425-9EFCA3AC808E}" destId="{BA19FCBA-376F-43EA-A983-DF17E3C02FB3}" srcOrd="0" destOrd="0" presId="urn:microsoft.com/office/officeart/2005/8/layout/radial6"/>
    <dgm:cxn modelId="{368094C2-2D5D-4CBB-91D4-7A6C546A91AA}" srcId="{A4452BA3-E907-468F-B9FC-4E4556D236CD}" destId="{846DE794-DDE6-465F-B665-74B2DF2A32B3}" srcOrd="2" destOrd="0" parTransId="{7BED8D9B-D101-429D-A294-8E820714D6D8}" sibTransId="{E3E63478-A9B2-4186-9FDD-A74DC7F4C7F9}"/>
    <dgm:cxn modelId="{79F07ED4-518F-42E8-AA8B-5E754B3F06E9}" type="presOf" srcId="{5D1E9C4C-171E-40F9-ACCA-8D5BA233CBD8}" destId="{66C7A759-A6E0-4AC1-A855-1770584E73EB}" srcOrd="0" destOrd="0" presId="urn:microsoft.com/office/officeart/2005/8/layout/radial6"/>
    <dgm:cxn modelId="{DE7CC5D5-FB70-493B-82B2-62D86C5B551E}" srcId="{A4452BA3-E907-468F-B9FC-4E4556D236CD}" destId="{FE5A6250-C983-4E83-8184-D08CB6141B42}" srcOrd="0" destOrd="0" parTransId="{162E731E-AF4C-4BE0-9884-ED580FBF277B}" sibTransId="{5D1E9C4C-171E-40F9-ACCA-8D5BA233CBD8}"/>
    <dgm:cxn modelId="{C76CA0ED-AFDE-428D-88D1-9AD76A2CC762}" srcId="{A4452BA3-E907-468F-B9FC-4E4556D236CD}" destId="{DA1B66AA-4C50-4B78-B806-E9E35BA162C8}" srcOrd="1" destOrd="0" parTransId="{B57B9ADE-6704-418B-B0DD-9CDAC26FE3F4}" sibTransId="{8BF01E49-C76C-4D38-8E8E-D8E46FE20B51}"/>
    <dgm:cxn modelId="{89BEF9FA-A180-42A9-A0F6-D8620C502FEB}" type="presOf" srcId="{A4452BA3-E907-468F-B9FC-4E4556D236CD}" destId="{C9FE6C5C-4C62-4DBE-8A66-40EF9CE3A0F2}" srcOrd="0" destOrd="0" presId="urn:microsoft.com/office/officeart/2005/8/layout/radial6"/>
    <dgm:cxn modelId="{BD418CFB-F06B-401D-8463-284D2870F7EC}" srcId="{A4452BA3-E907-468F-B9FC-4E4556D236CD}" destId="{32FB2D44-A09D-4569-B4E4-12A798EEAF85}" srcOrd="3" destOrd="0" parTransId="{4F61E1E4-8BB7-4941-BA3B-F60859B57DBB}" sibTransId="{12CFB8B4-2B04-4C53-AAE3-95C2008E9C70}"/>
    <dgm:cxn modelId="{53A479FC-C33E-47AD-A2B8-DD9A1526E71A}" type="presOf" srcId="{DA1B66AA-4C50-4B78-B806-E9E35BA162C8}" destId="{C29E42F1-7A30-4A1A-A553-2645ABA2580D}" srcOrd="0" destOrd="0" presId="urn:microsoft.com/office/officeart/2005/8/layout/radial6"/>
    <dgm:cxn modelId="{D274E410-E926-47F5-AC8F-A323BA630977}" type="presParOf" srcId="{ECD03E9A-1CFE-4B2D-9FF5-9B5ABC59B5C3}" destId="{C9FE6C5C-4C62-4DBE-8A66-40EF9CE3A0F2}" srcOrd="0" destOrd="0" presId="urn:microsoft.com/office/officeart/2005/8/layout/radial6"/>
    <dgm:cxn modelId="{4757CE53-FC91-4EB8-A1DE-4BBDB92F147D}" type="presParOf" srcId="{ECD03E9A-1CFE-4B2D-9FF5-9B5ABC59B5C3}" destId="{4D293858-BE1C-482C-B83F-71F1421A2E30}" srcOrd="1" destOrd="0" presId="urn:microsoft.com/office/officeart/2005/8/layout/radial6"/>
    <dgm:cxn modelId="{7425A57A-599F-4E5A-9B76-3C52E17D5940}" type="presParOf" srcId="{ECD03E9A-1CFE-4B2D-9FF5-9B5ABC59B5C3}" destId="{02839CBE-4107-418D-9B5F-6D6821916700}" srcOrd="2" destOrd="0" presId="urn:microsoft.com/office/officeart/2005/8/layout/radial6"/>
    <dgm:cxn modelId="{E6F88017-28C2-4FFD-A3F4-AF7FD28062CE}" type="presParOf" srcId="{ECD03E9A-1CFE-4B2D-9FF5-9B5ABC59B5C3}" destId="{66C7A759-A6E0-4AC1-A855-1770584E73EB}" srcOrd="3" destOrd="0" presId="urn:microsoft.com/office/officeart/2005/8/layout/radial6"/>
    <dgm:cxn modelId="{F68202D9-4C89-4E45-A7A4-A71FEE400C80}" type="presParOf" srcId="{ECD03E9A-1CFE-4B2D-9FF5-9B5ABC59B5C3}" destId="{C29E42F1-7A30-4A1A-A553-2645ABA2580D}" srcOrd="4" destOrd="0" presId="urn:microsoft.com/office/officeart/2005/8/layout/radial6"/>
    <dgm:cxn modelId="{17176387-FB16-4EBE-B4F7-D75A869430B9}" type="presParOf" srcId="{ECD03E9A-1CFE-4B2D-9FF5-9B5ABC59B5C3}" destId="{01CA565A-999B-4933-A2A6-9820B6531952}" srcOrd="5" destOrd="0" presId="urn:microsoft.com/office/officeart/2005/8/layout/radial6"/>
    <dgm:cxn modelId="{C6272E8C-F805-46EF-914C-FC32EA5ABE51}" type="presParOf" srcId="{ECD03E9A-1CFE-4B2D-9FF5-9B5ABC59B5C3}" destId="{BA715F4F-8CE5-446F-8196-2BC9D8927E12}" srcOrd="6" destOrd="0" presId="urn:microsoft.com/office/officeart/2005/8/layout/radial6"/>
    <dgm:cxn modelId="{BF29FADA-069D-47AE-BFA4-5258FC96831B}" type="presParOf" srcId="{ECD03E9A-1CFE-4B2D-9FF5-9B5ABC59B5C3}" destId="{1E3097E1-6CAE-42D5-8A9E-90763EE76B50}" srcOrd="7" destOrd="0" presId="urn:microsoft.com/office/officeart/2005/8/layout/radial6"/>
    <dgm:cxn modelId="{93EC7F30-0F90-493C-80C5-B3C70EA0CBA4}" type="presParOf" srcId="{ECD03E9A-1CFE-4B2D-9FF5-9B5ABC59B5C3}" destId="{253D1C2D-763E-41B1-8527-91BA215A47E3}" srcOrd="8" destOrd="0" presId="urn:microsoft.com/office/officeart/2005/8/layout/radial6"/>
    <dgm:cxn modelId="{B573744D-29B2-4E9A-9DF8-767F89BE3F42}" type="presParOf" srcId="{ECD03E9A-1CFE-4B2D-9FF5-9B5ABC59B5C3}" destId="{2D64D3C1-B902-4F42-B890-EDA2C69A02EF}" srcOrd="9" destOrd="0" presId="urn:microsoft.com/office/officeart/2005/8/layout/radial6"/>
    <dgm:cxn modelId="{AE185CBA-6A7C-4A0B-A149-D0A33DA3DB0A}" type="presParOf" srcId="{ECD03E9A-1CFE-4B2D-9FF5-9B5ABC59B5C3}" destId="{FB86E62F-31FD-45BB-86CD-4EF670A6DCBA}" srcOrd="10" destOrd="0" presId="urn:microsoft.com/office/officeart/2005/8/layout/radial6"/>
    <dgm:cxn modelId="{4FDD4F52-AD4D-41E8-8C7B-63AE243E2706}" type="presParOf" srcId="{ECD03E9A-1CFE-4B2D-9FF5-9B5ABC59B5C3}" destId="{2B036865-1306-4973-BF92-ECDEE74A9DFE}" srcOrd="11" destOrd="0" presId="urn:microsoft.com/office/officeart/2005/8/layout/radial6"/>
    <dgm:cxn modelId="{93271678-42CD-4989-AC6E-387F4B19117A}" type="presParOf" srcId="{ECD03E9A-1CFE-4B2D-9FF5-9B5ABC59B5C3}" destId="{6EE12D36-C495-4680-B562-064C38932994}" srcOrd="12" destOrd="0" presId="urn:microsoft.com/office/officeart/2005/8/layout/radial6"/>
    <dgm:cxn modelId="{A9A1F607-AADB-4744-A9F8-3EA26FFC03E5}" type="presParOf" srcId="{ECD03E9A-1CFE-4B2D-9FF5-9B5ABC59B5C3}" destId="{AB21032E-45B8-4439-87FA-B5C98FCBACA7}" srcOrd="13" destOrd="0" presId="urn:microsoft.com/office/officeart/2005/8/layout/radial6"/>
    <dgm:cxn modelId="{8F2B6CC0-6143-4190-9D37-E7FCF8F7361E}" type="presParOf" srcId="{ECD03E9A-1CFE-4B2D-9FF5-9B5ABC59B5C3}" destId="{00AA4E5E-0BC6-4DE9-965C-5D28A1E12631}" srcOrd="14" destOrd="0" presId="urn:microsoft.com/office/officeart/2005/8/layout/radial6"/>
    <dgm:cxn modelId="{41A8B325-5062-40EB-827E-6B31CC474381}" type="presParOf" srcId="{ECD03E9A-1CFE-4B2D-9FF5-9B5ABC59B5C3}" destId="{BA19FCBA-376F-43EA-A983-DF17E3C02FB3}" srcOrd="15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73BB8F-68E9-43C2-998A-1EC07ED7AAD4}">
      <dsp:nvSpPr>
        <dsp:cNvPr id="0" name=""/>
        <dsp:cNvSpPr/>
      </dsp:nvSpPr>
      <dsp:spPr>
        <a:xfrm>
          <a:off x="2073679" y="613"/>
          <a:ext cx="4247838" cy="2394272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95" tIns="10795" rIns="10795" bIns="10795" numCol="1" spcCol="1270" anchor="t" anchorCtr="0">
          <a:noAutofit/>
        </a:bodyPr>
        <a:lstStyle/>
        <a:p>
          <a:pPr marL="18000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>
              <a:latin typeface="Arial" panose="020B0604020202020204" pitchFamily="34" charset="0"/>
              <a:cs typeface="Arial" panose="020B0604020202020204" pitchFamily="34" charset="0"/>
            </a:rPr>
            <a:t>Sustainable Development Goals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8000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>
              <a:latin typeface="Arial" panose="020B0604020202020204" pitchFamily="34" charset="0"/>
              <a:cs typeface="Arial" panose="020B0604020202020204" pitchFamily="34" charset="0"/>
            </a:rPr>
            <a:t>2002 Monterrey Consensus to increase ODA</a:t>
          </a:r>
        </a:p>
        <a:p>
          <a:pPr marL="18000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>
              <a:latin typeface="Arial" panose="020B0604020202020204" pitchFamily="34" charset="0"/>
              <a:cs typeface="Arial" panose="020B0604020202020204" pitchFamily="34" charset="0"/>
            </a:rPr>
            <a:t>National Development Strategies </a:t>
          </a:r>
        </a:p>
        <a:p>
          <a:pPr marL="18000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>
              <a:latin typeface="Arial" panose="020B0604020202020204" pitchFamily="34" charset="0"/>
              <a:cs typeface="Arial" panose="020B0604020202020204" pitchFamily="34" charset="0"/>
            </a:rPr>
            <a:t>Poverty Reduction Strategy Papers</a:t>
          </a:r>
        </a:p>
      </dsp:txBody>
      <dsp:txXfrm>
        <a:off x="2073679" y="299897"/>
        <a:ext cx="3349986" cy="1795704"/>
      </dsp:txXfrm>
    </dsp:sp>
    <dsp:sp modelId="{A53ECF48-AC40-4CA8-BF10-80E2617192DA}">
      <dsp:nvSpPr>
        <dsp:cNvPr id="0" name=""/>
        <dsp:cNvSpPr/>
      </dsp:nvSpPr>
      <dsp:spPr>
        <a:xfrm>
          <a:off x="3081" y="613"/>
          <a:ext cx="2070597" cy="239427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 dirty="0">
              <a:solidFill>
                <a:schemeClr val="tx1"/>
              </a:solidFill>
              <a:latin typeface="Calibri" panose="020F0502020204030204" pitchFamily="34" charset="0"/>
              <a:cs typeface="Arial" panose="020B0604020202020204" pitchFamily="34" charset="0"/>
            </a:rPr>
            <a:t>CLEAR DEVELOPMENT TARGETS</a:t>
          </a:r>
        </a:p>
      </dsp:txBody>
      <dsp:txXfrm>
        <a:off x="104159" y="101691"/>
        <a:ext cx="1868441" cy="2192116"/>
      </dsp:txXfrm>
    </dsp:sp>
    <dsp:sp modelId="{8ACE4EC5-AF0B-4083-B3E3-D9147851017B}">
      <dsp:nvSpPr>
        <dsp:cNvPr id="0" name=""/>
        <dsp:cNvSpPr/>
      </dsp:nvSpPr>
      <dsp:spPr>
        <a:xfrm>
          <a:off x="2073679" y="2634313"/>
          <a:ext cx="4247838" cy="2394272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95" tIns="10795" rIns="10795" bIns="10795" numCol="1" spcCol="1270" anchor="t" anchorCtr="0">
          <a:noAutofit/>
        </a:bodyPr>
        <a:lstStyle/>
        <a:p>
          <a:pPr marL="18000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7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8000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>
              <a:latin typeface="Arial" panose="020B0604020202020204" pitchFamily="34" charset="0"/>
              <a:cs typeface="Arial" panose="020B0604020202020204" pitchFamily="34" charset="0"/>
            </a:rPr>
            <a:t>2003 Rome Declaration on harmonization</a:t>
          </a:r>
        </a:p>
        <a:p>
          <a:pPr marL="18000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>
              <a:latin typeface="Arial" panose="020B0604020202020204" pitchFamily="34" charset="0"/>
              <a:cs typeface="Arial" panose="020B0604020202020204" pitchFamily="34" charset="0"/>
            </a:rPr>
            <a:t>2005 Paris Declaration on Aid Effectiveness</a:t>
          </a:r>
        </a:p>
        <a:p>
          <a:pPr marL="18000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>
              <a:latin typeface="Arial" panose="020B0604020202020204" pitchFamily="34" charset="0"/>
              <a:cs typeface="Arial" panose="020B0604020202020204" pitchFamily="34" charset="0"/>
            </a:rPr>
            <a:t>2008 Accra agenda for action</a:t>
          </a:r>
        </a:p>
        <a:p>
          <a:pPr marL="18000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>
              <a:latin typeface="Arial" panose="020B0604020202020204" pitchFamily="34" charset="0"/>
              <a:cs typeface="Arial" panose="020B0604020202020204" pitchFamily="34" charset="0"/>
            </a:rPr>
            <a:t>2011 </a:t>
          </a:r>
          <a:r>
            <a:rPr lang="en-US" sz="1700" kern="1200" dirty="0" err="1">
              <a:latin typeface="Arial" panose="020B0604020202020204" pitchFamily="34" charset="0"/>
              <a:cs typeface="Arial" panose="020B0604020202020204" pitchFamily="34" charset="0"/>
            </a:rPr>
            <a:t>Busan</a:t>
          </a:r>
          <a:r>
            <a:rPr lang="en-US" sz="1700" kern="1200" dirty="0">
              <a:latin typeface="Arial" panose="020B0604020202020204" pitchFamily="34" charset="0"/>
              <a:cs typeface="Arial" panose="020B0604020202020204" pitchFamily="34" charset="0"/>
            </a:rPr>
            <a:t> declaration</a:t>
          </a:r>
        </a:p>
      </dsp:txBody>
      <dsp:txXfrm>
        <a:off x="2073679" y="2933597"/>
        <a:ext cx="3349986" cy="1795704"/>
      </dsp:txXfrm>
    </dsp:sp>
    <dsp:sp modelId="{77A6D858-0745-4F99-8E64-B62516676265}">
      <dsp:nvSpPr>
        <dsp:cNvPr id="0" name=""/>
        <dsp:cNvSpPr/>
      </dsp:nvSpPr>
      <dsp:spPr>
        <a:xfrm>
          <a:off x="3081" y="2634313"/>
          <a:ext cx="2070597" cy="239427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 dirty="0">
              <a:solidFill>
                <a:schemeClr val="tx1"/>
              </a:solidFill>
              <a:latin typeface="Calibri" panose="020F0502020204030204" pitchFamily="34" charset="0"/>
              <a:cs typeface="Arial" panose="020B0604020202020204" pitchFamily="34" charset="0"/>
            </a:rPr>
            <a:t>AID EFFECTIVENESS TARGETS</a:t>
          </a:r>
        </a:p>
      </dsp:txBody>
      <dsp:txXfrm>
        <a:off x="104159" y="2735391"/>
        <a:ext cx="1868441" cy="219211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19FCBA-376F-43EA-A983-DF17E3C02FB3}">
      <dsp:nvSpPr>
        <dsp:cNvPr id="0" name=""/>
        <dsp:cNvSpPr/>
      </dsp:nvSpPr>
      <dsp:spPr>
        <a:xfrm>
          <a:off x="1863146" y="632619"/>
          <a:ext cx="4216503" cy="4216503"/>
        </a:xfrm>
        <a:prstGeom prst="blockArc">
          <a:avLst>
            <a:gd name="adj1" fmla="val 11880000"/>
            <a:gd name="adj2" fmla="val 16200000"/>
            <a:gd name="adj3" fmla="val 4644"/>
          </a:avLst>
        </a:prstGeom>
        <a:solidFill>
          <a:schemeClr val="accent3">
            <a:hueOff val="-6872335"/>
            <a:satOff val="-58371"/>
            <a:lumOff val="19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E12D36-C495-4680-B562-064C38932994}">
      <dsp:nvSpPr>
        <dsp:cNvPr id="0" name=""/>
        <dsp:cNvSpPr/>
      </dsp:nvSpPr>
      <dsp:spPr>
        <a:xfrm>
          <a:off x="1863146" y="632619"/>
          <a:ext cx="4216503" cy="4216503"/>
        </a:xfrm>
        <a:prstGeom prst="blockArc">
          <a:avLst>
            <a:gd name="adj1" fmla="val 7560000"/>
            <a:gd name="adj2" fmla="val 11880000"/>
            <a:gd name="adj3" fmla="val 4644"/>
          </a:avLst>
        </a:prstGeom>
        <a:solidFill>
          <a:schemeClr val="accent3">
            <a:hueOff val="-5154251"/>
            <a:satOff val="-43778"/>
            <a:lumOff val="14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64D3C1-B902-4F42-B890-EDA2C69A02EF}">
      <dsp:nvSpPr>
        <dsp:cNvPr id="0" name=""/>
        <dsp:cNvSpPr/>
      </dsp:nvSpPr>
      <dsp:spPr>
        <a:xfrm>
          <a:off x="1863146" y="632619"/>
          <a:ext cx="4216503" cy="4216503"/>
        </a:xfrm>
        <a:prstGeom prst="blockArc">
          <a:avLst>
            <a:gd name="adj1" fmla="val 3240000"/>
            <a:gd name="adj2" fmla="val 7560000"/>
            <a:gd name="adj3" fmla="val 4644"/>
          </a:avLst>
        </a:prstGeom>
        <a:solidFill>
          <a:schemeClr val="accent3">
            <a:hueOff val="-3436168"/>
            <a:satOff val="-29185"/>
            <a:lumOff val="9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715F4F-8CE5-446F-8196-2BC9D8927E12}">
      <dsp:nvSpPr>
        <dsp:cNvPr id="0" name=""/>
        <dsp:cNvSpPr/>
      </dsp:nvSpPr>
      <dsp:spPr>
        <a:xfrm>
          <a:off x="1863146" y="632619"/>
          <a:ext cx="4216503" cy="4216503"/>
        </a:xfrm>
        <a:prstGeom prst="blockArc">
          <a:avLst>
            <a:gd name="adj1" fmla="val 20520000"/>
            <a:gd name="adj2" fmla="val 3240000"/>
            <a:gd name="adj3" fmla="val 4644"/>
          </a:avLst>
        </a:prstGeom>
        <a:solidFill>
          <a:schemeClr val="accent3">
            <a:hueOff val="-1718084"/>
            <a:satOff val="-14593"/>
            <a:lumOff val="4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C7A759-A6E0-4AC1-A855-1770584E73EB}">
      <dsp:nvSpPr>
        <dsp:cNvPr id="0" name=""/>
        <dsp:cNvSpPr/>
      </dsp:nvSpPr>
      <dsp:spPr>
        <a:xfrm>
          <a:off x="1863146" y="632619"/>
          <a:ext cx="4216503" cy="4216503"/>
        </a:xfrm>
        <a:prstGeom prst="blockArc">
          <a:avLst>
            <a:gd name="adj1" fmla="val 16200000"/>
            <a:gd name="adj2" fmla="val 20520000"/>
            <a:gd name="adj3" fmla="val 4644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FE6C5C-4C62-4DBE-8A66-40EF9CE3A0F2}">
      <dsp:nvSpPr>
        <dsp:cNvPr id="0" name=""/>
        <dsp:cNvSpPr/>
      </dsp:nvSpPr>
      <dsp:spPr>
        <a:xfrm>
          <a:off x="3000145" y="1769618"/>
          <a:ext cx="1942504" cy="1942504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EFFICIENT AND EFFECTIVE ATTAINMENT OF HEALTH GOALS</a:t>
          </a:r>
        </a:p>
      </dsp:txBody>
      <dsp:txXfrm>
        <a:off x="3284618" y="2054091"/>
        <a:ext cx="1373558" cy="1373558"/>
      </dsp:txXfrm>
    </dsp:sp>
    <dsp:sp modelId="{4D293858-BE1C-482C-B83F-71F1421A2E30}">
      <dsp:nvSpPr>
        <dsp:cNvPr id="0" name=""/>
        <dsp:cNvSpPr/>
      </dsp:nvSpPr>
      <dsp:spPr>
        <a:xfrm>
          <a:off x="3161399" y="-56428"/>
          <a:ext cx="1619996" cy="1475998"/>
        </a:xfrm>
        <a:prstGeom prst="ellipse">
          <a:avLst/>
        </a:prstGeom>
        <a:solidFill>
          <a:schemeClr val="accent4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Common Planning Framework</a:t>
          </a:r>
        </a:p>
      </dsp:txBody>
      <dsp:txXfrm>
        <a:off x="3398642" y="159727"/>
        <a:ext cx="1145510" cy="1043688"/>
      </dsp:txXfrm>
    </dsp:sp>
    <dsp:sp modelId="{C29E42F1-7A30-4A1A-A553-2645ABA2580D}">
      <dsp:nvSpPr>
        <dsp:cNvPr id="0" name=""/>
        <dsp:cNvSpPr/>
      </dsp:nvSpPr>
      <dsp:spPr>
        <a:xfrm>
          <a:off x="5173906" y="1366512"/>
          <a:ext cx="1512004" cy="1475998"/>
        </a:xfrm>
        <a:prstGeom prst="ellipse">
          <a:avLst/>
        </a:prstGeom>
        <a:solidFill>
          <a:schemeClr val="accent4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Common budgeting framework</a:t>
          </a:r>
        </a:p>
      </dsp:txBody>
      <dsp:txXfrm>
        <a:off x="5395334" y="1582667"/>
        <a:ext cx="1069148" cy="1043688"/>
      </dsp:txXfrm>
    </dsp:sp>
    <dsp:sp modelId="{1E3097E1-6CAE-42D5-8A9E-90763EE76B50}">
      <dsp:nvSpPr>
        <dsp:cNvPr id="0" name=""/>
        <dsp:cNvSpPr/>
      </dsp:nvSpPr>
      <dsp:spPr>
        <a:xfrm>
          <a:off x="4425822" y="3668880"/>
          <a:ext cx="1512004" cy="1475998"/>
        </a:xfrm>
        <a:prstGeom prst="ellipse">
          <a:avLst/>
        </a:prstGeom>
        <a:solidFill>
          <a:schemeClr val="accent4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Common Fund</a:t>
          </a:r>
        </a:p>
      </dsp:txBody>
      <dsp:txXfrm>
        <a:off x="4647250" y="3885035"/>
        <a:ext cx="1069148" cy="1043688"/>
      </dsp:txXfrm>
    </dsp:sp>
    <dsp:sp modelId="{FB86E62F-31FD-45BB-86CD-4EF670A6DCBA}">
      <dsp:nvSpPr>
        <dsp:cNvPr id="0" name=""/>
        <dsp:cNvSpPr/>
      </dsp:nvSpPr>
      <dsp:spPr>
        <a:xfrm>
          <a:off x="1878974" y="3632881"/>
          <a:ext cx="1763994" cy="1547997"/>
        </a:xfrm>
        <a:prstGeom prst="ellipse">
          <a:avLst/>
        </a:prstGeom>
        <a:solidFill>
          <a:schemeClr val="accent4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Common Management Arrangements (Procurement, PFM)</a:t>
          </a:r>
        </a:p>
      </dsp:txBody>
      <dsp:txXfrm>
        <a:off x="2137305" y="3859580"/>
        <a:ext cx="1247332" cy="1094599"/>
      </dsp:txXfrm>
    </dsp:sp>
    <dsp:sp modelId="{AB21032E-45B8-4439-87FA-B5C98FCBACA7}">
      <dsp:nvSpPr>
        <dsp:cNvPr id="0" name=""/>
        <dsp:cNvSpPr/>
      </dsp:nvSpPr>
      <dsp:spPr>
        <a:xfrm>
          <a:off x="1238888" y="1366512"/>
          <a:ext cx="1547997" cy="1475998"/>
        </a:xfrm>
        <a:prstGeom prst="ellipse">
          <a:avLst/>
        </a:prstGeom>
        <a:solidFill>
          <a:schemeClr val="accent4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Common Monitoring and Evaluation</a:t>
          </a:r>
        </a:p>
      </dsp:txBody>
      <dsp:txXfrm>
        <a:off x="1465587" y="1582667"/>
        <a:ext cx="1094599" cy="10436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732384-FE8E-4342-B32D-782075F8B3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38AEF5C-E8A5-489F-A1C6-717C0C5246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C15ED0-7CBD-4BCD-A5EB-761FD11F71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E93A2-083A-4953-9709-1E4BEE5EF9A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05/09/2019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D18C4E-4ED0-4DAD-860B-4F34ABBBE0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C193F9-1D58-4590-9D4D-88103B8C1D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6EB07-B6BA-4AE1-8734-06C18BF79EC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00367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9009B5-09D7-461B-8014-765FDFC50C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F06DB5-E059-4186-BFF5-F719C04BC8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4D7A28-6919-4450-A158-A8B1F0EFE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E93A2-083A-4953-9709-1E4BEE5EF9A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05/09/2019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0478A4-81DA-4468-8C77-76DD46C953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C4BC3B-F8A6-4888-8BDE-971896360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6EB07-B6BA-4AE1-8734-06C18BF79EC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85990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B0F8D4-D363-4A18-B917-D6EE5B1080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2ACD355-F876-4739-889E-FDF7B264B6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618AA9-06FC-4D4B-BD18-95269B09EC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E93A2-083A-4953-9709-1E4BEE5EF9A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05/09/2019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1DF6C5-E375-4CCB-9E65-0549E179F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65EA05-5027-45FA-BD7C-572DA1337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6EB07-B6BA-4AE1-8734-06C18BF79EC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09203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1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3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8" y="2470927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BB6CF-FA10-463B-A10E-562165DF6A21}" type="datetimeFigureOut">
              <a:rPr lang="en-US" smtClean="0"/>
              <a:t>9/5/2019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5A566-901A-467B-A248-E3DA9D5544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BB6CF-FA10-463B-A10E-562165DF6A21}" type="datetimeFigureOut">
              <a:rPr lang="en-US" smtClean="0"/>
              <a:t>9/5/2019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5A566-901A-467B-A248-E3DA9D5544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1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9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BB6CF-FA10-463B-A10E-562165DF6A21}" type="datetimeFigureOut">
              <a:rPr lang="en-US" smtClean="0"/>
              <a:t>9/5/2019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5A566-901A-467B-A248-E3DA9D5544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BB6CF-FA10-463B-A10E-562165DF6A21}" type="datetimeFigureOut">
              <a:rPr lang="en-US" smtClean="0"/>
              <a:t>9/5/2019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5A566-901A-467B-A248-E3DA9D5544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BB6CF-FA10-463B-A10E-562165DF6A21}" type="datetimeFigureOut">
              <a:rPr lang="en-US" smtClean="0"/>
              <a:t>9/5/2019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5A566-901A-467B-A248-E3DA9D5544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BB6CF-FA10-463B-A10E-562165DF6A21}" type="datetimeFigureOut">
              <a:rPr lang="en-US" smtClean="0"/>
              <a:t>9/5/2019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5A566-901A-467B-A248-E3DA9D5544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BB6CF-FA10-463B-A10E-562165DF6A21}" type="datetimeFigureOut">
              <a:rPr lang="en-US" smtClean="0"/>
              <a:t>9/5/2019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5A566-901A-467B-A248-E3DA9D5544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1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5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3" y="2618914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BB6CF-FA10-463B-A10E-562165DF6A21}" type="datetimeFigureOut">
              <a:rPr lang="en-US" smtClean="0"/>
              <a:t>9/5/2019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735A566-901A-467B-A248-E3DA9D5544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A0C269-0AF4-485B-9B36-669BC94E7F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6FE705-D4B0-46DB-9402-286E8DF907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5DB39A-4A69-4987-AFA6-DC8F18B3C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E93A2-083A-4953-9709-1E4BEE5EF9A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05/09/2019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42F3EB-A7B5-4D7E-907F-56956EFD52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B9987C-73F9-4ECE-899D-A0EC3D6E20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6EB07-B6BA-4AE1-8734-06C18BF79EC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115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6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1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80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BB6CF-FA10-463B-A10E-562165DF6A21}" type="datetimeFigureOut">
              <a:rPr lang="en-US" smtClean="0"/>
              <a:t>9/5/2019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5A566-901A-467B-A248-E3DA9D5544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BB6CF-FA10-463B-A10E-562165DF6A21}" type="datetimeFigureOut">
              <a:rPr lang="en-US" smtClean="0"/>
              <a:t>9/5/2019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5A566-901A-467B-A248-E3DA9D5544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BB6CF-FA10-463B-A10E-562165DF6A21}" type="datetimeFigureOut">
              <a:rPr lang="en-US" smtClean="0"/>
              <a:t>9/5/2019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5A566-901A-467B-A248-E3DA9D5544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5CC949-ECED-4DE8-9767-421FA4D5E9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328936-759C-4043-BA82-EFBBBCC809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A9FC4E-9227-497C-BBE9-16DF2FB234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6E577-1CD7-46AD-9FCF-4895F7AAB34B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05/09/2019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7BC976-3198-47E4-8852-81267E45B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5C1E58-B921-4269-9044-B93254F53B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F22EB-F4DC-43AC-9E14-968A28BE606F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96111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24AE0A-1A26-458F-A892-AAF838F692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043039-D650-4E92-AC32-44B85CEECE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77EA0E-75AD-4FC7-9C7A-CAE848B13C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6E577-1CD7-46AD-9FCF-4895F7AAB34B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05/09/2019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689764-8724-4A35-914D-E5909F05C0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7D9A05-A951-41A6-999A-1FF927F50A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F22EB-F4DC-43AC-9E14-968A28BE606F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649088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816FD0-9DE8-455F-93C9-408DA9174C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900006-E350-41B6-A0E0-C0BDD0DF41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43BEB4-4918-40AE-8787-2EE1E6A48F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6E577-1CD7-46AD-9FCF-4895F7AAB34B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05/09/2019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9D4DD9-1FBE-4865-A26D-7ED9B616A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074C2E-FB91-4B8C-A2E1-125357806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F22EB-F4DC-43AC-9E14-968A28BE606F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817437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D2D123-E1AD-4825-9054-656DA8CB90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2A574D-681A-4A19-A8B4-A6057890DE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5397B5-511B-4406-8A5D-688609567C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654610-077D-4346-A832-BB0BD683D6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6E577-1CD7-46AD-9FCF-4895F7AAB34B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05/09/2019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98F6B3-91F7-4B3B-8965-4183D74036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0BF827-2FFB-4A01-BE5D-94797400A1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F22EB-F4DC-43AC-9E14-968A28BE606F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880271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CD518B-1B74-4396-B46C-374995807B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BC20E7-2985-479D-8D50-603170B68E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BD11A0-FE32-49E8-BE41-6F509494BB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78F61B-AE04-4DAF-8A71-8D4B628203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56627B9-8275-49BF-9F93-C553A716A4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6536E6B-B3DC-4D40-9138-BA408A724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6E577-1CD7-46AD-9FCF-4895F7AAB34B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05/09/2019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C4D0DAE-D7FE-4D3E-B206-5D2313BF3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50275C3-DC43-4C97-8C2D-6A8F2D38D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F22EB-F4DC-43AC-9E14-968A28BE606F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05403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63815E-A00A-44C2-8C53-B8E62E40BE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0F8BAC8-C325-4EB8-99A7-AD0117E34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6E577-1CD7-46AD-9FCF-4895F7AAB34B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05/09/2019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4B0AB21-1F66-4107-9F6B-75B69192D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D36B8F0-FF6B-479C-8F46-BEE90E9B00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F22EB-F4DC-43AC-9E14-968A28BE606F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248841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3C3DA44-36B1-4D24-877B-E440B29CF8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6E577-1CD7-46AD-9FCF-4895F7AAB34B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05/09/2019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1438F3D-5853-4FB7-923C-FDC26FE5A7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9937EE-A36C-4C14-A996-2750C8F05E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F22EB-F4DC-43AC-9E14-968A28BE606F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26331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887B22-C9CD-4614-A1C4-74A0C87D50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1A0EB4-4863-44F6-83B4-EE90C6E70D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0BB508-BDF7-4D33-A8BF-9E6AE3888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E93A2-083A-4953-9709-1E4BEE5EF9A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05/09/2019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F2CB98-3EE8-47DF-A050-AF476F7B7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A5BC39-818A-46A9-8925-79BC5FD437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6EB07-B6BA-4AE1-8734-06C18BF79EC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5538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CB1438-9A99-4DF7-9BF3-42CA848CF5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34D238-BC67-49BD-8245-7021E11E80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033B1E-012B-40B4-988D-37BECBBA46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73F9F9-3EB8-4EC7-A78B-986CE6378B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6E577-1CD7-46AD-9FCF-4895F7AAB34B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05/09/2019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5C1C40-5B0F-4154-A6C3-9FA289C79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7B92B8-9D7D-4728-B607-C38EA6AB25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F22EB-F4DC-43AC-9E14-968A28BE606F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871936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814F79-4341-4A27-8DCB-640447297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C11C44B-1078-44A3-A513-E60691EB06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11D6CF-414C-44F3-A8D0-86A3BE4BBA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8D7505-FCB5-47A1-8F35-B443BBCDDF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6E577-1CD7-46AD-9FCF-4895F7AAB34B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05/09/2019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668129-D896-4FC3-A04D-72558A048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88B411-61FD-4B30-B82D-6C115F88A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F22EB-F4DC-43AC-9E14-968A28BE606F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757158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0DAA04-5257-4A5D-9832-FC9E396F24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CAE7AB5-4830-4CED-A52E-DE1774A779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0CBFBC-AD94-4818-8485-F283DEB966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6E577-1CD7-46AD-9FCF-4895F7AAB34B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05/09/2019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E74C6F-A256-47FE-8F77-9A2B8830A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71C333-170B-401A-ACAC-E650F70140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F22EB-F4DC-43AC-9E14-968A28BE606F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15530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8CBC467-0923-4CA5-9FB7-ABE0462A3C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9D9CE9-2C19-4F99-8311-1B40E8571A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653AF3-A1C1-45CC-B9D9-CAE6968867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6E577-1CD7-46AD-9FCF-4895F7AAB34B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05/09/2019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5A088B-D819-423E-9C07-898CAE230C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8FE0D8-71FB-4C9E-874F-094289C97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F22EB-F4DC-43AC-9E14-968A28BE606F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0717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D70153-77C5-472A-845C-71AA726CB3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8FA14A-B997-44BE-8A18-8650DB61B5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1273F1-7955-4D7B-B83A-ED49774C91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C313AE-FE17-4ECA-9A6E-DD3C2FAABB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E93A2-083A-4953-9709-1E4BEE5EF9A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05/09/2019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18FD71-F7D9-4701-94C2-325157BAB1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F44BAE-13D5-4016-A710-14E20A81C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6EB07-B6BA-4AE1-8734-06C18BF79EC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8039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5927E2-3485-4C03-958D-3C765A8C34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8BD947-8203-43D5-B63D-768F487A1A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927BC6-66DF-4F9F-BE36-0A6C7803CB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1937D10-6944-48FB-844E-D028DC7B65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8BB79F7-E209-45C4-9220-5C35C0B7A3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E2F1A7B-A56A-4FA8-8498-D20B55D781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E93A2-083A-4953-9709-1E4BEE5EF9A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05/09/2019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E787BDA-54F0-48DA-AD31-878DA3678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B2D4BA6-D0C4-47D2-B9F8-1193FFFF6B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6EB07-B6BA-4AE1-8734-06C18BF79EC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27274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3B59BF-DAF5-4F74-B530-5F5579548D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5124035-B034-4023-80A4-C71FDE6705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E93A2-083A-4953-9709-1E4BEE5EF9A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05/09/2019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F4EFE4-ACD9-42CB-AC24-FBBC26ABD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FDE2F0-9295-4BF5-8FD9-58541F2BB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6EB07-B6BA-4AE1-8734-06C18BF79EC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3247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197FFD-50BC-4DD3-A01A-CC66B7FBC5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E93A2-083A-4953-9709-1E4BEE5EF9A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05/09/2019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92879F5-6D71-41F9-87EE-5E8012B017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966B3A-AD5E-4490-ACBC-4AA91B716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6EB07-B6BA-4AE1-8734-06C18BF79EC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26545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C0BE5F-EA48-467E-B9EC-83311ABE7E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D03071-3641-49BB-A607-662B12DADE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0CC03D-E551-40A9-9B72-943B40A8AC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3611AF-94A6-4204-A47F-23F95A96F8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E93A2-083A-4953-9709-1E4BEE5EF9A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05/09/2019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3BC55D-0A2A-434F-AEFA-27AFBE2897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F446D6-A01A-4413-928E-C2487205A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6EB07-B6BA-4AE1-8734-06C18BF79EC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39033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97779C-B91A-42BC-BE9F-E2B664B19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D7D4173-B049-4D8E-B15B-03DD0F220E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4347A7-A284-41D8-973F-6983E7ACEB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EC2B54-AD22-45A4-8CA3-C6769A432E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E93A2-083A-4953-9709-1E4BEE5EF9A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05/09/2019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63B3EF-7322-4823-83A4-75E44E886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A0CDAA-089B-439F-A811-9D18F64E8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6EB07-B6BA-4AE1-8734-06C18BF79EC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7836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 /><Relationship Id="rId3" Type="http://schemas.openxmlformats.org/officeDocument/2006/relationships/slideLayout" Target="../slideLayouts/slideLayout14.xml" /><Relationship Id="rId7" Type="http://schemas.openxmlformats.org/officeDocument/2006/relationships/slideLayout" Target="../slideLayouts/slideLayout18.xml" /><Relationship Id="rId12" Type="http://schemas.openxmlformats.org/officeDocument/2006/relationships/theme" Target="../theme/theme2.xml" /><Relationship Id="rId2" Type="http://schemas.openxmlformats.org/officeDocument/2006/relationships/slideLayout" Target="../slideLayouts/slideLayout13.xml" /><Relationship Id="rId1" Type="http://schemas.openxmlformats.org/officeDocument/2006/relationships/slideLayout" Target="../slideLayouts/slideLayout12.xml" /><Relationship Id="rId6" Type="http://schemas.openxmlformats.org/officeDocument/2006/relationships/slideLayout" Target="../slideLayouts/slideLayout17.xml" /><Relationship Id="rId11" Type="http://schemas.openxmlformats.org/officeDocument/2006/relationships/slideLayout" Target="../slideLayouts/slideLayout22.xml" /><Relationship Id="rId5" Type="http://schemas.openxmlformats.org/officeDocument/2006/relationships/slideLayout" Target="../slideLayouts/slideLayout16.xml" /><Relationship Id="rId10" Type="http://schemas.openxmlformats.org/officeDocument/2006/relationships/slideLayout" Target="../slideLayouts/slideLayout21.xml" /><Relationship Id="rId4" Type="http://schemas.openxmlformats.org/officeDocument/2006/relationships/slideLayout" Target="../slideLayouts/slideLayout15.xml" /><Relationship Id="rId9" Type="http://schemas.openxmlformats.org/officeDocument/2006/relationships/slideLayout" Target="../slideLayouts/slideLayout20.xml" 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 /><Relationship Id="rId3" Type="http://schemas.openxmlformats.org/officeDocument/2006/relationships/slideLayout" Target="../slideLayouts/slideLayout25.xml" /><Relationship Id="rId7" Type="http://schemas.openxmlformats.org/officeDocument/2006/relationships/slideLayout" Target="../slideLayouts/slideLayout29.xml" /><Relationship Id="rId12" Type="http://schemas.openxmlformats.org/officeDocument/2006/relationships/theme" Target="../theme/theme3.xml" /><Relationship Id="rId2" Type="http://schemas.openxmlformats.org/officeDocument/2006/relationships/slideLayout" Target="../slideLayouts/slideLayout24.xml" /><Relationship Id="rId1" Type="http://schemas.openxmlformats.org/officeDocument/2006/relationships/slideLayout" Target="../slideLayouts/slideLayout23.xml" /><Relationship Id="rId6" Type="http://schemas.openxmlformats.org/officeDocument/2006/relationships/slideLayout" Target="../slideLayouts/slideLayout28.xml" /><Relationship Id="rId11" Type="http://schemas.openxmlformats.org/officeDocument/2006/relationships/slideLayout" Target="../slideLayouts/slideLayout33.xml" /><Relationship Id="rId5" Type="http://schemas.openxmlformats.org/officeDocument/2006/relationships/slideLayout" Target="../slideLayouts/slideLayout27.xml" /><Relationship Id="rId10" Type="http://schemas.openxmlformats.org/officeDocument/2006/relationships/slideLayout" Target="../slideLayouts/slideLayout32.xml" /><Relationship Id="rId4" Type="http://schemas.openxmlformats.org/officeDocument/2006/relationships/slideLayout" Target="../slideLayouts/slideLayout26.xml" /><Relationship Id="rId9" Type="http://schemas.openxmlformats.org/officeDocument/2006/relationships/slideLayout" Target="../slideLayouts/slideLayout3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78B09B9-25C9-419C-81AD-7067993A0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82F6F0-11FC-41BC-AFBA-D550C35563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B2E440-084F-45B4-8EE4-8504E913C5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1E93A2-083A-4953-9709-1E4BEE5EF9A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05/09/2019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1BBBFD-B172-480B-B2C2-54F62A6345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B0506C-2872-4A83-873B-B1EF46AACB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76EB07-B6BA-4AE1-8734-06C18BF79EC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5616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1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4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30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502BB6CF-FA10-463B-A10E-562165DF6A21}" type="datetimeFigureOut">
              <a:rPr lang="en-US" smtClean="0"/>
              <a:t>9/5/2019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2735A566-901A-467B-A248-E3DA9D5544F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F57CF7E-5709-477F-9698-148C9870F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50A249-B373-430C-B974-28395BD607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513B8C-B100-438F-9AF5-C671C65DC6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46E577-1CD7-46AD-9FCF-4895F7AAB34B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05/09/2019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76DF02-27C9-44BF-ABA8-6D2D1B4F76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E98D5D-8BCC-44D5-9AFD-BE6FF4374C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4F22EB-F4DC-43AC-9E14-968A28BE606F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4318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 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 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 /><Relationship Id="rId2" Type="http://schemas.openxmlformats.org/officeDocument/2006/relationships/diagramData" Target="../diagrams/data1.xml" /><Relationship Id="rId1" Type="http://schemas.openxmlformats.org/officeDocument/2006/relationships/slideLayout" Target="../slideLayouts/slideLayout15.xml" /><Relationship Id="rId6" Type="http://schemas.microsoft.com/office/2007/relationships/diagramDrawing" Target="../diagrams/drawing1.xml" /><Relationship Id="rId5" Type="http://schemas.openxmlformats.org/officeDocument/2006/relationships/diagramColors" Target="../diagrams/colors1.xml" /><Relationship Id="rId4" Type="http://schemas.openxmlformats.org/officeDocument/2006/relationships/diagramQuickStyle" Target="../diagrams/quickStyle1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 /><Relationship Id="rId2" Type="http://schemas.openxmlformats.org/officeDocument/2006/relationships/diagramData" Target="../diagrams/data2.xml" /><Relationship Id="rId1" Type="http://schemas.openxmlformats.org/officeDocument/2006/relationships/slideLayout" Target="../slideLayouts/slideLayout13.xml" /><Relationship Id="rId6" Type="http://schemas.microsoft.com/office/2007/relationships/diagramDrawing" Target="../diagrams/drawing2.xml" /><Relationship Id="rId5" Type="http://schemas.openxmlformats.org/officeDocument/2006/relationships/diagramColors" Target="../diagrams/colors2.xml" /><Relationship Id="rId4" Type="http://schemas.openxmlformats.org/officeDocument/2006/relationships/diagramQuickStyle" Target="../diagrams/quickStyle2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13.xml" 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Title 1"/>
          <p:cNvSpPr>
            <a:spLocks noGrp="1"/>
          </p:cNvSpPr>
          <p:nvPr>
            <p:ph type="ctrTitle"/>
          </p:nvPr>
        </p:nvSpPr>
        <p:spPr>
          <a:xfrm>
            <a:off x="457200" y="1506556"/>
            <a:ext cx="8229600" cy="1470025"/>
          </a:xfrm>
        </p:spPr>
        <p:txBody>
          <a:bodyPr/>
          <a:lstStyle/>
          <a:p>
            <a:pPr algn="ctr"/>
            <a:r>
              <a:rPr lang="en-US" altLang="en-US" b="1" dirty="0"/>
              <a:t>Health Sector coordination, cooperation and alignment  TOWARDS UHC</a:t>
            </a:r>
            <a:endParaRPr altLang="en-US" dirty="0"/>
          </a:p>
        </p:txBody>
      </p:sp>
      <p:sp>
        <p:nvSpPr>
          <p:cNvPr id="6146" name="Subtitle 2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2057400"/>
          </a:xfrm>
        </p:spPr>
        <p:txBody>
          <a:bodyPr>
            <a:normAutofit/>
          </a:bodyPr>
          <a:lstStyle/>
          <a:p>
            <a:pPr algn="ctr"/>
            <a:r>
              <a:rPr lang="en-US" altLang="en-US" dirty="0">
                <a:latin typeface="Calibri" pitchFamily="34" charset="0"/>
              </a:rPr>
              <a:t>Presentation BY DR NYAKIONGORA, a. HEAD,DEPARTMENT OFHEALTH SECTOR COORDINATION &amp; INTERNATIONAL HEALTH RELATIONS-MINISTRY OF HEALTH.</a:t>
            </a:r>
          </a:p>
          <a:p>
            <a:pPr algn="ctr"/>
            <a:r>
              <a:rPr lang="en-US" altLang="en-US" dirty="0">
                <a:latin typeface="Calibri" pitchFamily="34" charset="0"/>
              </a:rPr>
              <a:t>DURING THE3rd Health Sector Development Partner Forum AT THE INTERCONTINENTAL HOTEL ON 08/08/2019</a:t>
            </a:r>
            <a:endParaRPr lang="en-US" altLang="en-US" sz="3200" dirty="0">
              <a:solidFill>
                <a:schemeClr val="tx1"/>
              </a:solidFill>
              <a:latin typeface="Calibri" pitchFamily="34" charset="0"/>
            </a:endParaRPr>
          </a:p>
          <a:p>
            <a:pPr eaLnBrk="1" hangingPunct="1"/>
            <a:endParaRPr lang="en-US" altLang="en-US" b="1" dirty="0"/>
          </a:p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147600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ZW" altLang="en-US" b="1" dirty="0">
                <a:solidFill>
                  <a:srgbClr val="FF0000"/>
                </a:solidFill>
              </a:rPr>
              <a:t>Operational Principles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47800"/>
            <a:ext cx="7772400" cy="5029200"/>
          </a:xfrm>
        </p:spPr>
        <p:txBody>
          <a:bodyPr rtlCol="0">
            <a:normAutofit fontScale="92500" lnSpcReduction="10000"/>
          </a:bodyPr>
          <a:lstStyle/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ZW" sz="2800" dirty="0">
                <a:latin typeface="Calibri" panose="020F0502020204030204" pitchFamily="34" charset="0"/>
              </a:rPr>
              <a:t>Transparency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ZW" sz="2800" dirty="0">
                <a:latin typeface="Calibri" panose="020F0502020204030204" pitchFamily="34" charset="0"/>
              </a:rPr>
              <a:t>Inclusiveness &amp; consultation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ZW" sz="2800" dirty="0">
                <a:latin typeface="Calibri" panose="020F0502020204030204" pitchFamily="34" charset="0"/>
              </a:rPr>
              <a:t>Trust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ZW" sz="2800" dirty="0">
                <a:latin typeface="Calibri" panose="020F0502020204030204" pitchFamily="34" charset="0"/>
              </a:rPr>
              <a:t>Mutual Respect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ZW" sz="2800" dirty="0">
                <a:latin typeface="Calibri" panose="020F0502020204030204" pitchFamily="34" charset="0"/>
              </a:rPr>
              <a:t>Mutual accountability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ZW" sz="2800" dirty="0">
                <a:latin typeface="Calibri" panose="020F0502020204030204" pitchFamily="34" charset="0"/>
              </a:rPr>
              <a:t>Empowerment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ZW" sz="2800" dirty="0">
                <a:latin typeface="Calibri" panose="020F0502020204030204" pitchFamily="34" charset="0"/>
              </a:rPr>
              <a:t>Efficiency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ZW" sz="2800" dirty="0">
                <a:latin typeface="Calibri" panose="020F0502020204030204" pitchFamily="34" charset="0"/>
              </a:rPr>
              <a:t>Comparative advantage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ZW" sz="2800" dirty="0">
                <a:latin typeface="Calibri" panose="020F0502020204030204" pitchFamily="34" charset="0"/>
              </a:rPr>
              <a:t>Contribution to overall development (health as a contributor to and beneficiary of development – needs to go beyond the health sector in search for broader development)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ZW" dirty="0"/>
          </a:p>
        </p:txBody>
      </p:sp>
    </p:spTree>
    <p:extLst>
      <p:ext uri="{BB962C8B-B14F-4D97-AF65-F5344CB8AC3E}">
        <p14:creationId xmlns:p14="http://schemas.microsoft.com/office/powerpoint/2010/main" val="2068147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E94E55-98D8-4D93-843A-ECDF9C25A8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918" y="209680"/>
            <a:ext cx="8186166" cy="631571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Proposed  Partnership and  Coordination Structures </a:t>
            </a:r>
            <a:endParaRPr lang="en-GB" sz="2800" dirty="0">
              <a:solidFill>
                <a:srgbClr val="FF0000"/>
              </a:solidFill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1B9FADC0-1BFC-40D5-A93C-F0538192CD2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56239558"/>
              </p:ext>
            </p:extLst>
          </p:nvPr>
        </p:nvGraphicFramePr>
        <p:xfrm>
          <a:off x="329185" y="813819"/>
          <a:ext cx="8460093" cy="5890504"/>
        </p:xfrm>
        <a:graphic>
          <a:graphicData uri="http://schemas.openxmlformats.org/drawingml/2006/table">
            <a:tbl>
              <a:tblPr firstRow="1" firstCol="1" bandRow="1"/>
              <a:tblGrid>
                <a:gridCol w="2114842">
                  <a:extLst>
                    <a:ext uri="{9D8B030D-6E8A-4147-A177-3AD203B41FA5}">
                      <a16:colId xmlns:a16="http://schemas.microsoft.com/office/drawing/2014/main" val="1475698990"/>
                    </a:ext>
                  </a:extLst>
                </a:gridCol>
                <a:gridCol w="2114842">
                  <a:extLst>
                    <a:ext uri="{9D8B030D-6E8A-4147-A177-3AD203B41FA5}">
                      <a16:colId xmlns:a16="http://schemas.microsoft.com/office/drawing/2014/main" val="703803718"/>
                    </a:ext>
                  </a:extLst>
                </a:gridCol>
                <a:gridCol w="2114842">
                  <a:extLst>
                    <a:ext uri="{9D8B030D-6E8A-4147-A177-3AD203B41FA5}">
                      <a16:colId xmlns:a16="http://schemas.microsoft.com/office/drawing/2014/main" val="4284184275"/>
                    </a:ext>
                  </a:extLst>
                </a:gridCol>
                <a:gridCol w="2115567">
                  <a:extLst>
                    <a:ext uri="{9D8B030D-6E8A-4147-A177-3AD203B41FA5}">
                      <a16:colId xmlns:a16="http://schemas.microsoft.com/office/drawing/2014/main" val="2147993082"/>
                    </a:ext>
                  </a:extLst>
                </a:gridCol>
              </a:tblGrid>
              <a:tr h="706414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GB" sz="14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KENYA HEALTH SUMMIT/CONGRESS</a:t>
                      </a:r>
                      <a:endParaRPr lang="en-GB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CC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INTERGOVERNMENTAL </a:t>
                      </a:r>
                      <a:endParaRPr lang="en-GB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4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FORUM (IGF)</a:t>
                      </a:r>
                      <a:endParaRPr lang="en-GB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46" marR="37646" marT="85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4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HEALTH SECTOR INTERAGENCY STEERING COMMITTEE (HSISC)</a:t>
                      </a:r>
                      <a:endParaRPr lang="en-GB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46" marR="37646" marT="85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INTERAGENCY COORDINATING COMMITTEES (ICCs)</a:t>
                      </a:r>
                      <a:endParaRPr lang="en-GB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46" marR="37646" marT="85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6854363"/>
                  </a:ext>
                </a:extLst>
              </a:tr>
              <a:tr h="439069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13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FORUM FOR ANNUAL PERFORMANCE REVIEW</a:t>
                      </a:r>
                      <a:endParaRPr lang="en-GB" sz="13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13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MOH-COUNTY</a:t>
                      </a:r>
                      <a:endParaRPr lang="en-GB" sz="13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3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CONSULTATIVE FORUM</a:t>
                      </a:r>
                      <a:endParaRPr lang="en-GB" sz="13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46" marR="37646" marT="85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3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MAIN PARTNERSHIP FORUM</a:t>
                      </a:r>
                      <a:endParaRPr lang="en-GB" sz="13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46" marR="37646" marT="85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13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JOINT TECHNICAL</a:t>
                      </a:r>
                      <a:endParaRPr lang="en-GB" sz="13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3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COORDINATION FORUMS</a:t>
                      </a:r>
                      <a:endParaRPr lang="en-GB" sz="13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46" marR="37646" marT="85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5994934"/>
                  </a:ext>
                </a:extLst>
              </a:tr>
              <a:tr h="4624380">
                <a:tc>
                  <a:txBody>
                    <a:bodyPr/>
                    <a:lstStyle/>
                    <a:p>
                      <a:pPr marL="53975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1250" u="sng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Purpose</a:t>
                      </a:r>
                      <a:r>
                        <a:rPr lang="en-US" sz="125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: jointly review sector performance and identify priorities and issues that need to be addressed.</a:t>
                      </a:r>
                      <a:endParaRPr lang="en-GB" sz="125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53975">
                        <a:lnSpc>
                          <a:spcPct val="10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50" u="sng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Participation</a:t>
                      </a:r>
                      <a:endParaRPr lang="en-GB" sz="125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53975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25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MOH Top </a:t>
                      </a:r>
                      <a:r>
                        <a:rPr lang="en-US" sz="1250" kern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Mgmt</a:t>
                      </a:r>
                      <a:r>
                        <a:rPr lang="en-US" sz="125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(50)</a:t>
                      </a:r>
                      <a:endParaRPr lang="en-GB" sz="125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53975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25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County Governors (47)</a:t>
                      </a:r>
                      <a:endParaRPr lang="en-GB" sz="125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53975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25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County Assembly Chairs of Health Committees (47)</a:t>
                      </a:r>
                      <a:endParaRPr lang="en-GB" sz="125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53975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25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CECs for Health (47)</a:t>
                      </a:r>
                      <a:endParaRPr lang="en-GB" sz="125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53975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25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Senate Health Committee (12)</a:t>
                      </a:r>
                      <a:endParaRPr lang="en-GB" sz="125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53975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25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National Assembly Health Committee (25)</a:t>
                      </a:r>
                      <a:endParaRPr lang="en-GB" sz="125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53975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25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MOH SAGAs (24), MOH Regulatory Bodies (19)</a:t>
                      </a:r>
                      <a:endParaRPr lang="en-GB" sz="125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53975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25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KHF (3), FBOs (6), HENNET (8)</a:t>
                      </a:r>
                      <a:endParaRPr lang="en-GB" sz="125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53975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25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Academia (8)</a:t>
                      </a:r>
                      <a:endParaRPr lang="en-GB" sz="125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53975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25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Development Partners (20)</a:t>
                      </a:r>
                      <a:endParaRPr lang="en-GB" sz="125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53975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25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Implementing Partners (37)</a:t>
                      </a:r>
                      <a:endParaRPr lang="en-GB" sz="125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53975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25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MDAs (16)</a:t>
                      </a:r>
                      <a:endParaRPr lang="en-GB" sz="125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53975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50" u="sng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Frequency</a:t>
                      </a:r>
                      <a:r>
                        <a:rPr lang="en-US" sz="125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: Annual</a:t>
                      </a:r>
                      <a:endParaRPr lang="en-GB" sz="125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1250" u="sng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Chair</a:t>
                      </a:r>
                      <a:r>
                        <a:rPr lang="en-US" sz="125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: CS Health</a:t>
                      </a:r>
                      <a:endParaRPr lang="en-GB" sz="125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250" u="sng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Co-Chair</a:t>
                      </a:r>
                      <a:r>
                        <a:rPr lang="en-US" sz="125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: Chair CECs Health</a:t>
                      </a:r>
                      <a:endParaRPr lang="en-GB" sz="125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50" u="sng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Purpose</a:t>
                      </a:r>
                      <a:r>
                        <a:rPr lang="en-US" sz="125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: </a:t>
                      </a:r>
                      <a:r>
                        <a:rPr lang="en-GB" sz="125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consultation and co-operation between national and county governments to address health sector priorities and issues.</a:t>
                      </a:r>
                      <a:endParaRPr lang="en-GB" sz="125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50" u="sng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Members</a:t>
                      </a:r>
                      <a:r>
                        <a:rPr lang="en-US" sz="125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: </a:t>
                      </a:r>
                      <a:endParaRPr lang="en-GB" sz="125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44000" lvl="0" indent="-144000">
                        <a:lnSpc>
                          <a:spcPct val="107000"/>
                        </a:lnSpc>
                        <a:buFont typeface="Arial" panose="020B0604020202020204" pitchFamily="34" charset="0"/>
                        <a:buChar char="•"/>
                        <a:tabLst>
                          <a:tab pos="712788" algn="l"/>
                        </a:tabLst>
                      </a:pPr>
                      <a:r>
                        <a:rPr lang="en-US" sz="125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CECs-Health (47)</a:t>
                      </a:r>
                      <a:endParaRPr lang="en-GB" sz="125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144000" lvl="0" indent="-144000">
                        <a:lnSpc>
                          <a:spcPct val="107000"/>
                        </a:lnSpc>
                        <a:buFont typeface="Arial" panose="020B0604020202020204" pitchFamily="34" charset="0"/>
                        <a:buChar char="•"/>
                        <a:tabLst>
                          <a:tab pos="712788" algn="l"/>
                        </a:tabLst>
                      </a:pPr>
                      <a:r>
                        <a:rPr lang="en-US" sz="125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MOH Senior Leadership (10)</a:t>
                      </a:r>
                      <a:endParaRPr lang="en-GB" sz="125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>
                        <a:lnSpc>
                          <a:spcPct val="10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50" u="sng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Technical Committees (TTCs)</a:t>
                      </a:r>
                      <a:endParaRPr lang="en-GB" sz="125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44000" lvl="0" indent="-144000" algn="l" defTabSz="914400" rtl="0" eaLnBrk="1" latinLnBrk="0" hangingPunct="1">
                        <a:lnSpc>
                          <a:spcPct val="107000"/>
                        </a:lnSpc>
                        <a:buFont typeface="Arial" panose="020B0604020202020204" pitchFamily="34" charset="0"/>
                        <a:buChar char="•"/>
                        <a:tabLst>
                          <a:tab pos="712788" algn="l"/>
                        </a:tabLst>
                      </a:pPr>
                      <a:r>
                        <a:rPr lang="en-US" sz="125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Leadership &amp; Governance</a:t>
                      </a:r>
                      <a:endParaRPr lang="en-GB" sz="125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144000" lvl="0" indent="-144000" algn="l" defTabSz="914400" rtl="0" eaLnBrk="1" latinLnBrk="0" hangingPunct="1">
                        <a:lnSpc>
                          <a:spcPct val="107000"/>
                        </a:lnSpc>
                        <a:buFont typeface="Arial" panose="020B0604020202020204" pitchFamily="34" charset="0"/>
                        <a:buChar char="•"/>
                        <a:tabLst>
                          <a:tab pos="712788" algn="l"/>
                        </a:tabLst>
                      </a:pPr>
                      <a:r>
                        <a:rPr lang="en-US" sz="125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Health Financing</a:t>
                      </a:r>
                      <a:endParaRPr lang="en-GB" sz="125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144000" lvl="0" indent="-144000" algn="l" defTabSz="914400" rtl="0" eaLnBrk="1" latinLnBrk="0" hangingPunct="1">
                        <a:lnSpc>
                          <a:spcPct val="107000"/>
                        </a:lnSpc>
                        <a:buFont typeface="Arial" panose="020B0604020202020204" pitchFamily="34" charset="0"/>
                        <a:buChar char="•"/>
                        <a:tabLst>
                          <a:tab pos="712788" algn="l"/>
                        </a:tabLst>
                      </a:pPr>
                      <a:r>
                        <a:rPr lang="en-US" sz="125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Human Resources</a:t>
                      </a:r>
                      <a:endParaRPr lang="en-GB" sz="125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144000" lvl="0" indent="-144000" algn="l" defTabSz="914400" rtl="0" eaLnBrk="1" latinLnBrk="0" hangingPunct="1">
                        <a:lnSpc>
                          <a:spcPct val="107000"/>
                        </a:lnSpc>
                        <a:buFont typeface="Arial" panose="020B0604020202020204" pitchFamily="34" charset="0"/>
                        <a:buChar char="•"/>
                        <a:tabLst>
                          <a:tab pos="712788" algn="l"/>
                        </a:tabLst>
                      </a:pPr>
                      <a:r>
                        <a:rPr lang="en-US" sz="125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Health Products &amp; Tech and Infrastructure</a:t>
                      </a:r>
                      <a:endParaRPr lang="en-GB" sz="125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144000" lvl="0" indent="-144000" algn="l" defTabSz="914400" rtl="0" eaLnBrk="1" latinLnBrk="0" hangingPunct="1">
                        <a:lnSpc>
                          <a:spcPct val="107000"/>
                        </a:lnSpc>
                        <a:buFont typeface="Arial" panose="020B0604020202020204" pitchFamily="34" charset="0"/>
                        <a:buChar char="•"/>
                        <a:tabLst>
                          <a:tab pos="712788" algn="l"/>
                        </a:tabLst>
                      </a:pPr>
                      <a:r>
                        <a:rPr lang="en-US" sz="125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Service Delivery &amp; Quality</a:t>
                      </a:r>
                      <a:endParaRPr lang="en-GB" sz="125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144000" lvl="0" indent="-144000" algn="l" defTabSz="914400" rtl="0" eaLnBrk="1" latinLnBrk="0" hangingPunct="1">
                        <a:lnSpc>
                          <a:spcPct val="107000"/>
                        </a:lnSpc>
                        <a:buFont typeface="Arial" panose="020B0604020202020204" pitchFamily="34" charset="0"/>
                        <a:buChar char="•"/>
                        <a:tabLst>
                          <a:tab pos="712788" algn="l"/>
                        </a:tabLst>
                      </a:pPr>
                      <a:r>
                        <a:rPr lang="en-US" sz="125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M&amp;E and Research</a:t>
                      </a:r>
                      <a:endParaRPr lang="en-GB" sz="125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>
                        <a:lnSpc>
                          <a:spcPct val="10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1250" u="sng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Frequency</a:t>
                      </a:r>
                      <a:r>
                        <a:rPr lang="en-US" sz="125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: Quarterly</a:t>
                      </a:r>
                      <a:endParaRPr lang="en-GB" sz="125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Bef>
                          <a:spcPts val="600"/>
                        </a:spcBef>
                      </a:pPr>
                      <a:r>
                        <a:rPr lang="en-US" sz="1250" u="sng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Note:</a:t>
                      </a:r>
                      <a:r>
                        <a:rPr lang="en-US" sz="125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 Sector partners invited as observers and resource persons (current practice) </a:t>
                      </a:r>
                      <a:r>
                        <a:rPr lang="en-US" sz="125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en-GB" sz="125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46" marR="37646" marT="855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1300" u="sng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Chair</a:t>
                      </a:r>
                      <a:r>
                        <a:rPr lang="en-US" sz="13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: PS Health</a:t>
                      </a:r>
                      <a:endParaRPr lang="en-GB" sz="13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300" u="sng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Co-Chair</a:t>
                      </a:r>
                      <a:r>
                        <a:rPr lang="en-US" sz="13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: DG Health</a:t>
                      </a:r>
                      <a:endParaRPr lang="en-GB" sz="13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300" u="sng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Purpose</a:t>
                      </a:r>
                      <a:r>
                        <a:rPr lang="en-US" sz="13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: </a:t>
                      </a:r>
                      <a:r>
                        <a:rPr lang="en-GB" sz="13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bring together all key partners to provide joint strategic leadership and guide sector investments.</a:t>
                      </a:r>
                      <a:endParaRPr lang="en-GB" sz="13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300" u="sng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Members</a:t>
                      </a:r>
                      <a:r>
                        <a:rPr lang="en-US" sz="13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:</a:t>
                      </a:r>
                      <a:endParaRPr lang="en-GB" sz="13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3038" lvl="0" indent="-173038" algn="l" defTabSz="914400" rtl="0" eaLnBrk="1" latinLnBrk="0" hangingPunct="1">
                        <a:lnSpc>
                          <a:spcPct val="107000"/>
                        </a:lnSpc>
                        <a:buFont typeface="Arial" panose="020B0604020202020204" pitchFamily="34" charset="0"/>
                        <a:buChar char="•"/>
                        <a:tabLst>
                          <a:tab pos="90170" algn="l"/>
                        </a:tabLst>
                      </a:pPr>
                      <a:r>
                        <a:rPr lang="en-US" sz="13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HOD (6)</a:t>
                      </a:r>
                      <a:endParaRPr lang="en-GB" sz="130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173038" lvl="0" indent="-173038" algn="l" defTabSz="914400" rtl="0" eaLnBrk="1" latinLnBrk="0" hangingPunct="1">
                        <a:lnSpc>
                          <a:spcPct val="107000"/>
                        </a:lnSpc>
                        <a:buFont typeface="Arial" panose="020B0604020202020204" pitchFamily="34" charset="0"/>
                        <a:buChar char="•"/>
                        <a:tabLst>
                          <a:tab pos="90170" algn="l"/>
                        </a:tabLst>
                      </a:pPr>
                      <a:r>
                        <a:rPr lang="en-US" sz="13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National Treasury (1)</a:t>
                      </a:r>
                      <a:endParaRPr lang="en-GB" sz="130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173038" lvl="0" indent="-173038" algn="l" defTabSz="914400" rtl="0" eaLnBrk="1" latinLnBrk="0" hangingPunct="1">
                        <a:lnSpc>
                          <a:spcPct val="107000"/>
                        </a:lnSpc>
                        <a:buFont typeface="Arial" panose="020B0604020202020204" pitchFamily="34" charset="0"/>
                        <a:buChar char="•"/>
                        <a:tabLst>
                          <a:tab pos="90170" algn="l"/>
                        </a:tabLst>
                      </a:pPr>
                      <a:r>
                        <a:rPr lang="en-US" sz="13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Ministry of Dev (1)</a:t>
                      </a:r>
                      <a:endParaRPr lang="en-GB" sz="130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173038" lvl="0" indent="-173038" algn="l" defTabSz="914400" rtl="0" eaLnBrk="1" latinLnBrk="0" hangingPunct="1">
                        <a:lnSpc>
                          <a:spcPct val="107000"/>
                        </a:lnSpc>
                        <a:buFont typeface="Arial" panose="020B0604020202020204" pitchFamily="34" charset="0"/>
                        <a:buChar char="•"/>
                        <a:tabLst>
                          <a:tab pos="90170" algn="l"/>
                        </a:tabLst>
                      </a:pPr>
                      <a:r>
                        <a:rPr lang="en-US" sz="13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CECs-H Caucus Exec (2)</a:t>
                      </a:r>
                      <a:endParaRPr lang="en-GB" sz="130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173038" lvl="0" indent="-173038" algn="l" defTabSz="914400" rtl="0" eaLnBrk="1" latinLnBrk="0" hangingPunct="1">
                        <a:lnSpc>
                          <a:spcPct val="107000"/>
                        </a:lnSpc>
                        <a:buFont typeface="Arial" panose="020B0604020202020204" pitchFamily="34" charset="0"/>
                        <a:buChar char="•"/>
                        <a:tabLst>
                          <a:tab pos="90170" algn="l"/>
                        </a:tabLst>
                      </a:pPr>
                      <a:r>
                        <a:rPr lang="en-US" sz="13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CECs Heads of TTCs (7)</a:t>
                      </a:r>
                      <a:endParaRPr lang="en-GB" sz="130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173038" lvl="0" indent="-173038" algn="l" defTabSz="914400" rtl="0" eaLnBrk="1" latinLnBrk="0" hangingPunct="1">
                        <a:lnSpc>
                          <a:spcPct val="107000"/>
                        </a:lnSpc>
                        <a:buFont typeface="Arial" panose="020B0604020202020204" pitchFamily="34" charset="0"/>
                        <a:buChar char="•"/>
                        <a:tabLst>
                          <a:tab pos="90170" algn="l"/>
                        </a:tabLst>
                      </a:pPr>
                      <a:r>
                        <a:rPr lang="en-US" sz="13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COH Reps (2)</a:t>
                      </a:r>
                      <a:endParaRPr lang="en-GB" sz="130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173038" lvl="0" indent="-173038" algn="l" defTabSz="914400" rtl="0" eaLnBrk="1" latinLnBrk="0" hangingPunct="1">
                        <a:lnSpc>
                          <a:spcPct val="107000"/>
                        </a:lnSpc>
                        <a:buFont typeface="Arial" panose="020B0604020202020204" pitchFamily="34" charset="0"/>
                        <a:buChar char="•"/>
                        <a:tabLst>
                          <a:tab pos="90170" algn="l"/>
                        </a:tabLst>
                      </a:pPr>
                      <a:r>
                        <a:rPr lang="en-US" sz="13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DPHK key DP Reps (5)</a:t>
                      </a:r>
                      <a:endParaRPr lang="en-GB" sz="130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173038" lvl="0" indent="-173038" algn="l" defTabSz="914400" rtl="0" eaLnBrk="1" latinLnBrk="0" hangingPunct="1">
                        <a:lnSpc>
                          <a:spcPct val="107000"/>
                        </a:lnSpc>
                        <a:buFont typeface="Arial" panose="020B0604020202020204" pitchFamily="34" charset="0"/>
                        <a:buChar char="•"/>
                        <a:tabLst>
                          <a:tab pos="90170" algn="l"/>
                        </a:tabLst>
                      </a:pPr>
                      <a:r>
                        <a:rPr lang="en-US" sz="13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HENNET/FBOs (3)</a:t>
                      </a:r>
                      <a:endParaRPr lang="en-GB" sz="130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173038" lvl="0" indent="-173038" algn="l" defTabSz="914400" rtl="0" eaLnBrk="1" latinLnBrk="0" hangingPunct="1">
                        <a:lnSpc>
                          <a:spcPct val="107000"/>
                        </a:lnSpc>
                        <a:buFont typeface="Arial" panose="020B0604020202020204" pitchFamily="34" charset="0"/>
                        <a:buChar char="•"/>
                        <a:tabLst>
                          <a:tab pos="90170" algn="l"/>
                        </a:tabLst>
                      </a:pPr>
                      <a:r>
                        <a:rPr lang="en-US" sz="13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Private Sector (KHF) (1)</a:t>
                      </a:r>
                      <a:endParaRPr lang="en-GB" sz="130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>
                        <a:lnSpc>
                          <a:spcPct val="10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107950" algn="l"/>
                        </a:tabLst>
                      </a:pPr>
                      <a:r>
                        <a:rPr lang="en-US" sz="13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en-US" sz="1300" u="sng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Frequency</a:t>
                      </a:r>
                      <a:r>
                        <a:rPr lang="en-US" sz="13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: Quarterly</a:t>
                      </a:r>
                      <a:endParaRPr lang="en-GB" sz="13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54000">
                        <a:lnSpc>
                          <a:spcPct val="106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107950" algn="l"/>
                        </a:tabLst>
                      </a:pPr>
                      <a:r>
                        <a:rPr lang="en-GB" sz="1300" u="sng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NOTE</a:t>
                      </a:r>
                      <a:r>
                        <a:rPr lang="en-GB" sz="13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: Ideally UHC-SC will consolidate with HSCC.</a:t>
                      </a:r>
                      <a:endParaRPr lang="en-GB" sz="13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46" marR="37646" marT="855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1300" u="sng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Chair</a:t>
                      </a:r>
                      <a:r>
                        <a:rPr lang="en-US" sz="13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: MOH HODs</a:t>
                      </a:r>
                      <a:endParaRPr lang="en-GB" sz="13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300" u="sng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Co-Chair</a:t>
                      </a:r>
                      <a:r>
                        <a:rPr lang="en-US" sz="13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: CEC Chairs TTCs</a:t>
                      </a:r>
                      <a:endParaRPr lang="en-GB" sz="13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300" u="sng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Purpose</a:t>
                      </a:r>
                      <a:r>
                        <a:rPr lang="en-US" sz="1300" u="non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: </a:t>
                      </a:r>
                      <a:r>
                        <a:rPr lang="en-GB" sz="1300" u="non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bring together all key partners for joint planning, oversight and decision-making on priority technical investment areas.</a:t>
                      </a:r>
                      <a:endParaRPr lang="en-GB" sz="1300" u="non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300" u="sng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Members</a:t>
                      </a:r>
                      <a:r>
                        <a:rPr lang="en-US" sz="13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: </a:t>
                      </a:r>
                      <a:endParaRPr lang="en-GB" sz="13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3038" lvl="0" indent="-173038" algn="l" defTabSz="914400" rtl="0" eaLnBrk="1" latinLnBrk="0" hangingPunct="1">
                        <a:lnSpc>
                          <a:spcPct val="107000"/>
                        </a:lnSpc>
                        <a:buFont typeface="Arial" panose="020B0604020202020204" pitchFamily="34" charset="0"/>
                        <a:buChar char="•"/>
                        <a:tabLst>
                          <a:tab pos="90170" algn="l"/>
                        </a:tabLst>
                      </a:pPr>
                      <a:r>
                        <a:rPr lang="en-US" sz="13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MOH Dept, </a:t>
                      </a:r>
                      <a:r>
                        <a:rPr lang="en-US" sz="1300" kern="1200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Div</a:t>
                      </a:r>
                      <a:r>
                        <a:rPr lang="en-US" sz="1300" kern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, Unit reps </a:t>
                      </a:r>
                      <a:r>
                        <a:rPr lang="en-US" sz="13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(6)   </a:t>
                      </a:r>
                      <a:endParaRPr lang="en-GB" sz="130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173038" lvl="0" indent="-173038" algn="l" defTabSz="914400" rtl="0" eaLnBrk="1" latinLnBrk="0" hangingPunct="1">
                        <a:lnSpc>
                          <a:spcPct val="107000"/>
                        </a:lnSpc>
                        <a:buFont typeface="Arial" panose="020B0604020202020204" pitchFamily="34" charset="0"/>
                        <a:buChar char="•"/>
                        <a:tabLst>
                          <a:tab pos="90170" algn="l"/>
                        </a:tabLst>
                      </a:pPr>
                      <a:r>
                        <a:rPr lang="en-US" sz="13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MOH Program Reps (1)</a:t>
                      </a:r>
                      <a:endParaRPr lang="en-GB" sz="130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173038" lvl="0" indent="-173038" algn="l" defTabSz="914400" rtl="0" eaLnBrk="1" latinLnBrk="0" hangingPunct="1">
                        <a:lnSpc>
                          <a:spcPct val="107000"/>
                        </a:lnSpc>
                        <a:buFont typeface="Arial" panose="020B0604020202020204" pitchFamily="34" charset="0"/>
                        <a:buChar char="•"/>
                        <a:tabLst>
                          <a:tab pos="90170" algn="l"/>
                        </a:tabLst>
                      </a:pPr>
                      <a:r>
                        <a:rPr lang="en-US" sz="13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County Director reps (1)</a:t>
                      </a:r>
                      <a:endParaRPr lang="en-GB" sz="130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173038" lvl="0" indent="-173038" algn="l" defTabSz="914400" rtl="0" eaLnBrk="1" latinLnBrk="0" hangingPunct="1">
                        <a:lnSpc>
                          <a:spcPct val="107000"/>
                        </a:lnSpc>
                        <a:buFont typeface="Arial" panose="020B0604020202020204" pitchFamily="34" charset="0"/>
                        <a:buChar char="•"/>
                        <a:tabLst>
                          <a:tab pos="90170" algn="l"/>
                        </a:tabLst>
                      </a:pPr>
                      <a:r>
                        <a:rPr lang="en-US" sz="13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DP reps (3)</a:t>
                      </a:r>
                      <a:endParaRPr lang="en-GB" sz="130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173038" lvl="0" indent="-173038" algn="l" defTabSz="914400" rtl="0" eaLnBrk="1" latinLnBrk="0" hangingPunct="1">
                        <a:lnSpc>
                          <a:spcPct val="107000"/>
                        </a:lnSpc>
                        <a:buFont typeface="Arial" panose="020B0604020202020204" pitchFamily="34" charset="0"/>
                        <a:buChar char="•"/>
                        <a:tabLst>
                          <a:tab pos="90170" algn="l"/>
                        </a:tabLst>
                      </a:pPr>
                      <a:r>
                        <a:rPr lang="en-US" sz="13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Implementing Partners (3)</a:t>
                      </a:r>
                      <a:endParaRPr lang="en-GB" sz="130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173038" lvl="0" indent="-173038" algn="l" defTabSz="914400" rtl="0" eaLnBrk="1" latinLnBrk="0" hangingPunct="1">
                        <a:lnSpc>
                          <a:spcPct val="107000"/>
                        </a:lnSpc>
                        <a:buFont typeface="Arial" panose="020B0604020202020204" pitchFamily="34" charset="0"/>
                        <a:buChar char="•"/>
                        <a:tabLst>
                          <a:tab pos="90170" algn="l"/>
                        </a:tabLst>
                      </a:pPr>
                      <a:r>
                        <a:rPr lang="en-US" sz="13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NGOs, FBOs, </a:t>
                      </a:r>
                      <a:r>
                        <a:rPr lang="en-US" sz="130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Priv</a:t>
                      </a:r>
                      <a:r>
                        <a:rPr lang="en-US" sz="13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Sector (3)</a:t>
                      </a:r>
                      <a:endParaRPr lang="en-GB" sz="130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>
                        <a:lnSpc>
                          <a:spcPct val="10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300" u="sng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Frequency</a:t>
                      </a:r>
                      <a:r>
                        <a:rPr lang="en-US" sz="13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: at least Monthly, more frequently as needed.</a:t>
                      </a:r>
                      <a:endParaRPr lang="en-GB" sz="13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300" u="sng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NOTE</a:t>
                      </a:r>
                      <a:r>
                        <a:rPr lang="en-GB" sz="13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: Ideally UHC SCs will consolidate with ICCs, and ICCs will link to IGF TTCs.</a:t>
                      </a:r>
                      <a:endParaRPr lang="en-GB" sz="13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46" marR="37646" marT="855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14802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35160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006474"/>
          </a:xfrm>
        </p:spPr>
        <p:txBody>
          <a:bodyPr/>
          <a:lstStyle/>
          <a:p>
            <a:pPr algn="ctr"/>
            <a:r>
              <a:rPr lang="en-ZW" sz="2900" cap="all" dirty="0">
                <a:solidFill>
                  <a:srgbClr val="C00000"/>
                </a:solidFill>
                <a:latin typeface="Franklin Gothic Medium"/>
              </a:rPr>
              <a:t>TOOLS FOR Implementing coordination, cooperation and alignment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524002"/>
            <a:ext cx="7886700" cy="4652963"/>
          </a:xfrm>
        </p:spPr>
        <p:txBody>
          <a:bodyPr>
            <a:noAutofit/>
          </a:bodyPr>
          <a:lstStyle/>
          <a:p>
            <a:pPr marL="324000" indent="-324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GB" sz="1600" b="1" dirty="0">
                <a:latin typeface="Times New Roman" pitchFamily="18" charset="0"/>
                <a:cs typeface="Times New Roman" pitchFamily="18" charset="0"/>
              </a:rPr>
              <a:t>GOK leadership </a:t>
            </a:r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at national and county levels.</a:t>
            </a:r>
          </a:p>
          <a:p>
            <a:pPr marL="324000" indent="-324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GB" sz="1600" b="1" dirty="0">
                <a:latin typeface="Times New Roman" pitchFamily="18" charset="0"/>
                <a:cs typeface="Times New Roman" pitchFamily="18" charset="0"/>
              </a:rPr>
              <a:t>Partnership Compact/MOUs </a:t>
            </a:r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setting out commitments of sector partners.</a:t>
            </a:r>
          </a:p>
          <a:p>
            <a:pPr marL="324000" indent="-324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GB" sz="1600" b="1" dirty="0">
                <a:latin typeface="Times New Roman" pitchFamily="18" charset="0"/>
                <a:cs typeface="Times New Roman" pitchFamily="18" charset="0"/>
              </a:rPr>
              <a:t>Common strategic plans </a:t>
            </a:r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- KHSSP and county health plans to guide GOK and external investments.</a:t>
            </a:r>
          </a:p>
          <a:p>
            <a:pPr marL="324000" indent="-324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GB" sz="1600" b="1" dirty="0">
                <a:latin typeface="Times New Roman" pitchFamily="18" charset="0"/>
                <a:cs typeface="Times New Roman" pitchFamily="18" charset="0"/>
              </a:rPr>
              <a:t>Common budgeting and expenditure frameworks </a:t>
            </a:r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– MTEF/PBB and AWPs at national and county levels based on strategic plans and emerging priorities that reflect all available resources.</a:t>
            </a:r>
          </a:p>
          <a:p>
            <a:pPr marL="324000" indent="-324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GB" sz="1600" b="1" dirty="0">
                <a:latin typeface="Times New Roman" pitchFamily="18" charset="0"/>
                <a:cs typeface="Times New Roman" pitchFamily="18" charset="0"/>
              </a:rPr>
              <a:t>One common results monitoring framework </a:t>
            </a:r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- Health Sector M&amp;E Framework.</a:t>
            </a:r>
          </a:p>
          <a:p>
            <a:pPr marL="324000" indent="-324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GB" sz="1600" b="1" dirty="0">
                <a:latin typeface="Times New Roman" pitchFamily="18" charset="0"/>
                <a:cs typeface="Times New Roman" pitchFamily="18" charset="0"/>
              </a:rPr>
              <a:t>Consultative and coordination structures </a:t>
            </a:r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at national and county levels that engage all key sector partners, in order to make best use of all available resources to address common priorities. </a:t>
            </a:r>
          </a:p>
          <a:p>
            <a:pPr marL="324000" indent="-324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GB" sz="1600" b="1" dirty="0">
                <a:latin typeface="Times New Roman" pitchFamily="18" charset="0"/>
                <a:cs typeface="Times New Roman" pitchFamily="18" charset="0"/>
              </a:rPr>
              <a:t>Joint planning, budgeting and review processes </a:t>
            </a:r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at national and county levels.</a:t>
            </a:r>
          </a:p>
          <a:p>
            <a:pPr marL="324000" indent="-324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GB" sz="1600" b="1" dirty="0">
                <a:latin typeface="Times New Roman" pitchFamily="18" charset="0"/>
                <a:cs typeface="Times New Roman" pitchFamily="18" charset="0"/>
              </a:rPr>
              <a:t>Joint annual review forums </a:t>
            </a:r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at national level (Kenya Health Summit) and county level to collectively review progress and performance, and to set priorities for the coming year.</a:t>
            </a:r>
          </a:p>
          <a:p>
            <a:pPr marL="324000" indent="-324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GB" sz="1600" b="1" dirty="0">
                <a:latin typeface="Times New Roman" pitchFamily="18" charset="0"/>
                <a:cs typeface="Times New Roman" pitchFamily="18" charset="0"/>
              </a:rPr>
              <a:t>Resource mapping and tracking systems </a:t>
            </a:r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to indicate planned investments and track actual expenditures from GOK and DPs, to identify critical gaps and avoid duplication of efforts.</a:t>
            </a:r>
          </a:p>
          <a:p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24694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27038"/>
            <a:ext cx="8229600" cy="5635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ZW" sz="3200" dirty="0">
                <a:solidFill>
                  <a:srgbClr val="C00000"/>
                </a:solidFill>
              </a:rPr>
              <a:t>MONITORING Implementation Partnerships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43011" name="Content Placeholder 2"/>
          <p:cNvSpPr>
            <a:spLocks noGrp="1"/>
          </p:cNvSpPr>
          <p:nvPr>
            <p:ph idx="1"/>
          </p:nvPr>
        </p:nvSpPr>
        <p:spPr>
          <a:xfrm>
            <a:off x="304800" y="914400"/>
            <a:ext cx="8610600" cy="5867400"/>
          </a:xfrm>
        </p:spPr>
        <p:txBody>
          <a:bodyPr>
            <a:noAutofit/>
          </a:bodyPr>
          <a:lstStyle/>
          <a:p>
            <a:pPr eaLnBrk="1" hangingPunct="1"/>
            <a:r>
              <a:rPr lang="en-ZW" altLang="en-US" sz="2800" b="1" u="sng" dirty="0">
                <a:latin typeface="Calibri" pitchFamily="34" charset="0"/>
              </a:rPr>
              <a:t>Partnership indicators </a:t>
            </a:r>
            <a:r>
              <a:rPr lang="en-ZW" altLang="en-US" sz="2800" dirty="0">
                <a:latin typeface="Calibri" pitchFamily="34" charset="0"/>
              </a:rPr>
              <a:t>to track annual performance against commitments, taking into account global aid effectiveness targets.</a:t>
            </a:r>
          </a:p>
          <a:p>
            <a:pPr eaLnBrk="1" hangingPunct="1"/>
            <a:r>
              <a:rPr lang="en-ZW" altLang="en-US" sz="2800" b="1" u="sng" dirty="0">
                <a:latin typeface="Calibri" pitchFamily="34" charset="0"/>
              </a:rPr>
              <a:t>Establishment of partnership structures</a:t>
            </a:r>
            <a:r>
              <a:rPr lang="en-ZW" altLang="en-US" sz="2800" dirty="0">
                <a:latin typeface="Calibri" pitchFamily="34" charset="0"/>
              </a:rPr>
              <a:t> </a:t>
            </a:r>
          </a:p>
          <a:p>
            <a:pPr eaLnBrk="1" hangingPunct="1"/>
            <a:r>
              <a:rPr lang="en-ZW" altLang="en-US" sz="2800" dirty="0">
                <a:latin typeface="Calibri" pitchFamily="34" charset="0"/>
              </a:rPr>
              <a:t>Development of a </a:t>
            </a:r>
            <a:r>
              <a:rPr lang="en-ZW" altLang="en-US" sz="2800" b="1" u="sng" dirty="0">
                <a:latin typeface="Calibri" pitchFamily="34" charset="0"/>
              </a:rPr>
              <a:t>sector calendar </a:t>
            </a:r>
            <a:r>
              <a:rPr lang="en-ZW" altLang="en-US" sz="2800" dirty="0">
                <a:latin typeface="Calibri" pitchFamily="34" charset="0"/>
              </a:rPr>
              <a:t>to map out key processes and events to guide partner inputs and participation in coordination forums and sector joint planning, budgeting and review processes.</a:t>
            </a:r>
          </a:p>
        </p:txBody>
      </p:sp>
    </p:spTree>
    <p:extLst>
      <p:ext uri="{BB962C8B-B14F-4D97-AF65-F5344CB8AC3E}">
        <p14:creationId xmlns:p14="http://schemas.microsoft.com/office/powerpoint/2010/main" val="12930798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Background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lvl="0" indent="0">
              <a:spcBef>
                <a:spcPts val="580"/>
              </a:spcBef>
              <a:buClr>
                <a:srgbClr val="D34817"/>
              </a:buClr>
              <a:buSzPct val="85000"/>
              <a:defRPr/>
            </a:pPr>
            <a:r>
              <a:rPr lang="en-GB" sz="2800" b="0" dirty="0">
                <a:solidFill>
                  <a:prstClr val="black"/>
                </a:solidFill>
                <a:latin typeface="Calibri" panose="020F0502020204030204" pitchFamily="34" charset="0"/>
              </a:rPr>
              <a:t>The sector has undergone significant changes:</a:t>
            </a:r>
            <a:endParaRPr lang="en-US" sz="2800" b="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marL="548640" lvl="1" indent="-228600">
              <a:spcBef>
                <a:spcPts val="370"/>
              </a:spcBef>
              <a:buClr>
                <a:srgbClr val="9B2D1F"/>
              </a:buClr>
              <a:buSzPct val="85000"/>
              <a:buFont typeface="Wingdings 2"/>
              <a:buChar char=""/>
              <a:defRPr/>
            </a:pPr>
            <a:r>
              <a:rPr lang="en-US" sz="2800" dirty="0">
                <a:solidFill>
                  <a:prstClr val="black"/>
                </a:solidFill>
                <a:latin typeface="Calibri" panose="020F0502020204030204" pitchFamily="34" charset="0"/>
              </a:rPr>
              <a:t>The 2010 Constitution</a:t>
            </a:r>
            <a:r>
              <a:rPr lang="en-ZW" sz="2800" dirty="0">
                <a:solidFill>
                  <a:prstClr val="black"/>
                </a:solidFill>
                <a:latin typeface="Calibri" panose="020F0502020204030204" pitchFamily="34" charset="0"/>
              </a:rPr>
              <a:t> - two distinct but inter-dependent levels of government</a:t>
            </a:r>
            <a:endParaRPr lang="en-US" sz="280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marL="548640" lvl="1" indent="-228600">
              <a:spcBef>
                <a:spcPts val="370"/>
              </a:spcBef>
              <a:buClr>
                <a:srgbClr val="9B2D1F"/>
              </a:buClr>
              <a:buSzPct val="85000"/>
              <a:buFont typeface="Wingdings 2"/>
              <a:buChar char=""/>
              <a:defRPr/>
            </a:pPr>
            <a:r>
              <a:rPr lang="en-US" sz="2800" dirty="0">
                <a:solidFill>
                  <a:prstClr val="black"/>
                </a:solidFill>
                <a:latin typeface="Calibri" panose="020F0502020204030204" pitchFamily="34" charset="0"/>
              </a:rPr>
              <a:t>Public Financial Management Act 2012</a:t>
            </a:r>
          </a:p>
          <a:p>
            <a:pPr marL="548640" lvl="1" indent="-228600">
              <a:spcBef>
                <a:spcPts val="370"/>
              </a:spcBef>
              <a:buClr>
                <a:srgbClr val="9B2D1F"/>
              </a:buClr>
              <a:buSzPct val="85000"/>
              <a:buFont typeface="Wingdings 2"/>
              <a:buChar char=""/>
              <a:defRPr/>
            </a:pPr>
            <a:r>
              <a:rPr lang="en-US" sz="2800" dirty="0">
                <a:solidFill>
                  <a:prstClr val="black"/>
                </a:solidFill>
                <a:latin typeface="Calibri" panose="020F0502020204030204" pitchFamily="34" charset="0"/>
              </a:rPr>
              <a:t>County Government Act 2012,</a:t>
            </a:r>
          </a:p>
          <a:p>
            <a:pPr marL="548640" lvl="1" indent="-228600">
              <a:spcBef>
                <a:spcPts val="370"/>
              </a:spcBef>
              <a:buClr>
                <a:srgbClr val="9B2D1F"/>
              </a:buClr>
              <a:buSzPct val="85000"/>
              <a:buFont typeface="Wingdings 2"/>
              <a:buChar char=""/>
              <a:defRPr/>
            </a:pPr>
            <a:r>
              <a:rPr lang="en-US" sz="2800" dirty="0">
                <a:solidFill>
                  <a:prstClr val="black"/>
                </a:solidFill>
                <a:latin typeface="Calibri" panose="020F0502020204030204" pitchFamily="34" charset="0"/>
              </a:rPr>
              <a:t>The Inter-governmental Relations Act 2012</a:t>
            </a:r>
          </a:p>
          <a:p>
            <a:pPr marL="548640" lvl="1" indent="-228600">
              <a:spcBef>
                <a:spcPts val="370"/>
              </a:spcBef>
              <a:buClr>
                <a:srgbClr val="9B2D1F"/>
              </a:buClr>
              <a:buSzPct val="85000"/>
              <a:buFont typeface="Wingdings 2"/>
              <a:buChar char=""/>
              <a:defRPr/>
            </a:pPr>
            <a:r>
              <a:rPr lang="en-US" sz="2800" dirty="0">
                <a:solidFill>
                  <a:prstClr val="black"/>
                </a:solidFill>
                <a:latin typeface="Calibri" panose="020F0502020204030204" pitchFamily="34" charset="0"/>
              </a:rPr>
              <a:t>The PPP Act</a:t>
            </a:r>
          </a:p>
          <a:p>
            <a:pPr marL="548640" lvl="1" indent="-228600">
              <a:spcBef>
                <a:spcPts val="370"/>
              </a:spcBef>
              <a:buClr>
                <a:srgbClr val="9B2D1F"/>
              </a:buClr>
              <a:buSzPct val="85000"/>
              <a:buFont typeface="Wingdings 2"/>
              <a:buChar char=""/>
              <a:defRPr/>
            </a:pPr>
            <a:r>
              <a:rPr lang="en-US" sz="2800" dirty="0">
                <a:solidFill>
                  <a:prstClr val="black"/>
                </a:solidFill>
                <a:latin typeface="Calibri" panose="020F0502020204030204" pitchFamily="34" charset="0"/>
              </a:rPr>
              <a:t>KHP 2014-2030</a:t>
            </a:r>
          </a:p>
          <a:p>
            <a:pPr marL="274320" lvl="0" indent="-274320">
              <a:spcBef>
                <a:spcPts val="580"/>
              </a:spcBef>
              <a:buClr>
                <a:srgbClr val="D34817"/>
              </a:buClr>
              <a:buSzPct val="85000"/>
              <a:defRPr/>
            </a:pPr>
            <a:r>
              <a:rPr lang="en-US" sz="2800" b="0" dirty="0">
                <a:solidFill>
                  <a:prstClr val="black"/>
                </a:solidFill>
                <a:latin typeface="Calibri" panose="020F0502020204030204" pitchFamily="34" charset="0"/>
              </a:rPr>
              <a:t>	Requiring development of general frameworks for coordination and engagement.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48921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5867400" cy="4525963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en-US" altLang="en-US"/>
              <a:t>.</a:t>
            </a:r>
          </a:p>
        </p:txBody>
      </p:sp>
      <p:sp>
        <p:nvSpPr>
          <p:cNvPr id="8196" name="Content Placeholder 3"/>
          <p:cNvSpPr>
            <a:spLocks noGrp="1"/>
          </p:cNvSpPr>
          <p:nvPr>
            <p:ph sz="half" idx="2"/>
          </p:nvPr>
        </p:nvSpPr>
        <p:spPr>
          <a:xfrm>
            <a:off x="6553200" y="1600206"/>
            <a:ext cx="2133600" cy="4525963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en-US" altLang="en-US"/>
              <a:t>.</a:t>
            </a:r>
          </a:p>
        </p:txBody>
      </p:sp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ZW" altLang="en-US" sz="3200" b="1" dirty="0">
                <a:solidFill>
                  <a:srgbClr val="C00000"/>
                </a:solidFill>
              </a:rPr>
              <a:t>CONTEXT to </a:t>
            </a:r>
            <a:r>
              <a:rPr lang="en-US" altLang="en-US" sz="3200" b="1" dirty="0">
                <a:solidFill>
                  <a:srgbClr val="C00000"/>
                </a:solidFill>
              </a:rPr>
              <a:t>Health Sector coordination, cooperation and alignment </a:t>
            </a:r>
            <a:endParaRPr lang="en-US" altLang="en-US" sz="3200" dirty="0">
              <a:solidFill>
                <a:srgbClr val="C00000"/>
              </a:solidFill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4266913100"/>
              </p:ext>
            </p:extLst>
          </p:nvPr>
        </p:nvGraphicFramePr>
        <p:xfrm>
          <a:off x="228600" y="1524000"/>
          <a:ext cx="63246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198" name="Rounded Rectangle 11"/>
          <p:cNvSpPr>
            <a:spLocks noChangeArrowheads="1"/>
          </p:cNvSpPr>
          <p:nvPr/>
        </p:nvSpPr>
        <p:spPr bwMode="auto">
          <a:xfrm>
            <a:off x="6553200" y="1676400"/>
            <a:ext cx="2362200" cy="47244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769535"/>
              </a:gs>
              <a:gs pos="80000">
                <a:srgbClr val="9BC348"/>
              </a:gs>
              <a:gs pos="100000">
                <a:srgbClr val="9CC746"/>
              </a:gs>
            </a:gsLst>
            <a:lin ang="16200000"/>
          </a:gradFill>
          <a:ln>
            <a:noFill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altLang="en-US" sz="2400" b="1">
                <a:latin typeface="Calibri" pitchFamily="34" charset="0"/>
              </a:rPr>
              <a:t>DEVELOPMENT RESULTS</a:t>
            </a:r>
          </a:p>
        </p:txBody>
      </p:sp>
    </p:spTree>
    <p:extLst>
      <p:ext uri="{BB962C8B-B14F-4D97-AF65-F5344CB8AC3E}">
        <p14:creationId xmlns:p14="http://schemas.microsoft.com/office/powerpoint/2010/main" val="14559117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28600"/>
            <a:ext cx="7520940" cy="762000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Aims of Sector coordination, cooperation and alignment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274320" lvl="0" indent="-274320">
              <a:spcBef>
                <a:spcPts val="1200"/>
              </a:spcBef>
              <a:buClr>
                <a:srgbClr val="D34817"/>
              </a:buClr>
              <a:buSzPct val="85000"/>
              <a:buFont typeface="Arial" pitchFamily="34" charset="0"/>
              <a:buChar char="•"/>
              <a:defRPr/>
            </a:pPr>
            <a:r>
              <a:rPr lang="en-ZW" sz="2800" b="0" dirty="0">
                <a:solidFill>
                  <a:prstClr val="black"/>
                </a:solidFill>
                <a:latin typeface="Calibri" panose="020F0502020204030204" pitchFamily="34" charset="0"/>
              </a:rPr>
              <a:t>To achieve harmony and synergy among all the stakeholders in health in order to contribute to the improvement of the health of the population.</a:t>
            </a:r>
            <a:r>
              <a:rPr lang="en-US" sz="2800" b="0" dirty="0">
                <a:solidFill>
                  <a:prstClr val="black"/>
                </a:solidFill>
                <a:latin typeface="Calibri" panose="020F0502020204030204" pitchFamily="34" charset="0"/>
              </a:rPr>
              <a:t> </a:t>
            </a:r>
          </a:p>
          <a:p>
            <a:pPr marL="274320" lvl="0" indent="-274320">
              <a:spcBef>
                <a:spcPts val="1200"/>
              </a:spcBef>
              <a:buClr>
                <a:srgbClr val="D34817"/>
              </a:buClr>
              <a:buSzPct val="85000"/>
              <a:buFont typeface="Arial" pitchFamily="34" charset="0"/>
              <a:buChar char="•"/>
              <a:defRPr/>
            </a:pPr>
            <a:r>
              <a:rPr lang="en-US" sz="2800" b="0" dirty="0">
                <a:solidFill>
                  <a:prstClr val="black"/>
                </a:solidFill>
                <a:latin typeface="Calibri" panose="020F0502020204030204" pitchFamily="34" charset="0"/>
              </a:rPr>
              <a:t>To align and harmonize health programs and projects in order to reduce the burden and cost of multiple procedures, reinforcing government ownership and strengthening institutional development. </a:t>
            </a:r>
          </a:p>
          <a:p>
            <a:pPr marL="274320" lvl="0" indent="-274320">
              <a:spcBef>
                <a:spcPts val="1200"/>
              </a:spcBef>
              <a:buClr>
                <a:srgbClr val="D34817"/>
              </a:buClr>
              <a:buSzPct val="85000"/>
              <a:buFont typeface="Arial" pitchFamily="34" charset="0"/>
              <a:buChar char="•"/>
              <a:defRPr/>
            </a:pPr>
            <a:r>
              <a:rPr lang="en-US" sz="2800" b="0" dirty="0">
                <a:solidFill>
                  <a:prstClr val="black"/>
                </a:solidFill>
                <a:latin typeface="Calibri" panose="020F0502020204030204" pitchFamily="34" charset="0"/>
              </a:rPr>
              <a:t>To mobilize and target funding to agreed priorities in an efficient and effective manner</a:t>
            </a:r>
          </a:p>
          <a:p>
            <a:pPr marL="274320" lvl="0" indent="-274320">
              <a:spcBef>
                <a:spcPts val="1200"/>
              </a:spcBef>
              <a:buClr>
                <a:srgbClr val="D34817"/>
              </a:buClr>
              <a:buSzPct val="85000"/>
              <a:buFont typeface="Arial" pitchFamily="34" charset="0"/>
              <a:buChar char="•"/>
              <a:defRPr/>
            </a:pPr>
            <a:endParaRPr lang="en-ZW" sz="2800" b="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35988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b="1" dirty="0">
                <a:solidFill>
                  <a:srgbClr val="C00000"/>
                </a:solidFill>
              </a:rPr>
              <a:t>Key Elements of Partnerships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en-US" altLang="en-US"/>
              <a:t>.</a:t>
            </a:r>
          </a:p>
        </p:txBody>
      </p:sp>
      <p:graphicFrame>
        <p:nvGraphicFramePr>
          <p:cNvPr id="4" name="Diagram 3"/>
          <p:cNvGraphicFramePr/>
          <p:nvPr/>
        </p:nvGraphicFramePr>
        <p:xfrm>
          <a:off x="609600" y="1200150"/>
          <a:ext cx="7924800" cy="5124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929656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algn="ctr">
              <a:defRPr/>
            </a:pPr>
            <a:r>
              <a:rPr lang="en-ZW" b="1" dirty="0">
                <a:solidFill>
                  <a:srgbClr val="FF0000"/>
                </a:solidFill>
              </a:rPr>
              <a:t>Objectives of coordination, cooperation and alignment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76400"/>
            <a:ext cx="8077200" cy="4648200"/>
          </a:xfrm>
        </p:spPr>
        <p:txBody>
          <a:bodyPr>
            <a:normAutofit fontScale="92500"/>
          </a:bodyPr>
          <a:lstStyle/>
          <a:p>
            <a:pPr eaLnBrk="1" hangingPunct="1">
              <a:spcBef>
                <a:spcPts val="1200"/>
              </a:spcBef>
              <a:buFont typeface="Arial" charset="0"/>
              <a:buChar char="•"/>
            </a:pPr>
            <a:r>
              <a:rPr lang="en-ZW" altLang="en-US" sz="2800" dirty="0">
                <a:latin typeface="Calibri" pitchFamily="34" charset="0"/>
              </a:rPr>
              <a:t>To obtain consensus and pursue a common vision, agenda and strategy</a:t>
            </a:r>
          </a:p>
          <a:p>
            <a:pPr eaLnBrk="1" hangingPunct="1">
              <a:spcBef>
                <a:spcPts val="1200"/>
              </a:spcBef>
              <a:buFont typeface="Arial" charset="0"/>
              <a:buChar char="•"/>
            </a:pPr>
            <a:r>
              <a:rPr lang="en-ZW" altLang="en-US" sz="2800" dirty="0">
                <a:latin typeface="Calibri" pitchFamily="34" charset="0"/>
              </a:rPr>
              <a:t>To develop and utilize common planning, budgeting, monitoring and review mechanisms/approaches</a:t>
            </a:r>
          </a:p>
          <a:p>
            <a:pPr eaLnBrk="1" hangingPunct="1">
              <a:spcBef>
                <a:spcPts val="1200"/>
              </a:spcBef>
              <a:buFont typeface="Arial" charset="0"/>
              <a:buChar char="•"/>
            </a:pPr>
            <a:r>
              <a:rPr lang="en-ZW" altLang="en-US" sz="2800" dirty="0">
                <a:latin typeface="Calibri" pitchFamily="34" charset="0"/>
              </a:rPr>
              <a:t>To mobilize and target funding to agreed priorities in an efficient and effective manner</a:t>
            </a:r>
          </a:p>
          <a:p>
            <a:pPr eaLnBrk="1" hangingPunct="1">
              <a:spcBef>
                <a:spcPts val="1200"/>
              </a:spcBef>
              <a:buFont typeface="Arial" charset="0"/>
              <a:buChar char="•"/>
            </a:pPr>
            <a:r>
              <a:rPr lang="en-ZW" altLang="en-US" sz="2800" dirty="0">
                <a:latin typeface="Calibri" pitchFamily="34" charset="0"/>
              </a:rPr>
              <a:t> To promote transparency and mutual accountability</a:t>
            </a:r>
          </a:p>
          <a:p>
            <a:pPr eaLnBrk="1" hangingPunct="1">
              <a:spcBef>
                <a:spcPts val="1200"/>
              </a:spcBef>
              <a:buFont typeface="Arial" charset="0"/>
              <a:buChar char="•"/>
            </a:pPr>
            <a:r>
              <a:rPr lang="en-ZW" altLang="en-US" sz="2800" dirty="0">
                <a:latin typeface="Calibri" pitchFamily="34" charset="0"/>
              </a:rPr>
              <a:t>To promote use of common management arrangements.</a:t>
            </a:r>
          </a:p>
        </p:txBody>
      </p:sp>
    </p:spTree>
    <p:extLst>
      <p:ext uri="{BB962C8B-B14F-4D97-AF65-F5344CB8AC3E}">
        <p14:creationId xmlns:p14="http://schemas.microsoft.com/office/powerpoint/2010/main" val="179935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81000"/>
            <a:ext cx="7520940" cy="685800"/>
          </a:xfrm>
        </p:spPr>
        <p:txBody>
          <a:bodyPr/>
          <a:lstStyle/>
          <a:p>
            <a:pPr algn="ctr"/>
            <a:r>
              <a:rPr lang="en-US" altLang="en-US" sz="2900" b="1" dirty="0">
                <a:solidFill>
                  <a:srgbClr val="C00000"/>
                </a:solidFill>
              </a:rPr>
              <a:t>BENEFITS OF coordination, cooperation and alignment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>
                <a:latin typeface="Calibri" pitchFamily="34" charset="0"/>
                <a:cs typeface="Calibri" pitchFamily="34" charset="0"/>
              </a:rPr>
              <a:t>Improved capacity through planning together</a:t>
            </a:r>
          </a:p>
          <a:p>
            <a:r>
              <a:rPr lang="en-US" sz="2800" dirty="0">
                <a:latin typeface="Calibri" pitchFamily="34" charset="0"/>
                <a:cs typeface="Calibri" pitchFamily="34" charset="0"/>
              </a:rPr>
              <a:t>Monitoring progress within the sector</a:t>
            </a:r>
          </a:p>
          <a:p>
            <a:r>
              <a:rPr lang="en-US" sz="2800" dirty="0">
                <a:latin typeface="Calibri" pitchFamily="34" charset="0"/>
                <a:cs typeface="Calibri" pitchFamily="34" charset="0"/>
              </a:rPr>
              <a:t>Forum(s) to talk: engagement among all stakeholders</a:t>
            </a:r>
          </a:p>
          <a:p>
            <a:r>
              <a:rPr lang="en-US" sz="2800" dirty="0">
                <a:latin typeface="Calibri" pitchFamily="34" charset="0"/>
                <a:cs typeface="Calibri" pitchFamily="34" charset="0"/>
              </a:rPr>
              <a:t>Financing: Movement towards joint financing</a:t>
            </a:r>
          </a:p>
          <a:p>
            <a:r>
              <a:rPr lang="en-US" sz="2800" dirty="0">
                <a:latin typeface="Calibri" pitchFamily="34" charset="0"/>
                <a:cs typeface="Calibri" pitchFamily="34" charset="0"/>
              </a:rPr>
              <a:t>Partners’ commitments known</a:t>
            </a:r>
          </a:p>
          <a:p>
            <a:r>
              <a:rPr lang="en-US" sz="2800" dirty="0">
                <a:latin typeface="Calibri" pitchFamily="34" charset="0"/>
                <a:cs typeface="Calibri" pitchFamily="34" charset="0"/>
              </a:rPr>
              <a:t>Improved relations between </a:t>
            </a:r>
            <a:r>
              <a:rPr lang="en-US" sz="2800" dirty="0" err="1">
                <a:latin typeface="Calibri" pitchFamily="34" charset="0"/>
                <a:cs typeface="Calibri" pitchFamily="34" charset="0"/>
              </a:rPr>
              <a:t>MoH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 and partners</a:t>
            </a:r>
          </a:p>
          <a:p>
            <a:endParaRPr lang="en-US" sz="2800" dirty="0">
              <a:latin typeface="Calibri" pitchFamily="34" charset="0"/>
              <a:cs typeface="Calibri" pitchFamily="34" charset="0"/>
            </a:endParaRPr>
          </a:p>
          <a:p>
            <a:endParaRPr lang="en-US" sz="28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19723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13315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00" y="285750"/>
            <a:ext cx="8483600" cy="641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61685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ZW" b="1" dirty="0">
                <a:solidFill>
                  <a:srgbClr val="FF0000"/>
                </a:solidFill>
              </a:rPr>
              <a:t>Nature of the Partnerships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en-ZW" altLang="en-US" sz="2800" dirty="0">
                <a:latin typeface="Calibri" pitchFamily="34" charset="0"/>
              </a:rPr>
              <a:t>Consultation</a:t>
            </a:r>
          </a:p>
          <a:p>
            <a:pPr eaLnBrk="1" hangingPunct="1"/>
            <a:r>
              <a:rPr lang="en-ZW" altLang="en-US" sz="2800" dirty="0">
                <a:latin typeface="Calibri" pitchFamily="34" charset="0"/>
              </a:rPr>
              <a:t>Cooperation</a:t>
            </a:r>
          </a:p>
          <a:p>
            <a:pPr eaLnBrk="1" hangingPunct="1"/>
            <a:r>
              <a:rPr lang="en-ZW" altLang="en-US" sz="2800" dirty="0">
                <a:latin typeface="Calibri" pitchFamily="34" charset="0"/>
              </a:rPr>
              <a:t>Coordination</a:t>
            </a:r>
          </a:p>
          <a:p>
            <a:pPr eaLnBrk="1" hangingPunct="1"/>
            <a:r>
              <a:rPr lang="en-ZW" altLang="en-US" sz="2800" dirty="0">
                <a:latin typeface="Calibri" pitchFamily="34" charset="0"/>
              </a:rPr>
              <a:t>Guidance</a:t>
            </a:r>
          </a:p>
          <a:p>
            <a:pPr eaLnBrk="1" hangingPunct="1"/>
            <a:r>
              <a:rPr lang="en-ZW" altLang="en-US" sz="2800" dirty="0">
                <a:latin typeface="Calibri" pitchFamily="34" charset="0"/>
              </a:rPr>
              <a:t>Capacity Building</a:t>
            </a:r>
          </a:p>
          <a:p>
            <a:pPr eaLnBrk="1" hangingPunct="1"/>
            <a:r>
              <a:rPr lang="en-ZW" altLang="en-US" sz="2800" dirty="0">
                <a:latin typeface="Calibri" pitchFamily="34" charset="0"/>
              </a:rPr>
              <a:t>Information sharing</a:t>
            </a:r>
          </a:p>
          <a:p>
            <a:pPr eaLnBrk="1" hangingPunct="1"/>
            <a:r>
              <a:rPr lang="en-ZW" altLang="en-US" sz="2800" dirty="0">
                <a:latin typeface="Calibri" pitchFamily="34" charset="0"/>
              </a:rPr>
              <a:t>Support</a:t>
            </a:r>
          </a:p>
        </p:txBody>
      </p:sp>
    </p:spTree>
    <p:extLst>
      <p:ext uri="{BB962C8B-B14F-4D97-AF65-F5344CB8AC3E}">
        <p14:creationId xmlns:p14="http://schemas.microsoft.com/office/powerpoint/2010/main" val="4133995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</TotalTime>
  <Words>1040</Words>
  <Application>Microsoft Office PowerPoint</Application>
  <PresentationFormat>On-screen Show (4:3)</PresentationFormat>
  <Paragraphs>152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2_Office Theme</vt:lpstr>
      <vt:lpstr>Angles</vt:lpstr>
      <vt:lpstr>Office Theme</vt:lpstr>
      <vt:lpstr>Health Sector coordination, cooperation and alignment  TOWARDS UHC</vt:lpstr>
      <vt:lpstr>Background</vt:lpstr>
      <vt:lpstr>CONTEXT to Health Sector coordination, cooperation and alignment </vt:lpstr>
      <vt:lpstr>Aims of Sector coordination, cooperation and alignment </vt:lpstr>
      <vt:lpstr>Key Elements of Partnerships</vt:lpstr>
      <vt:lpstr>Objectives of coordination, cooperation and alignment </vt:lpstr>
      <vt:lpstr>BENEFITS OF coordination, cooperation and alignment</vt:lpstr>
      <vt:lpstr>PowerPoint Presentation</vt:lpstr>
      <vt:lpstr>Nature of the Partnerships</vt:lpstr>
      <vt:lpstr>Operational Principles</vt:lpstr>
      <vt:lpstr>Proposed  Partnership and  Coordination Structures </vt:lpstr>
      <vt:lpstr>TOOLS FOR Implementing coordination, cooperation and alignment </vt:lpstr>
      <vt:lpstr>MONITORING Implementation Partnerships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Safaricom</dc:creator>
  <cp:lastModifiedBy>jane adhiambo</cp:lastModifiedBy>
  <cp:revision>79</cp:revision>
  <dcterms:created xsi:type="dcterms:W3CDTF">2019-07-17T11:47:54Z</dcterms:created>
  <dcterms:modified xsi:type="dcterms:W3CDTF">2019-09-05T19:38:16Z</dcterms:modified>
</cp:coreProperties>
</file>