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2.xml" ContentType="application/vnd.openxmlformats-officedocument.drawingml.chart+xml"/>
  <Override PartName="/ppt/notesSlides/notesSlide5.xml" ContentType="application/vnd.openxmlformats-officedocument.presentationml.notesSlide+xml"/>
  <Override PartName="/ppt/charts/chart3.xml" ContentType="application/vnd.openxmlformats-officedocument.drawingml.chart+xml"/>
  <Override PartName="/ppt/theme/themeOverride2.xml" ContentType="application/vnd.openxmlformats-officedocument.themeOverride+xml"/>
  <Override PartName="/ppt/charts/chart4.xml" ContentType="application/vnd.openxmlformats-officedocument.drawingml.chart+xml"/>
  <Override PartName="/ppt/theme/themeOverride3.xml" ContentType="application/vnd.openxmlformats-officedocument.themeOverride+xml"/>
  <Override PartName="/ppt/notesSlides/notesSlide6.xml" ContentType="application/vnd.openxmlformats-officedocument.presentationml.notesSlide+xml"/>
  <Override PartName="/ppt/charts/chart5.xml" ContentType="application/vnd.openxmlformats-officedocument.drawingml.chart+xml"/>
  <Override PartName="/ppt/drawings/drawing1.xml" ContentType="application/vnd.openxmlformats-officedocument.drawingml.chartshapes+xml"/>
  <Override PartName="/ppt/charts/chart6.xml" ContentType="application/vnd.openxmlformats-officedocument.drawingml.chart+xml"/>
  <Override PartName="/ppt/theme/themeOverride4.xml" ContentType="application/vnd.openxmlformats-officedocument.themeOverride+xml"/>
  <Override PartName="/ppt/charts/chart7.xml" ContentType="application/vnd.openxmlformats-officedocument.drawingml.chart+xml"/>
  <Override PartName="/ppt/charts/style1.xml" ContentType="application/vnd.ms-office.chartstyle+xml"/>
  <Override PartName="/ppt/charts/colors1.xml" ContentType="application/vnd.ms-office.chartcolorstyle+xml"/>
  <Override PartName="/ppt/charts/chart8.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charts/chart9.xml" ContentType="application/vnd.openxmlformats-officedocument.drawingml.chart+xml"/>
  <Override PartName="/ppt/theme/themeOverride5.xml" ContentType="application/vnd.openxmlformats-officedocument.themeOverride+xml"/>
  <Override PartName="/ppt/notesSlides/notesSlide8.xml" ContentType="application/vnd.openxmlformats-officedocument.presentationml.notesSlide+xml"/>
  <Override PartName="/ppt/charts/chart10.xml" ContentType="application/vnd.openxmlformats-officedocument.drawingml.chart+xml"/>
  <Override PartName="/ppt/theme/themeOverride6.xml" ContentType="application/vnd.openxmlformats-officedocument.themeOverride+xml"/>
  <Override PartName="/ppt/charts/chart11.xml" ContentType="application/vnd.openxmlformats-officedocument.drawingml.chart+xml"/>
  <Override PartName="/ppt/drawings/drawing2.xml" ContentType="application/vnd.openxmlformats-officedocument.drawingml.chartshapes+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85" r:id="rId1"/>
  </p:sldMasterIdLst>
  <p:notesMasterIdLst>
    <p:notesMasterId r:id="rId26"/>
  </p:notesMasterIdLst>
  <p:handoutMasterIdLst>
    <p:handoutMasterId r:id="rId27"/>
  </p:handoutMasterIdLst>
  <p:sldIdLst>
    <p:sldId id="485" r:id="rId2"/>
    <p:sldId id="1053" r:id="rId3"/>
    <p:sldId id="268" r:id="rId4"/>
    <p:sldId id="297" r:id="rId5"/>
    <p:sldId id="287" r:id="rId6"/>
    <p:sldId id="281" r:id="rId7"/>
    <p:sldId id="1052" r:id="rId8"/>
    <p:sldId id="296" r:id="rId9"/>
    <p:sldId id="1050" r:id="rId10"/>
    <p:sldId id="1054" r:id="rId11"/>
    <p:sldId id="300" r:id="rId12"/>
    <p:sldId id="301" r:id="rId13"/>
    <p:sldId id="282" r:id="rId14"/>
    <p:sldId id="275" r:id="rId15"/>
    <p:sldId id="307" r:id="rId16"/>
    <p:sldId id="305" r:id="rId17"/>
    <p:sldId id="299" r:id="rId18"/>
    <p:sldId id="341" r:id="rId19"/>
    <p:sldId id="1055" r:id="rId20"/>
    <p:sldId id="298" r:id="rId21"/>
    <p:sldId id="1051" r:id="rId22"/>
    <p:sldId id="270" r:id="rId23"/>
    <p:sldId id="574" r:id="rId24"/>
    <p:sldId id="435" r:id="rId25"/>
  </p:sldIdLst>
  <p:sldSz cx="9906000" cy="6858000" type="A4"/>
  <p:notesSz cx="7010400" cy="9296400"/>
  <p:defaultTextStyle>
    <a:defPPr>
      <a:defRPr lang="en-US"/>
    </a:defPPr>
    <a:lvl1pPr algn="l" defTabSz="457200"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BDBDBD"/>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3817" autoAdjust="0"/>
  </p:normalViewPr>
  <p:slideViewPr>
    <p:cSldViewPr snapToGrid="0">
      <p:cViewPr varScale="1">
        <p:scale>
          <a:sx n="79" d="100"/>
          <a:sy n="79" d="100"/>
        </p:scale>
        <p:origin x="978" y="78"/>
      </p:cViewPr>
      <p:guideLst>
        <p:guide orient="horz" pos="2160"/>
        <p:guide pos="3120"/>
      </p:guideLst>
    </p:cSldViewPr>
  </p:slideViewPr>
  <p:notesTextViewPr>
    <p:cViewPr>
      <p:scale>
        <a:sx n="1" d="1"/>
        <a:sy n="1" d="1"/>
      </p:scale>
      <p:origin x="0" y="0"/>
    </p:cViewPr>
  </p:notesTextViewPr>
  <p:sorterViewPr>
    <p:cViewPr>
      <p:scale>
        <a:sx n="69" d="100"/>
        <a:sy n="69"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_rels/chart10.xml.rels><?xml version="1.0" encoding="UTF-8" standalone="yes"?>
<Relationships xmlns="http://schemas.openxmlformats.org/package/2006/relationships"><Relationship Id="rId2" Type="http://schemas.openxmlformats.org/officeDocument/2006/relationships/package" Target="../embeddings/Microsoft_Excel_Worksheet4.xlsx"/><Relationship Id="rId1" Type="http://schemas.openxmlformats.org/officeDocument/2006/relationships/themeOverride" Target="../theme/themeOverride6.xml"/></Relationships>
</file>

<file path=ppt/charts/_rels/chart11.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C:\Users\njugu\Dropbox\Facts%20&amp;%20Figures\2019\facility%20density.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MR%20NJUGUNA\Dropbox\CONSULTANCIES\NHA%202016\Report%20Writing\NHA%20General%202015.16-14.06.2017.xlsx" TargetMode="External"/></Relationships>
</file>

<file path=ppt/charts/_rels/chart3.xml.rels><?xml version="1.0" encoding="UTF-8" standalone="yes"?>
<Relationships xmlns="http://schemas.openxmlformats.org/package/2006/relationships"><Relationship Id="rId2" Type="http://schemas.openxmlformats.org/officeDocument/2006/relationships/oleObject" Target="Macintosh%20HD:Users:kaboro:Desktop:Kaboro%20Docs:Division%20of%20Health%20Financing%20Work:KHHEUS%202017:Data%20Analysis%20Workshop%20Msa:Final%20Tables:khheus_catastrophic%20health%20expenditures_2018.xls" TargetMode="External"/><Relationship Id="rId1" Type="http://schemas.openxmlformats.org/officeDocument/2006/relationships/themeOverride" Target="../theme/themeOverride2.xml"/></Relationships>
</file>

<file path=ppt/charts/_rels/chart4.xml.rels><?xml version="1.0" encoding="UTF-8" standalone="yes"?>
<Relationships xmlns="http://schemas.openxmlformats.org/package/2006/relationships"><Relationship Id="rId2" Type="http://schemas.openxmlformats.org/officeDocument/2006/relationships/oleObject" Target="file:///C:\Users\user\Desktop\KHHEUS%20Analysis%20Retreat\Semis\2018%20KHHEUS%20Graphing%20Worksheet.xlsx" TargetMode="External"/><Relationship Id="rId1" Type="http://schemas.openxmlformats.org/officeDocument/2006/relationships/themeOverride" Target="../theme/themeOverride3.xml"/></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1.xlsx"/></Relationships>
</file>

<file path=ppt/charts/_rels/chart6.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4.xml"/></Relationships>
</file>

<file path=ppt/charts/_rels/chart7.xml.rels><?xml version="1.0" encoding="UTF-8" standalone="yes"?>
<Relationships xmlns="http://schemas.openxmlformats.org/package/2006/relationships"><Relationship Id="rId3" Type="http://schemas.openxmlformats.org/officeDocument/2006/relationships/oleObject" Target="Book7" TargetMode="External"/><Relationship Id="rId2" Type="http://schemas.microsoft.com/office/2011/relationships/chartColorStyle" Target="colors1.xml"/><Relationship Id="rId1" Type="http://schemas.microsoft.com/office/2011/relationships/chartStyle" Target="style1.xml"/></Relationships>
</file>

<file path=ppt/charts/_rels/chart8.xml.rels><?xml version="1.0" encoding="UTF-8" standalone="yes"?>
<Relationships xmlns="http://schemas.openxmlformats.org/package/2006/relationships"><Relationship Id="rId3" Type="http://schemas.openxmlformats.org/officeDocument/2006/relationships/oleObject" Target="Book4" TargetMode="External"/><Relationship Id="rId2" Type="http://schemas.microsoft.com/office/2011/relationships/chartColorStyle" Target="colors2.xml"/><Relationship Id="rId1" Type="http://schemas.microsoft.com/office/2011/relationships/chartStyle" Target="style2.xml"/></Relationships>
</file>

<file path=ppt/charts/_rels/chart9.xml.rels><?xml version="1.0" encoding="UTF-8" standalone="yes"?>
<Relationships xmlns="http://schemas.openxmlformats.org/package/2006/relationships"><Relationship Id="rId2" Type="http://schemas.openxmlformats.org/officeDocument/2006/relationships/package" Target="../embeddings/Microsoft_Excel_Worksheet3.xlsx"/><Relationship Id="rId1" Type="http://schemas.openxmlformats.org/officeDocument/2006/relationships/themeOverride" Target="../theme/themeOverrid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0306704000354215"/>
          <c:y val="5.8690608900003015E-2"/>
          <c:w val="0.821839011115435"/>
          <c:h val="0.70140867897516246"/>
        </c:manualLayout>
      </c:layout>
      <c:lineChart>
        <c:grouping val="standard"/>
        <c:varyColors val="0"/>
        <c:ser>
          <c:idx val="0"/>
          <c:order val="0"/>
          <c:tx>
            <c:strRef>
              <c:f>Sheet1!$B$1</c:f>
              <c:strCache>
                <c:ptCount val="1"/>
                <c:pt idx="0">
                  <c:v> THE per capita  (US$)  </c:v>
                </c:pt>
              </c:strCache>
            </c:strRef>
          </c:tx>
          <c:dLbls>
            <c:spPr>
              <a:noFill/>
              <a:ln>
                <a:noFill/>
              </a:ln>
              <a:effectLst/>
            </c:sp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2001/02</c:v>
                </c:pt>
                <c:pt idx="1">
                  <c:v>2005/06</c:v>
                </c:pt>
                <c:pt idx="2">
                  <c:v>2009/10</c:v>
                </c:pt>
                <c:pt idx="3">
                  <c:v>2012/13</c:v>
                </c:pt>
                <c:pt idx="4">
                  <c:v>2015/16</c:v>
                </c:pt>
              </c:strCache>
            </c:strRef>
          </c:cat>
          <c:val>
            <c:numRef>
              <c:f>Sheet1!$B$2:$B$6</c:f>
              <c:numCache>
                <c:formatCode>_(* #,##0.0_);_(* \(#,##0.0\);_(* "-"??_);_(@_)</c:formatCode>
                <c:ptCount val="5"/>
                <c:pt idx="0">
                  <c:v>51.17</c:v>
                </c:pt>
                <c:pt idx="1">
                  <c:v>59.47</c:v>
                </c:pt>
                <c:pt idx="2">
                  <c:v>66.27</c:v>
                </c:pt>
                <c:pt idx="3">
                  <c:v>77.2</c:v>
                </c:pt>
                <c:pt idx="4">
                  <c:v>78.599999999999994</c:v>
                </c:pt>
              </c:numCache>
            </c:numRef>
          </c:val>
          <c:smooth val="0"/>
          <c:extLst>
            <c:ext xmlns:c16="http://schemas.microsoft.com/office/drawing/2014/chart" uri="{C3380CC4-5D6E-409C-BE32-E72D297353CC}">
              <c16:uniqueId val="{00000000-D6AE-461A-AD60-37E98102C0FF}"/>
            </c:ext>
          </c:extLst>
        </c:ser>
        <c:dLbls>
          <c:showLegendKey val="0"/>
          <c:showVal val="0"/>
          <c:showCatName val="0"/>
          <c:showSerName val="0"/>
          <c:showPercent val="0"/>
          <c:showBubbleSize val="0"/>
        </c:dLbls>
        <c:marker val="1"/>
        <c:smooth val="0"/>
        <c:axId val="446636576"/>
        <c:axId val="446636968"/>
      </c:lineChart>
      <c:lineChart>
        <c:grouping val="standard"/>
        <c:varyColors val="0"/>
        <c:ser>
          <c:idx val="1"/>
          <c:order val="1"/>
          <c:tx>
            <c:strRef>
              <c:f>Sheet1!$C$1</c:f>
              <c:strCache>
                <c:ptCount val="1"/>
                <c:pt idx="0">
                  <c:v> THE as a % of GDP  </c:v>
                </c:pt>
              </c:strCache>
            </c:strRef>
          </c:tx>
          <c:dLbls>
            <c:dLbl>
              <c:idx val="3"/>
              <c:layout/>
              <c:spPr/>
              <c:txPr>
                <a:bodyPr/>
                <a:lstStyle/>
                <a:p>
                  <a:pPr>
                    <a:defRPr/>
                  </a:pPr>
                  <a:endParaRPr lang="en-US"/>
                </a:p>
              </c:txPr>
              <c:dLblPos val="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D6AE-461A-AD60-37E98102C0FF}"/>
                </c:ext>
              </c:extLst>
            </c:dLbl>
            <c:spPr>
              <a:noFill/>
              <a:ln>
                <a:noFill/>
              </a:ln>
              <a:effectLst/>
            </c:spPr>
            <c:dLblPos val="b"/>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2001/02</c:v>
                </c:pt>
                <c:pt idx="1">
                  <c:v>2005/06</c:v>
                </c:pt>
                <c:pt idx="2">
                  <c:v>2009/10</c:v>
                </c:pt>
                <c:pt idx="3">
                  <c:v>2012/13</c:v>
                </c:pt>
                <c:pt idx="4">
                  <c:v>2015/16</c:v>
                </c:pt>
              </c:strCache>
            </c:strRef>
          </c:cat>
          <c:val>
            <c:numRef>
              <c:f>Sheet1!$C$2:$C$6</c:f>
              <c:numCache>
                <c:formatCode>0.0%</c:formatCode>
                <c:ptCount val="5"/>
                <c:pt idx="0">
                  <c:v>5.0999999999999997E-2</c:v>
                </c:pt>
                <c:pt idx="1">
                  <c:v>4.5999999999999999E-2</c:v>
                </c:pt>
                <c:pt idx="2">
                  <c:v>5.5E-2</c:v>
                </c:pt>
                <c:pt idx="3">
                  <c:v>6.8000000000000005E-2</c:v>
                </c:pt>
                <c:pt idx="4">
                  <c:v>5.1999999999999998E-2</c:v>
                </c:pt>
              </c:numCache>
            </c:numRef>
          </c:val>
          <c:smooth val="0"/>
          <c:extLst>
            <c:ext xmlns:c16="http://schemas.microsoft.com/office/drawing/2014/chart" uri="{C3380CC4-5D6E-409C-BE32-E72D297353CC}">
              <c16:uniqueId val="{00000002-D6AE-461A-AD60-37E98102C0FF}"/>
            </c:ext>
          </c:extLst>
        </c:ser>
        <c:ser>
          <c:idx val="2"/>
          <c:order val="2"/>
          <c:tx>
            <c:strRef>
              <c:f>Sheet1!$D$1</c:f>
              <c:strCache>
                <c:ptCount val="1"/>
                <c:pt idx="0">
                  <c:v>Government health expenditure as % of THE</c:v>
                </c:pt>
              </c:strCache>
            </c:strRef>
          </c:tx>
          <c:dLbls>
            <c:spPr>
              <a:noFill/>
              <a:ln>
                <a:noFill/>
              </a:ln>
              <a:effectLst/>
            </c:sp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2001/02</c:v>
                </c:pt>
                <c:pt idx="1">
                  <c:v>2005/06</c:v>
                </c:pt>
                <c:pt idx="2">
                  <c:v>2009/10</c:v>
                </c:pt>
                <c:pt idx="3">
                  <c:v>2012/13</c:v>
                </c:pt>
                <c:pt idx="4">
                  <c:v>2015/16</c:v>
                </c:pt>
              </c:strCache>
            </c:strRef>
          </c:cat>
          <c:val>
            <c:numRef>
              <c:f>Sheet1!$D$2:$D$6</c:f>
              <c:numCache>
                <c:formatCode>0.0%</c:formatCode>
                <c:ptCount val="5"/>
                <c:pt idx="0">
                  <c:v>7.9000000000000001E-2</c:v>
                </c:pt>
                <c:pt idx="1">
                  <c:v>5.0999999999999997E-2</c:v>
                </c:pt>
                <c:pt idx="2">
                  <c:v>4.8000000000000001E-2</c:v>
                </c:pt>
                <c:pt idx="3">
                  <c:v>6.0999999999999999E-2</c:v>
                </c:pt>
                <c:pt idx="4">
                  <c:v>6.7000000000000004E-2</c:v>
                </c:pt>
              </c:numCache>
            </c:numRef>
          </c:val>
          <c:smooth val="0"/>
          <c:extLst>
            <c:ext xmlns:c16="http://schemas.microsoft.com/office/drawing/2014/chart" uri="{C3380CC4-5D6E-409C-BE32-E72D297353CC}">
              <c16:uniqueId val="{00000003-D6AE-461A-AD60-37E98102C0FF}"/>
            </c:ext>
          </c:extLst>
        </c:ser>
        <c:dLbls>
          <c:showLegendKey val="0"/>
          <c:showVal val="0"/>
          <c:showCatName val="0"/>
          <c:showSerName val="0"/>
          <c:showPercent val="0"/>
          <c:showBubbleSize val="0"/>
        </c:dLbls>
        <c:marker val="1"/>
        <c:smooth val="0"/>
        <c:axId val="446637360"/>
        <c:axId val="446637752"/>
      </c:lineChart>
      <c:catAx>
        <c:axId val="446636576"/>
        <c:scaling>
          <c:orientation val="minMax"/>
        </c:scaling>
        <c:delete val="0"/>
        <c:axPos val="b"/>
        <c:title>
          <c:tx>
            <c:rich>
              <a:bodyPr/>
              <a:lstStyle/>
              <a:p>
                <a:pPr>
                  <a:defRPr sz="1000"/>
                </a:pPr>
                <a:r>
                  <a:rPr lang="en-US" sz="1000"/>
                  <a:t>FY</a:t>
                </a:r>
              </a:p>
            </c:rich>
          </c:tx>
          <c:layout/>
          <c:overlay val="0"/>
        </c:title>
        <c:numFmt formatCode="General" sourceLinked="1"/>
        <c:majorTickMark val="out"/>
        <c:minorTickMark val="none"/>
        <c:tickLblPos val="nextTo"/>
        <c:txPr>
          <a:bodyPr rot="0" vert="horz"/>
          <a:lstStyle/>
          <a:p>
            <a:pPr>
              <a:defRPr sz="1000"/>
            </a:pPr>
            <a:endParaRPr lang="en-US"/>
          </a:p>
        </c:txPr>
        <c:crossAx val="446636968"/>
        <c:crosses val="autoZero"/>
        <c:auto val="1"/>
        <c:lblAlgn val="ctr"/>
        <c:lblOffset val="100"/>
        <c:noMultiLvlLbl val="0"/>
      </c:catAx>
      <c:valAx>
        <c:axId val="446636968"/>
        <c:scaling>
          <c:orientation val="minMax"/>
        </c:scaling>
        <c:delete val="0"/>
        <c:axPos val="l"/>
        <c:title>
          <c:tx>
            <c:rich>
              <a:bodyPr/>
              <a:lstStyle/>
              <a:p>
                <a:pPr>
                  <a:defRPr sz="1000"/>
                </a:pPr>
                <a:r>
                  <a:rPr lang="en-GB" sz="1000"/>
                  <a:t>US $</a:t>
                </a:r>
              </a:p>
            </c:rich>
          </c:tx>
          <c:layout>
            <c:manualLayout>
              <c:xMode val="edge"/>
              <c:yMode val="edge"/>
              <c:x val="2.0524439162085871E-2"/>
              <c:y val="0.38047358145411925"/>
            </c:manualLayout>
          </c:layout>
          <c:overlay val="0"/>
        </c:title>
        <c:numFmt formatCode="_(* #,##0.0_);_(* \(#,##0.0\);_(* &quot;-&quot;??_);_(@_)" sourceLinked="1"/>
        <c:majorTickMark val="out"/>
        <c:minorTickMark val="none"/>
        <c:tickLblPos val="nextTo"/>
        <c:txPr>
          <a:bodyPr rot="0" vert="horz"/>
          <a:lstStyle/>
          <a:p>
            <a:pPr>
              <a:defRPr sz="1000"/>
            </a:pPr>
            <a:endParaRPr lang="en-US"/>
          </a:p>
        </c:txPr>
        <c:crossAx val="446636576"/>
        <c:crosses val="autoZero"/>
        <c:crossBetween val="between"/>
      </c:valAx>
      <c:catAx>
        <c:axId val="446637360"/>
        <c:scaling>
          <c:orientation val="minMax"/>
        </c:scaling>
        <c:delete val="1"/>
        <c:axPos val="b"/>
        <c:numFmt formatCode="General" sourceLinked="1"/>
        <c:majorTickMark val="out"/>
        <c:minorTickMark val="none"/>
        <c:tickLblPos val="nextTo"/>
        <c:crossAx val="446637752"/>
        <c:crosses val="autoZero"/>
        <c:auto val="1"/>
        <c:lblAlgn val="ctr"/>
        <c:lblOffset val="100"/>
        <c:noMultiLvlLbl val="0"/>
      </c:catAx>
      <c:valAx>
        <c:axId val="446637752"/>
        <c:scaling>
          <c:orientation val="minMax"/>
        </c:scaling>
        <c:delete val="0"/>
        <c:axPos val="r"/>
        <c:title>
          <c:tx>
            <c:rich>
              <a:bodyPr/>
              <a:lstStyle/>
              <a:p>
                <a:pPr>
                  <a:defRPr sz="1000"/>
                </a:pPr>
                <a:r>
                  <a:rPr lang="en-GB" sz="1000"/>
                  <a:t>Percent</a:t>
                </a:r>
              </a:p>
            </c:rich>
          </c:tx>
          <c:layout>
            <c:manualLayout>
              <c:xMode val="edge"/>
              <c:yMode val="edge"/>
              <c:x val="0.96811571295842658"/>
              <c:y val="0.3233374932012324"/>
            </c:manualLayout>
          </c:layout>
          <c:overlay val="0"/>
        </c:title>
        <c:numFmt formatCode="0.0%" sourceLinked="1"/>
        <c:majorTickMark val="out"/>
        <c:minorTickMark val="none"/>
        <c:tickLblPos val="nextTo"/>
        <c:txPr>
          <a:bodyPr rot="0" vert="horz"/>
          <a:lstStyle/>
          <a:p>
            <a:pPr>
              <a:defRPr sz="1000"/>
            </a:pPr>
            <a:endParaRPr lang="en-US"/>
          </a:p>
        </c:txPr>
        <c:crossAx val="446637360"/>
        <c:crosses val="max"/>
        <c:crossBetween val="between"/>
      </c:valAx>
    </c:plotArea>
    <c:legend>
      <c:legendPos val="b"/>
      <c:layout>
        <c:manualLayout>
          <c:xMode val="edge"/>
          <c:yMode val="edge"/>
          <c:x val="1.2466097507886116E-2"/>
          <c:y val="0.88660666987810055"/>
          <c:w val="0.94874046843310889"/>
          <c:h val="9.0523118572442579E-2"/>
        </c:manualLayout>
      </c:layout>
      <c:overlay val="0"/>
      <c:txPr>
        <a:bodyPr/>
        <a:lstStyle/>
        <a:p>
          <a:pPr>
            <a:defRPr sz="1000"/>
          </a:pPr>
          <a:endParaRPr lang="en-US"/>
        </a:p>
      </c:txPr>
    </c:legend>
    <c:plotVisOnly val="1"/>
    <c:dispBlanksAs val="gap"/>
    <c:showDLblsOverMax val="0"/>
  </c:chart>
  <c:txPr>
    <a:bodyPr/>
    <a:lstStyle/>
    <a:p>
      <a:pPr>
        <a:defRPr sz="1100" b="0" i="0" u="none" strike="noStrike" baseline="0">
          <a:solidFill>
            <a:srgbClr val="000000"/>
          </a:solidFill>
          <a:latin typeface="Calibri"/>
          <a:ea typeface="Calibri"/>
          <a:cs typeface="Calibri"/>
        </a:defRPr>
      </a:pPr>
      <a:endParaRPr lang="en-US"/>
    </a:p>
  </c:txPr>
  <c:externalData r:id="rId2">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7.1224382723715715E-2"/>
          <c:y val="6.0957545099984467E-2"/>
          <c:w val="0.81119079924068915"/>
          <c:h val="0.67675391856792044"/>
        </c:manualLayout>
      </c:layout>
      <c:barChart>
        <c:barDir val="col"/>
        <c:grouping val="clustered"/>
        <c:varyColors val="0"/>
        <c:ser>
          <c:idx val="1"/>
          <c:order val="1"/>
          <c:tx>
            <c:strRef>
              <c:f>Sheet1!$A$3</c:f>
              <c:strCache>
                <c:ptCount val="1"/>
                <c:pt idx="0">
                  <c:v>Average number of visits (utilisation rate) per person per year*</c:v>
                </c:pt>
              </c:strCache>
            </c:strRef>
          </c:tx>
          <c:spPr>
            <a:solidFill>
              <a:srgbClr val="B7B728"/>
            </a:solidFill>
          </c:spPr>
          <c:invertIfNegative val="0"/>
          <c:dPt>
            <c:idx val="3"/>
            <c:invertIfNegative val="0"/>
            <c:bubble3D val="0"/>
            <c:spPr>
              <a:solidFill>
                <a:srgbClr val="4472C4"/>
              </a:solidFill>
            </c:spPr>
            <c:extLst>
              <c:ext xmlns:c16="http://schemas.microsoft.com/office/drawing/2014/chart" uri="{C3380CC4-5D6E-409C-BE32-E72D297353CC}">
                <c16:uniqueId val="{00000001-EB82-498A-A0F1-D72ABFE230A5}"/>
              </c:ext>
            </c:extLst>
          </c:dPt>
          <c:dLbls>
            <c:dLbl>
              <c:idx val="3"/>
              <c:spPr>
                <a:noFill/>
                <a:ln>
                  <a:noFill/>
                </a:ln>
                <a:effectLst/>
              </c:spPr>
              <c:txPr>
                <a:bodyPr/>
                <a:lstStyle/>
                <a:p>
                  <a:pPr>
                    <a:defRPr sz="1200" b="0" i="0" u="none" strike="noStrike" baseline="0">
                      <a:solidFill>
                        <a:srgbClr val="FF0000"/>
                      </a:solidFill>
                      <a:latin typeface="Century Gothic" panose="020B0502020202020204" pitchFamily="34" charset="0"/>
                      <a:ea typeface="Calibri"/>
                      <a:cs typeface="Calibri"/>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1-EB82-498A-A0F1-D72ABFE230A5}"/>
                </c:ext>
              </c:extLst>
            </c:dLbl>
            <c:spPr>
              <a:noFill/>
              <a:ln>
                <a:noFill/>
              </a:ln>
              <a:effectLst/>
            </c:spPr>
            <c:txPr>
              <a:bodyPr/>
              <a:lstStyle/>
              <a:p>
                <a:pPr>
                  <a:defRPr sz="1200" b="0" i="0" u="none" strike="noStrike" baseline="0">
                    <a:solidFill>
                      <a:srgbClr val="000000"/>
                    </a:solidFill>
                    <a:latin typeface="Century Gothic" panose="020B0502020202020204" pitchFamily="34" charset="0"/>
                    <a:ea typeface="Calibri"/>
                    <a:cs typeface="Calibri"/>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Sheet1!$B$1:$E$1</c:f>
              <c:strCache>
                <c:ptCount val="4"/>
                <c:pt idx="0">
                  <c:v>2003</c:v>
                </c:pt>
                <c:pt idx="1">
                  <c:v>2007</c:v>
                </c:pt>
                <c:pt idx="2">
                  <c:v>2013</c:v>
                </c:pt>
                <c:pt idx="3">
                  <c:v>2018</c:v>
                </c:pt>
              </c:strCache>
            </c:strRef>
          </c:cat>
          <c:val>
            <c:numRef>
              <c:f>Sheet1!$B$3:$E$3</c:f>
              <c:numCache>
                <c:formatCode>General</c:formatCode>
                <c:ptCount val="4"/>
                <c:pt idx="0">
                  <c:v>1.9000000000000001</c:v>
                </c:pt>
                <c:pt idx="1">
                  <c:v>2.6</c:v>
                </c:pt>
                <c:pt idx="2">
                  <c:v>3.1</c:v>
                </c:pt>
                <c:pt idx="3">
                  <c:v>2.5</c:v>
                </c:pt>
              </c:numCache>
            </c:numRef>
          </c:val>
          <c:extLst>
            <c:ext xmlns:c16="http://schemas.microsoft.com/office/drawing/2014/chart" uri="{C3380CC4-5D6E-409C-BE32-E72D297353CC}">
              <c16:uniqueId val="{00000002-EB82-498A-A0F1-D72ABFE230A5}"/>
            </c:ext>
          </c:extLst>
        </c:ser>
        <c:dLbls>
          <c:showLegendKey val="0"/>
          <c:showVal val="0"/>
          <c:showCatName val="0"/>
          <c:showSerName val="0"/>
          <c:showPercent val="0"/>
          <c:showBubbleSize val="0"/>
        </c:dLbls>
        <c:gapWidth val="300"/>
        <c:axId val="221462744"/>
        <c:axId val="223810720"/>
      </c:barChart>
      <c:lineChart>
        <c:grouping val="standard"/>
        <c:varyColors val="0"/>
        <c:ser>
          <c:idx val="0"/>
          <c:order val="0"/>
          <c:tx>
            <c:strRef>
              <c:f>Sheet1!$A$2</c:f>
              <c:strCache>
                <c:ptCount val="1"/>
                <c:pt idx="0">
                  <c:v>Percent of people with some sickness reported but did not seek health care</c:v>
                </c:pt>
              </c:strCache>
            </c:strRef>
          </c:tx>
          <c:spPr>
            <a:ln w="28575">
              <a:solidFill>
                <a:srgbClr val="375FAC"/>
              </a:solidFill>
            </a:ln>
          </c:spPr>
          <c:marker>
            <c:symbol val="none"/>
          </c:marker>
          <c:dLbls>
            <c:dLbl>
              <c:idx val="1"/>
              <c:layout>
                <c:manualLayout>
                  <c:x val="2.4861111111111119E-2"/>
                  <c:y val="-6.0124336531178595E-3"/>
                </c:manualLayout>
              </c:layout>
              <c:dLblPos val="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EB82-498A-A0F1-D72ABFE230A5}"/>
                </c:ext>
              </c:extLst>
            </c:dLbl>
            <c:dLbl>
              <c:idx val="2"/>
              <c:layout>
                <c:manualLayout>
                  <c:x val="-9.0879629629629546E-2"/>
                  <c:y val="1.2291588551431075E-2"/>
                </c:manualLayout>
              </c:layout>
              <c:dLblPos val="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EB82-498A-A0F1-D72ABFE230A5}"/>
                </c:ext>
              </c:extLst>
            </c:dLbl>
            <c:dLbl>
              <c:idx val="3"/>
              <c:spPr>
                <a:noFill/>
                <a:ln>
                  <a:noFill/>
                </a:ln>
                <a:effectLst/>
              </c:spPr>
              <c:txPr>
                <a:bodyPr/>
                <a:lstStyle/>
                <a:p>
                  <a:pPr>
                    <a:defRPr sz="1400" b="0" i="0" u="none" strike="noStrike" baseline="0">
                      <a:solidFill>
                        <a:srgbClr val="FF0000"/>
                      </a:solidFill>
                      <a:latin typeface="Century Gothic" panose="020B0502020202020204" pitchFamily="34" charset="0"/>
                      <a:ea typeface="Calibri"/>
                      <a:cs typeface="Calibri"/>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05-EB82-498A-A0F1-D72ABFE230A5}"/>
                </c:ext>
              </c:extLst>
            </c:dLbl>
            <c:spPr>
              <a:noFill/>
              <a:ln>
                <a:noFill/>
              </a:ln>
              <a:effectLst/>
            </c:spPr>
            <c:txPr>
              <a:bodyPr/>
              <a:lstStyle/>
              <a:p>
                <a:pPr>
                  <a:defRPr sz="1400" b="0" i="0" u="none" strike="noStrike" baseline="0">
                    <a:solidFill>
                      <a:srgbClr val="000000"/>
                    </a:solidFill>
                    <a:latin typeface="Century Gothic" panose="020B0502020202020204" pitchFamily="34" charset="0"/>
                    <a:ea typeface="Calibri"/>
                    <a:cs typeface="Calibri"/>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Sheet1!$B$1:$E$1</c:f>
              <c:strCache>
                <c:ptCount val="4"/>
                <c:pt idx="0">
                  <c:v>2003</c:v>
                </c:pt>
                <c:pt idx="1">
                  <c:v>2007</c:v>
                </c:pt>
                <c:pt idx="2">
                  <c:v>2013</c:v>
                </c:pt>
                <c:pt idx="3">
                  <c:v>2018</c:v>
                </c:pt>
              </c:strCache>
            </c:strRef>
          </c:cat>
          <c:val>
            <c:numRef>
              <c:f>Sheet1!$B$2:$E$2</c:f>
              <c:numCache>
                <c:formatCode>General</c:formatCode>
                <c:ptCount val="4"/>
                <c:pt idx="0">
                  <c:v>22.8</c:v>
                </c:pt>
                <c:pt idx="1">
                  <c:v>16.7</c:v>
                </c:pt>
                <c:pt idx="2">
                  <c:v>12.7</c:v>
                </c:pt>
                <c:pt idx="3">
                  <c:v>28</c:v>
                </c:pt>
              </c:numCache>
            </c:numRef>
          </c:val>
          <c:smooth val="0"/>
          <c:extLst>
            <c:ext xmlns:c16="http://schemas.microsoft.com/office/drawing/2014/chart" uri="{C3380CC4-5D6E-409C-BE32-E72D297353CC}">
              <c16:uniqueId val="{00000006-EB82-498A-A0F1-D72ABFE230A5}"/>
            </c:ext>
          </c:extLst>
        </c:ser>
        <c:dLbls>
          <c:showLegendKey val="0"/>
          <c:showVal val="0"/>
          <c:showCatName val="0"/>
          <c:showSerName val="0"/>
          <c:showPercent val="0"/>
          <c:showBubbleSize val="0"/>
        </c:dLbls>
        <c:hiLowLines/>
        <c:marker val="1"/>
        <c:smooth val="0"/>
        <c:axId val="223811112"/>
        <c:axId val="223811504"/>
      </c:lineChart>
      <c:catAx>
        <c:axId val="221462744"/>
        <c:scaling>
          <c:orientation val="minMax"/>
        </c:scaling>
        <c:delete val="0"/>
        <c:axPos val="b"/>
        <c:title>
          <c:tx>
            <c:rich>
              <a:bodyPr/>
              <a:lstStyle/>
              <a:p>
                <a:pPr>
                  <a:defRPr sz="1400" b="1">
                    <a:latin typeface="Century Gothic" panose="020B0502020202020204" pitchFamily="34" charset="0"/>
                  </a:defRPr>
                </a:pPr>
                <a:r>
                  <a:rPr lang="en-US" sz="1400" b="1">
                    <a:latin typeface="Century Gothic" panose="020B0502020202020204" pitchFamily="34" charset="0"/>
                  </a:rPr>
                  <a:t>Year</a:t>
                </a:r>
              </a:p>
            </c:rich>
          </c:tx>
          <c:layout>
            <c:manualLayout>
              <c:xMode val="edge"/>
              <c:yMode val="edge"/>
              <c:x val="0.46392351997666975"/>
              <c:y val="0.8187152032132351"/>
            </c:manualLayout>
          </c:layout>
          <c:overlay val="0"/>
        </c:title>
        <c:numFmt formatCode="General" sourceLinked="1"/>
        <c:majorTickMark val="none"/>
        <c:minorTickMark val="none"/>
        <c:tickLblPos val="nextTo"/>
        <c:txPr>
          <a:bodyPr rot="0" vert="horz"/>
          <a:lstStyle/>
          <a:p>
            <a:pPr>
              <a:defRPr sz="1400" b="0" i="0" u="none" strike="noStrike" baseline="0">
                <a:solidFill>
                  <a:srgbClr val="000000"/>
                </a:solidFill>
                <a:latin typeface="Century Gothic" panose="020B0502020202020204" pitchFamily="34" charset="0"/>
                <a:ea typeface="Calibri"/>
                <a:cs typeface="Calibri"/>
              </a:defRPr>
            </a:pPr>
            <a:endParaRPr lang="en-US"/>
          </a:p>
        </c:txPr>
        <c:crossAx val="223810720"/>
        <c:crosses val="autoZero"/>
        <c:auto val="1"/>
        <c:lblAlgn val="ctr"/>
        <c:lblOffset val="100"/>
        <c:noMultiLvlLbl val="0"/>
      </c:catAx>
      <c:valAx>
        <c:axId val="223810720"/>
        <c:scaling>
          <c:orientation val="minMax"/>
        </c:scaling>
        <c:delete val="0"/>
        <c:axPos val="r"/>
        <c:title>
          <c:tx>
            <c:rich>
              <a:bodyPr rot="-5400000" vert="horz"/>
              <a:lstStyle/>
              <a:p>
                <a:pPr>
                  <a:defRPr sz="1000" b="1">
                    <a:latin typeface="Century Gothic" panose="020B0502020202020204" pitchFamily="34" charset="0"/>
                  </a:defRPr>
                </a:pPr>
                <a:r>
                  <a:rPr lang="en-US" sz="1800" b="1" dirty="0">
                    <a:latin typeface="Century Gothic" panose="020B0502020202020204" pitchFamily="34" charset="0"/>
                  </a:rPr>
                  <a:t>Number of Visits</a:t>
                </a:r>
              </a:p>
            </c:rich>
          </c:tx>
          <c:layout>
            <c:manualLayout>
              <c:xMode val="edge"/>
              <c:yMode val="edge"/>
              <c:x val="0.96005777923592861"/>
              <c:y val="0.24733730016702474"/>
            </c:manualLayout>
          </c:layout>
          <c:overlay val="0"/>
        </c:title>
        <c:numFmt formatCode="#,##0.0" sourceLinked="0"/>
        <c:majorTickMark val="none"/>
        <c:minorTickMark val="none"/>
        <c:tickLblPos val="nextTo"/>
        <c:txPr>
          <a:bodyPr rot="0" vert="horz"/>
          <a:lstStyle/>
          <a:p>
            <a:pPr>
              <a:defRPr sz="1000" b="0" i="0" u="none" strike="noStrike" baseline="0">
                <a:solidFill>
                  <a:srgbClr val="000000"/>
                </a:solidFill>
                <a:latin typeface="Century Gothic" panose="020B0502020202020204" pitchFamily="34" charset="0"/>
                <a:ea typeface="Calibri"/>
                <a:cs typeface="Calibri"/>
              </a:defRPr>
            </a:pPr>
            <a:endParaRPr lang="en-US"/>
          </a:p>
        </c:txPr>
        <c:crossAx val="221462744"/>
        <c:crosses val="max"/>
        <c:crossBetween val="between"/>
      </c:valAx>
      <c:catAx>
        <c:axId val="223811112"/>
        <c:scaling>
          <c:orientation val="minMax"/>
        </c:scaling>
        <c:delete val="1"/>
        <c:axPos val="b"/>
        <c:numFmt formatCode="General" sourceLinked="1"/>
        <c:majorTickMark val="out"/>
        <c:minorTickMark val="none"/>
        <c:tickLblPos val="none"/>
        <c:crossAx val="223811504"/>
        <c:crosses val="autoZero"/>
        <c:auto val="1"/>
        <c:lblAlgn val="ctr"/>
        <c:lblOffset val="100"/>
        <c:noMultiLvlLbl val="0"/>
      </c:catAx>
      <c:valAx>
        <c:axId val="223811504"/>
        <c:scaling>
          <c:orientation val="minMax"/>
        </c:scaling>
        <c:delete val="0"/>
        <c:axPos val="l"/>
        <c:title>
          <c:tx>
            <c:rich>
              <a:bodyPr rot="-5400000" vert="horz"/>
              <a:lstStyle/>
              <a:p>
                <a:pPr>
                  <a:defRPr sz="2000" b="1">
                    <a:latin typeface="Century Gothic" panose="020B0502020202020204" pitchFamily="34" charset="0"/>
                  </a:defRPr>
                </a:pPr>
                <a:r>
                  <a:rPr lang="en-US" sz="2000" b="1">
                    <a:latin typeface="Century Gothic" panose="020B0502020202020204" pitchFamily="34" charset="0"/>
                  </a:rPr>
                  <a:t>Percent</a:t>
                </a:r>
              </a:p>
            </c:rich>
          </c:tx>
          <c:layout>
            <c:manualLayout>
              <c:xMode val="edge"/>
              <c:yMode val="edge"/>
              <c:x val="9.2592592592592657E-3"/>
              <c:y val="0.31038151481064891"/>
            </c:manualLayout>
          </c:layout>
          <c:overlay val="0"/>
        </c:title>
        <c:numFmt formatCode="General" sourceLinked="1"/>
        <c:majorTickMark val="none"/>
        <c:minorTickMark val="none"/>
        <c:tickLblPos val="nextTo"/>
        <c:txPr>
          <a:bodyPr rot="0" vert="horz"/>
          <a:lstStyle/>
          <a:p>
            <a:pPr>
              <a:defRPr sz="1000" b="0" i="0" u="none" strike="noStrike" baseline="0">
                <a:solidFill>
                  <a:srgbClr val="000000"/>
                </a:solidFill>
                <a:latin typeface="Century Gothic" panose="020B0502020202020204" pitchFamily="34" charset="0"/>
                <a:ea typeface="Calibri"/>
                <a:cs typeface="Calibri"/>
              </a:defRPr>
            </a:pPr>
            <a:endParaRPr lang="en-US"/>
          </a:p>
        </c:txPr>
        <c:crossAx val="223811112"/>
        <c:crosses val="autoZero"/>
        <c:crossBetween val="between"/>
      </c:valAx>
    </c:plotArea>
    <c:legend>
      <c:legendPos val="b"/>
      <c:legendEntry>
        <c:idx val="0"/>
        <c:txPr>
          <a:bodyPr/>
          <a:lstStyle/>
          <a:p>
            <a:pPr>
              <a:defRPr sz="1100" b="0" i="0" u="none" strike="noStrike" baseline="0">
                <a:solidFill>
                  <a:srgbClr val="000000"/>
                </a:solidFill>
                <a:latin typeface="Century Gothic" panose="020B0502020202020204" pitchFamily="34" charset="0"/>
                <a:ea typeface="Calibri"/>
                <a:cs typeface="Calibri"/>
              </a:defRPr>
            </a:pPr>
            <a:endParaRPr lang="en-US"/>
          </a:p>
        </c:txPr>
      </c:legendEntry>
      <c:legendEntry>
        <c:idx val="1"/>
        <c:txPr>
          <a:bodyPr/>
          <a:lstStyle/>
          <a:p>
            <a:pPr>
              <a:defRPr sz="1100" b="0" i="0" u="none" strike="noStrike" baseline="0">
                <a:solidFill>
                  <a:srgbClr val="000000"/>
                </a:solidFill>
                <a:latin typeface="Century Gothic" panose="020B0502020202020204" pitchFamily="34" charset="0"/>
                <a:ea typeface="Calibri"/>
                <a:cs typeface="Calibri"/>
              </a:defRPr>
            </a:pPr>
            <a:endParaRPr lang="en-US"/>
          </a:p>
        </c:txPr>
      </c:legendEntry>
      <c:layout>
        <c:manualLayout>
          <c:xMode val="edge"/>
          <c:yMode val="edge"/>
          <c:x val="1.3443970545348504E-2"/>
          <c:y val="0.89298702591086032"/>
          <c:w val="0.96058046463200353"/>
          <c:h val="0.10442391434025297"/>
        </c:manualLayout>
      </c:layout>
      <c:overlay val="0"/>
      <c:txPr>
        <a:bodyPr/>
        <a:lstStyle/>
        <a:p>
          <a:pPr>
            <a:defRPr sz="1100" b="0" i="0" u="none" strike="noStrike" baseline="0">
              <a:solidFill>
                <a:srgbClr val="000000"/>
              </a:solidFill>
              <a:latin typeface="Century Gothic" panose="020B0502020202020204" pitchFamily="34" charset="0"/>
              <a:ea typeface="Calibri"/>
              <a:cs typeface="Calibri"/>
            </a:defRPr>
          </a:pPr>
          <a:endParaRPr lang="en-US"/>
        </a:p>
      </c:txPr>
    </c:legend>
    <c:plotVisOnly val="1"/>
    <c:dispBlanksAs val="gap"/>
    <c:showDLblsOverMax val="0"/>
  </c:chart>
  <c:spPr>
    <a:ln>
      <a:noFill/>
    </a:ln>
  </c:spPr>
  <c:txPr>
    <a:bodyPr/>
    <a:lstStyle/>
    <a:p>
      <a:pPr>
        <a:defRPr sz="1800" b="0" i="0" u="none" strike="noStrike" baseline="0">
          <a:solidFill>
            <a:srgbClr val="000000"/>
          </a:solidFill>
          <a:latin typeface="Calibri"/>
          <a:ea typeface="Calibri"/>
          <a:cs typeface="Calibri"/>
        </a:defRPr>
      </a:pPr>
      <a:endParaRPr lang="en-US"/>
    </a:p>
  </c:txPr>
  <c:externalData r:id="rId2">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34"/>
    </mc:Choice>
    <mc:Fallback>
      <c:style val="34"/>
    </mc:Fallback>
  </mc:AlternateContent>
  <c:chart>
    <c:title>
      <c:tx>
        <c:rich>
          <a:bodyPr/>
          <a:lstStyle/>
          <a:p>
            <a:pPr>
              <a:defRPr sz="1600"/>
            </a:pPr>
            <a:r>
              <a:rPr lang="en-US" sz="1600"/>
              <a:t>Health Facility Density per 10,000</a:t>
            </a:r>
          </a:p>
        </c:rich>
      </c:tx>
      <c:layout>
        <c:manualLayout>
          <c:xMode val="edge"/>
          <c:yMode val="edge"/>
          <c:x val="1.7441985900486606E-2"/>
          <c:y val="1.8968500482693426E-2"/>
        </c:manualLayout>
      </c:layout>
      <c:overlay val="0"/>
    </c:title>
    <c:autoTitleDeleted val="0"/>
    <c:plotArea>
      <c:layout>
        <c:manualLayout>
          <c:layoutTarget val="inner"/>
          <c:xMode val="edge"/>
          <c:yMode val="edge"/>
          <c:x val="0.16108870811058182"/>
          <c:y val="8.8648057706403924E-2"/>
          <c:w val="0.63990022251705325"/>
          <c:h val="0.89575176666657208"/>
        </c:manualLayout>
      </c:layout>
      <c:radarChart>
        <c:radarStyle val="marker"/>
        <c:varyColors val="0"/>
        <c:ser>
          <c:idx val="0"/>
          <c:order val="0"/>
          <c:tx>
            <c:strRef>
              <c:f>'Facility Density'!$D$2</c:f>
              <c:strCache>
                <c:ptCount val="1"/>
                <c:pt idx="0">
                  <c:v>Density per 10,000</c:v>
                </c:pt>
              </c:strCache>
            </c:strRef>
          </c:tx>
          <c:marker>
            <c:symbol val="none"/>
          </c:marker>
          <c:dLbls>
            <c:spPr>
              <a:noFill/>
              <a:ln>
                <a:noFill/>
              </a:ln>
              <a:effectLst/>
            </c:spPr>
            <c:txPr>
              <a:bodyPr rot="0" vert="horz"/>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'Facility Density'!$A$3:$A$49</c:f>
              <c:strCache>
                <c:ptCount val="47"/>
                <c:pt idx="0">
                  <c:v>Nyeri</c:v>
                </c:pt>
                <c:pt idx="1">
                  <c:v>Garissa</c:v>
                </c:pt>
                <c:pt idx="2">
                  <c:v>Tharaka-Nithi</c:v>
                </c:pt>
                <c:pt idx="3">
                  <c:v>Lamu</c:v>
                </c:pt>
                <c:pt idx="4">
                  <c:v>Isiolo</c:v>
                </c:pt>
                <c:pt idx="5">
                  <c:v>Kirinyaga</c:v>
                </c:pt>
                <c:pt idx="6">
                  <c:v>Meru</c:v>
                </c:pt>
                <c:pt idx="7">
                  <c:v>Marsabit</c:v>
                </c:pt>
                <c:pt idx="8">
                  <c:v>Embu</c:v>
                </c:pt>
                <c:pt idx="9">
                  <c:v>Kitui</c:v>
                </c:pt>
                <c:pt idx="10">
                  <c:v>Makueni</c:v>
                </c:pt>
                <c:pt idx="11">
                  <c:v>Kiambu</c:v>
                </c:pt>
                <c:pt idx="12">
                  <c:v>Laikipia</c:v>
                </c:pt>
                <c:pt idx="13">
                  <c:v>Baringo</c:v>
                </c:pt>
                <c:pt idx="14">
                  <c:v>Machakos</c:v>
                </c:pt>
                <c:pt idx="15">
                  <c:v>Taita Taveta</c:v>
                </c:pt>
                <c:pt idx="16">
                  <c:v>Kajiado</c:v>
                </c:pt>
                <c:pt idx="17">
                  <c:v>Murang'A</c:v>
                </c:pt>
                <c:pt idx="18">
                  <c:v>Samburu</c:v>
                </c:pt>
                <c:pt idx="19">
                  <c:v>Elegeyo-Marakwet</c:v>
                </c:pt>
                <c:pt idx="20">
                  <c:v>Wajir</c:v>
                </c:pt>
                <c:pt idx="21">
                  <c:v>Homa Bay</c:v>
                </c:pt>
                <c:pt idx="22">
                  <c:v>Nyandarua</c:v>
                </c:pt>
                <c:pt idx="23">
                  <c:v>Nakuru</c:v>
                </c:pt>
                <c:pt idx="24">
                  <c:v>Mombasa</c:v>
                </c:pt>
                <c:pt idx="25">
                  <c:v>Migori</c:v>
                </c:pt>
                <c:pt idx="26">
                  <c:v>Siaya</c:v>
                </c:pt>
                <c:pt idx="27">
                  <c:v>Nyamira</c:v>
                </c:pt>
                <c:pt idx="28">
                  <c:v>Kisumu</c:v>
                </c:pt>
                <c:pt idx="29">
                  <c:v>Kericho</c:v>
                </c:pt>
                <c:pt idx="30">
                  <c:v>Kilifi</c:v>
                </c:pt>
                <c:pt idx="31">
                  <c:v>Turkana</c:v>
                </c:pt>
                <c:pt idx="32">
                  <c:v>West Pokot</c:v>
                </c:pt>
                <c:pt idx="33">
                  <c:v>Nandi</c:v>
                </c:pt>
                <c:pt idx="34">
                  <c:v>Tana River</c:v>
                </c:pt>
                <c:pt idx="35">
                  <c:v>Kwale</c:v>
                </c:pt>
                <c:pt idx="36">
                  <c:v>Uasin Gishu</c:v>
                </c:pt>
                <c:pt idx="37">
                  <c:v>Nairobi</c:v>
                </c:pt>
                <c:pt idx="38">
                  <c:v>Mandera</c:v>
                </c:pt>
                <c:pt idx="39">
                  <c:v>Busia</c:v>
                </c:pt>
                <c:pt idx="40">
                  <c:v>Bomet</c:v>
                </c:pt>
                <c:pt idx="41">
                  <c:v>Kakamega</c:v>
                </c:pt>
                <c:pt idx="42">
                  <c:v>Trans Nzoia</c:v>
                </c:pt>
                <c:pt idx="43">
                  <c:v>Narok</c:v>
                </c:pt>
                <c:pt idx="44">
                  <c:v>Vihiga</c:v>
                </c:pt>
                <c:pt idx="45">
                  <c:v>Bungoma</c:v>
                </c:pt>
                <c:pt idx="46">
                  <c:v>Kisii</c:v>
                </c:pt>
              </c:strCache>
            </c:strRef>
          </c:cat>
          <c:val>
            <c:numRef>
              <c:f>'Facility Density'!$D$3:$D$49</c:f>
              <c:numCache>
                <c:formatCode>0.0</c:formatCode>
                <c:ptCount val="47"/>
                <c:pt idx="0">
                  <c:v>4.3117153400714923</c:v>
                </c:pt>
                <c:pt idx="1">
                  <c:v>3.7171328663546053</c:v>
                </c:pt>
                <c:pt idx="2">
                  <c:v>3.7096574749598119</c:v>
                </c:pt>
                <c:pt idx="3">
                  <c:v>3.5752592062924564</c:v>
                </c:pt>
                <c:pt idx="4">
                  <c:v>3.5283147256735301</c:v>
                </c:pt>
                <c:pt idx="5">
                  <c:v>3.5276214340176599</c:v>
                </c:pt>
                <c:pt idx="6">
                  <c:v>3.4500879506011346</c:v>
                </c:pt>
                <c:pt idx="7">
                  <c:v>3.4101442491017369</c:v>
                </c:pt>
                <c:pt idx="8">
                  <c:v>3.3775920393830732</c:v>
                </c:pt>
                <c:pt idx="9">
                  <c:v>3.3113351196097085</c:v>
                </c:pt>
                <c:pt idx="10">
                  <c:v>3.2280076654966843</c:v>
                </c:pt>
                <c:pt idx="11">
                  <c:v>3.037315219265845</c:v>
                </c:pt>
                <c:pt idx="12">
                  <c:v>3.0097234378058193</c:v>
                </c:pt>
                <c:pt idx="13">
                  <c:v>2.9707671210348883</c:v>
                </c:pt>
                <c:pt idx="14">
                  <c:v>2.92734269644443</c:v>
                </c:pt>
                <c:pt idx="15">
                  <c:v>2.8855486477269743</c:v>
                </c:pt>
                <c:pt idx="16">
                  <c:v>2.7330223046773265</c:v>
                </c:pt>
                <c:pt idx="17">
                  <c:v>2.7123403508492019</c:v>
                </c:pt>
                <c:pt idx="18">
                  <c:v>2.6920374784144556</c:v>
                </c:pt>
                <c:pt idx="19">
                  <c:v>2.5477098476947209</c:v>
                </c:pt>
                <c:pt idx="20">
                  <c:v>2.5395039782064384</c:v>
                </c:pt>
                <c:pt idx="21">
                  <c:v>2.4744687545173938</c:v>
                </c:pt>
                <c:pt idx="22">
                  <c:v>2.3817296120442664</c:v>
                </c:pt>
                <c:pt idx="23">
                  <c:v>2.2512371466993417</c:v>
                </c:pt>
                <c:pt idx="24">
                  <c:v>2.2505484231157382</c:v>
                </c:pt>
                <c:pt idx="25">
                  <c:v>2.1890910000661195</c:v>
                </c:pt>
                <c:pt idx="26">
                  <c:v>2.1405046726244046</c:v>
                </c:pt>
                <c:pt idx="27">
                  <c:v>2.1369336098561953</c:v>
                </c:pt>
                <c:pt idx="28">
                  <c:v>2.1144867717707556</c:v>
                </c:pt>
                <c:pt idx="29">
                  <c:v>2.0892637956700009</c:v>
                </c:pt>
                <c:pt idx="30">
                  <c:v>2.0787463889301074</c:v>
                </c:pt>
                <c:pt idx="31">
                  <c:v>1.9462675153311626</c:v>
                </c:pt>
                <c:pt idx="32">
                  <c:v>1.9411975319470784</c:v>
                </c:pt>
                <c:pt idx="33">
                  <c:v>1.9366576028482561</c:v>
                </c:pt>
                <c:pt idx="34">
                  <c:v>1.8824023156634389</c:v>
                </c:pt>
                <c:pt idx="35">
                  <c:v>1.8253817044273493</c:v>
                </c:pt>
                <c:pt idx="36">
                  <c:v>1.7384841900929473</c:v>
                </c:pt>
                <c:pt idx="37">
                  <c:v>1.7220766585156388</c:v>
                </c:pt>
                <c:pt idx="38">
                  <c:v>1.7065308665384511</c:v>
                </c:pt>
                <c:pt idx="39">
                  <c:v>1.6322251827057697</c:v>
                </c:pt>
                <c:pt idx="40">
                  <c:v>1.5777291080640643</c:v>
                </c:pt>
                <c:pt idx="41">
                  <c:v>1.5605179683601118</c:v>
                </c:pt>
                <c:pt idx="42">
                  <c:v>1.5471994789895709</c:v>
                </c:pt>
                <c:pt idx="43">
                  <c:v>1.4978536536373601</c:v>
                </c:pt>
                <c:pt idx="44">
                  <c:v>1.4632358150839591</c:v>
                </c:pt>
                <c:pt idx="45">
                  <c:v>1.4302655381249716</c:v>
                </c:pt>
                <c:pt idx="46">
                  <c:v>1.3797586560297233</c:v>
                </c:pt>
              </c:numCache>
            </c:numRef>
          </c:val>
          <c:extLst>
            <c:ext xmlns:c16="http://schemas.microsoft.com/office/drawing/2014/chart" uri="{C3380CC4-5D6E-409C-BE32-E72D297353CC}">
              <c16:uniqueId val="{00000000-008A-4A93-8D9B-88A3446FCB34}"/>
            </c:ext>
          </c:extLst>
        </c:ser>
        <c:dLbls>
          <c:showLegendKey val="0"/>
          <c:showVal val="1"/>
          <c:showCatName val="0"/>
          <c:showSerName val="0"/>
          <c:showPercent val="0"/>
          <c:showBubbleSize val="0"/>
        </c:dLbls>
        <c:axId val="110725376"/>
        <c:axId val="110765184"/>
      </c:radarChart>
      <c:catAx>
        <c:axId val="110725376"/>
        <c:scaling>
          <c:orientation val="minMax"/>
        </c:scaling>
        <c:delete val="0"/>
        <c:axPos val="b"/>
        <c:majorGridlines/>
        <c:numFmt formatCode="General" sourceLinked="1"/>
        <c:majorTickMark val="none"/>
        <c:minorTickMark val="none"/>
        <c:tickLblPos val="nextTo"/>
        <c:txPr>
          <a:bodyPr rot="0" vert="horz" anchor="ctr" anchorCtr="1"/>
          <a:lstStyle/>
          <a:p>
            <a:pPr>
              <a:defRPr sz="1000"/>
            </a:pPr>
            <a:endParaRPr lang="en-US"/>
          </a:p>
        </c:txPr>
        <c:crossAx val="110765184"/>
        <c:crosses val="autoZero"/>
        <c:auto val="1"/>
        <c:lblAlgn val="ctr"/>
        <c:lblOffset val="100"/>
        <c:noMultiLvlLbl val="0"/>
      </c:catAx>
      <c:valAx>
        <c:axId val="110765184"/>
        <c:scaling>
          <c:orientation val="minMax"/>
        </c:scaling>
        <c:delete val="0"/>
        <c:axPos val="l"/>
        <c:numFmt formatCode="0.0" sourceLinked="1"/>
        <c:majorTickMark val="none"/>
        <c:minorTickMark val="none"/>
        <c:tickLblPos val="nextTo"/>
        <c:txPr>
          <a:bodyPr rot="-60000000" vert="horz"/>
          <a:lstStyle/>
          <a:p>
            <a:pPr>
              <a:defRPr b="1">
                <a:solidFill>
                  <a:srgbClr val="FF0000"/>
                </a:solidFill>
              </a:defRPr>
            </a:pPr>
            <a:endParaRPr lang="en-US"/>
          </a:p>
        </c:txPr>
        <c:crossAx val="110725376"/>
        <c:crosses val="autoZero"/>
        <c:crossBetween val="between"/>
      </c:valAx>
      <c:spPr>
        <a:noFill/>
        <a:ln w="25400">
          <a:noFill/>
        </a:ln>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stacked"/>
        <c:varyColors val="0"/>
        <c:ser>
          <c:idx val="0"/>
          <c:order val="0"/>
          <c:tx>
            <c:strRef>
              <c:f>David!$A$214</c:f>
              <c:strCache>
                <c:ptCount val="1"/>
                <c:pt idx="0">
                  <c:v>Government</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David!$B$213:$F$213</c:f>
              <c:strCache>
                <c:ptCount val="5"/>
                <c:pt idx="0">
                  <c:v>2001/02</c:v>
                </c:pt>
                <c:pt idx="1">
                  <c:v>2005/06</c:v>
                </c:pt>
                <c:pt idx="2">
                  <c:v>2009/10</c:v>
                </c:pt>
                <c:pt idx="3">
                  <c:v>2012/13</c:v>
                </c:pt>
                <c:pt idx="4">
                  <c:v>2015/16</c:v>
                </c:pt>
              </c:strCache>
            </c:strRef>
          </c:cat>
          <c:val>
            <c:numRef>
              <c:f>David!$B$214:$F$214</c:f>
              <c:numCache>
                <c:formatCode>0%</c:formatCode>
                <c:ptCount val="5"/>
                <c:pt idx="0">
                  <c:v>0.3000000000000001</c:v>
                </c:pt>
                <c:pt idx="1">
                  <c:v>0.29000000000000009</c:v>
                </c:pt>
                <c:pt idx="2">
                  <c:v>0.29000000000000009</c:v>
                </c:pt>
                <c:pt idx="3">
                  <c:v>0.34</c:v>
                </c:pt>
                <c:pt idx="4">
                  <c:v>0.4</c:v>
                </c:pt>
              </c:numCache>
            </c:numRef>
          </c:val>
          <c:extLst>
            <c:ext xmlns:c16="http://schemas.microsoft.com/office/drawing/2014/chart" uri="{C3380CC4-5D6E-409C-BE32-E72D297353CC}">
              <c16:uniqueId val="{00000000-871C-401A-B59D-5E2E108F293B}"/>
            </c:ext>
          </c:extLst>
        </c:ser>
        <c:ser>
          <c:idx val="1"/>
          <c:order val="1"/>
          <c:tx>
            <c:strRef>
              <c:f>David!$A$215</c:f>
              <c:strCache>
                <c:ptCount val="1"/>
                <c:pt idx="0">
                  <c:v>Households</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David!$B$213:$F$213</c:f>
              <c:strCache>
                <c:ptCount val="5"/>
                <c:pt idx="0">
                  <c:v>2001/02</c:v>
                </c:pt>
                <c:pt idx="1">
                  <c:v>2005/06</c:v>
                </c:pt>
                <c:pt idx="2">
                  <c:v>2009/10</c:v>
                </c:pt>
                <c:pt idx="3">
                  <c:v>2012/13</c:v>
                </c:pt>
                <c:pt idx="4">
                  <c:v>2015/16</c:v>
                </c:pt>
              </c:strCache>
            </c:strRef>
          </c:cat>
          <c:val>
            <c:numRef>
              <c:f>David!$B$215:$F$215</c:f>
              <c:numCache>
                <c:formatCode>0%</c:formatCode>
                <c:ptCount val="5"/>
                <c:pt idx="0">
                  <c:v>0.51</c:v>
                </c:pt>
                <c:pt idx="1">
                  <c:v>0.3600000000000001</c:v>
                </c:pt>
                <c:pt idx="2">
                  <c:v>0.3000000000000001</c:v>
                </c:pt>
                <c:pt idx="3">
                  <c:v>0.32000000000000012</c:v>
                </c:pt>
                <c:pt idx="4">
                  <c:v>0.31000000000000011</c:v>
                </c:pt>
              </c:numCache>
            </c:numRef>
          </c:val>
          <c:extLst>
            <c:ext xmlns:c16="http://schemas.microsoft.com/office/drawing/2014/chart" uri="{C3380CC4-5D6E-409C-BE32-E72D297353CC}">
              <c16:uniqueId val="{00000001-871C-401A-B59D-5E2E108F293B}"/>
            </c:ext>
          </c:extLst>
        </c:ser>
        <c:ser>
          <c:idx val="2"/>
          <c:order val="2"/>
          <c:tx>
            <c:strRef>
              <c:f>David!$A$216</c:f>
              <c:strCache>
                <c:ptCount val="1"/>
                <c:pt idx="0">
                  <c:v>Private</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David!$B$213:$F$213</c:f>
              <c:strCache>
                <c:ptCount val="5"/>
                <c:pt idx="0">
                  <c:v>2001/02</c:v>
                </c:pt>
                <c:pt idx="1">
                  <c:v>2005/06</c:v>
                </c:pt>
                <c:pt idx="2">
                  <c:v>2009/10</c:v>
                </c:pt>
                <c:pt idx="3">
                  <c:v>2012/13</c:v>
                </c:pt>
                <c:pt idx="4">
                  <c:v>2015/16</c:v>
                </c:pt>
              </c:strCache>
            </c:strRef>
          </c:cat>
          <c:val>
            <c:numRef>
              <c:f>David!$B$216:$F$216</c:f>
              <c:numCache>
                <c:formatCode>0%</c:formatCode>
                <c:ptCount val="5"/>
                <c:pt idx="0">
                  <c:v>2.0000000000000007E-2</c:v>
                </c:pt>
                <c:pt idx="1">
                  <c:v>3.0000000000000002E-2</c:v>
                </c:pt>
                <c:pt idx="2">
                  <c:v>7.0000000000000021E-2</c:v>
                </c:pt>
                <c:pt idx="3">
                  <c:v>8.0000000000000029E-2</c:v>
                </c:pt>
                <c:pt idx="4">
                  <c:v>6.0000000000000019E-2</c:v>
                </c:pt>
              </c:numCache>
            </c:numRef>
          </c:val>
          <c:extLst>
            <c:ext xmlns:c16="http://schemas.microsoft.com/office/drawing/2014/chart" uri="{C3380CC4-5D6E-409C-BE32-E72D297353CC}">
              <c16:uniqueId val="{00000002-871C-401A-B59D-5E2E108F293B}"/>
            </c:ext>
          </c:extLst>
        </c:ser>
        <c:ser>
          <c:idx val="3"/>
          <c:order val="3"/>
          <c:tx>
            <c:strRef>
              <c:f>David!$A$217</c:f>
              <c:strCache>
                <c:ptCount val="1"/>
                <c:pt idx="0">
                  <c:v>Donors</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David!$B$213:$F$213</c:f>
              <c:strCache>
                <c:ptCount val="5"/>
                <c:pt idx="0">
                  <c:v>2001/02</c:v>
                </c:pt>
                <c:pt idx="1">
                  <c:v>2005/06</c:v>
                </c:pt>
                <c:pt idx="2">
                  <c:v>2009/10</c:v>
                </c:pt>
                <c:pt idx="3">
                  <c:v>2012/13</c:v>
                </c:pt>
                <c:pt idx="4">
                  <c:v>2015/16</c:v>
                </c:pt>
              </c:strCache>
            </c:strRef>
          </c:cat>
          <c:val>
            <c:numRef>
              <c:f>David!$B$217:$F$217</c:f>
              <c:numCache>
                <c:formatCode>0%</c:formatCode>
                <c:ptCount val="5"/>
                <c:pt idx="0">
                  <c:v>0.16</c:v>
                </c:pt>
                <c:pt idx="1">
                  <c:v>0.31000000000000011</c:v>
                </c:pt>
                <c:pt idx="2">
                  <c:v>0.35000000000000009</c:v>
                </c:pt>
                <c:pt idx="3">
                  <c:v>0.26</c:v>
                </c:pt>
                <c:pt idx="4">
                  <c:v>0.23</c:v>
                </c:pt>
              </c:numCache>
            </c:numRef>
          </c:val>
          <c:extLst>
            <c:ext xmlns:c16="http://schemas.microsoft.com/office/drawing/2014/chart" uri="{C3380CC4-5D6E-409C-BE32-E72D297353CC}">
              <c16:uniqueId val="{00000003-871C-401A-B59D-5E2E108F293B}"/>
            </c:ext>
          </c:extLst>
        </c:ser>
        <c:dLbls>
          <c:showLegendKey val="0"/>
          <c:showVal val="0"/>
          <c:showCatName val="0"/>
          <c:showSerName val="0"/>
          <c:showPercent val="0"/>
          <c:showBubbleSize val="0"/>
        </c:dLbls>
        <c:gapWidth val="50"/>
        <c:overlap val="100"/>
        <c:axId val="-1736577296"/>
        <c:axId val="-1736576752"/>
      </c:barChart>
      <c:catAx>
        <c:axId val="-1736577296"/>
        <c:scaling>
          <c:orientation val="minMax"/>
        </c:scaling>
        <c:delete val="0"/>
        <c:axPos val="b"/>
        <c:numFmt formatCode="General" sourceLinked="0"/>
        <c:majorTickMark val="out"/>
        <c:minorTickMark val="none"/>
        <c:tickLblPos val="nextTo"/>
        <c:txPr>
          <a:bodyPr/>
          <a:lstStyle/>
          <a:p>
            <a:pPr>
              <a:defRPr b="1"/>
            </a:pPr>
            <a:endParaRPr lang="en-US"/>
          </a:p>
        </c:txPr>
        <c:crossAx val="-1736576752"/>
        <c:crosses val="autoZero"/>
        <c:auto val="1"/>
        <c:lblAlgn val="ctr"/>
        <c:lblOffset val="100"/>
        <c:noMultiLvlLbl val="0"/>
      </c:catAx>
      <c:valAx>
        <c:axId val="-1736576752"/>
        <c:scaling>
          <c:orientation val="minMax"/>
          <c:max val="1"/>
        </c:scaling>
        <c:delete val="0"/>
        <c:axPos val="l"/>
        <c:title>
          <c:tx>
            <c:rich>
              <a:bodyPr rot="-5400000" vert="horz"/>
              <a:lstStyle/>
              <a:p>
                <a:pPr>
                  <a:defRPr/>
                </a:pPr>
                <a:r>
                  <a:rPr lang="en-US"/>
                  <a:t>Percent</a:t>
                </a:r>
              </a:p>
            </c:rich>
          </c:tx>
          <c:layout/>
          <c:overlay val="0"/>
        </c:title>
        <c:numFmt formatCode="0%" sourceLinked="1"/>
        <c:majorTickMark val="out"/>
        <c:minorTickMark val="none"/>
        <c:tickLblPos val="nextTo"/>
        <c:crossAx val="-1736577296"/>
        <c:crosses val="autoZero"/>
        <c:crossBetween val="between"/>
      </c:valAx>
    </c:plotArea>
    <c:legend>
      <c:legendPos val="b"/>
      <c:layout/>
      <c:overlay val="0"/>
    </c:legend>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4.3347381095725501E-2"/>
          <c:y val="6.0389788635739801E-2"/>
          <c:w val="0.93016255267910897"/>
          <c:h val="0.602856951417993"/>
        </c:manualLayout>
      </c:layout>
      <c:barChart>
        <c:barDir val="col"/>
        <c:grouping val="clustered"/>
        <c:varyColors val="0"/>
        <c:ser>
          <c:idx val="1"/>
          <c:order val="0"/>
          <c:tx>
            <c:strRef>
              <c:f>Sheet1!$E$20</c:f>
              <c:strCache>
                <c:ptCount val="1"/>
                <c:pt idx="0">
                  <c:v>2007</c:v>
                </c:pt>
              </c:strCache>
            </c:strRef>
          </c:tx>
          <c:spPr>
            <a:solidFill>
              <a:srgbClr val="007E00"/>
            </a:solidFill>
          </c:spPr>
          <c:invertIfNegative val="0"/>
          <c:dLbls>
            <c:numFmt formatCode="0.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Sheet1!$C$21:$C$22</c:f>
              <c:strCache>
                <c:ptCount val="2"/>
                <c:pt idx="0">
                  <c:v>OOP as a share if total expenditure (10% threshold)</c:v>
                </c:pt>
                <c:pt idx="1">
                  <c:v>OOP as a share if total non-food expenditure (40% threshold)</c:v>
                </c:pt>
              </c:strCache>
            </c:strRef>
          </c:cat>
          <c:val>
            <c:numRef>
              <c:f>Sheet1!$E$21:$E$22</c:f>
              <c:numCache>
                <c:formatCode>0.00%</c:formatCode>
                <c:ptCount val="2"/>
                <c:pt idx="0">
                  <c:v>0.155</c:v>
                </c:pt>
                <c:pt idx="1">
                  <c:v>0.114</c:v>
                </c:pt>
              </c:numCache>
            </c:numRef>
          </c:val>
          <c:extLst>
            <c:ext xmlns:c16="http://schemas.microsoft.com/office/drawing/2014/chart" uri="{C3380CC4-5D6E-409C-BE32-E72D297353CC}">
              <c16:uniqueId val="{00000000-7625-4D31-9D6D-78F24306FC8C}"/>
            </c:ext>
          </c:extLst>
        </c:ser>
        <c:ser>
          <c:idx val="2"/>
          <c:order val="1"/>
          <c:tx>
            <c:strRef>
              <c:f>Sheet1!$F$20</c:f>
              <c:strCache>
                <c:ptCount val="1"/>
                <c:pt idx="0">
                  <c:v>2013</c:v>
                </c:pt>
              </c:strCache>
            </c:strRef>
          </c:tx>
          <c:spPr>
            <a:solidFill>
              <a:srgbClr val="D46112"/>
            </a:solidFill>
            <a:ln>
              <a:solidFill>
                <a:srgbClr val="E7E6E6">
                  <a:lumMod val="90000"/>
                </a:srgbClr>
              </a:solidFill>
            </a:ln>
          </c:spPr>
          <c:invertIfNegative val="0"/>
          <c:dLbls>
            <c:numFmt formatCode="0.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Sheet1!$C$21:$C$22</c:f>
              <c:strCache>
                <c:ptCount val="2"/>
                <c:pt idx="0">
                  <c:v>OOP as a share if total expenditure (10% threshold)</c:v>
                </c:pt>
                <c:pt idx="1">
                  <c:v>OOP as a share if total non-food expenditure (40% threshold)</c:v>
                </c:pt>
              </c:strCache>
            </c:strRef>
          </c:cat>
          <c:val>
            <c:numRef>
              <c:f>Sheet1!$F$21:$F$22</c:f>
              <c:numCache>
                <c:formatCode>0.00%</c:formatCode>
                <c:ptCount val="2"/>
                <c:pt idx="0">
                  <c:v>0.127</c:v>
                </c:pt>
                <c:pt idx="1">
                  <c:v>6.2E-2</c:v>
                </c:pt>
              </c:numCache>
            </c:numRef>
          </c:val>
          <c:extLst>
            <c:ext xmlns:c16="http://schemas.microsoft.com/office/drawing/2014/chart" uri="{C3380CC4-5D6E-409C-BE32-E72D297353CC}">
              <c16:uniqueId val="{00000001-7625-4D31-9D6D-78F24306FC8C}"/>
            </c:ext>
          </c:extLst>
        </c:ser>
        <c:ser>
          <c:idx val="3"/>
          <c:order val="2"/>
          <c:tx>
            <c:strRef>
              <c:f>Sheet1!$G$20</c:f>
              <c:strCache>
                <c:ptCount val="1"/>
                <c:pt idx="0">
                  <c:v>2018</c:v>
                </c:pt>
              </c:strCache>
            </c:strRef>
          </c:tx>
          <c:spPr>
            <a:solidFill>
              <a:srgbClr val="0070C0"/>
            </a:solidFill>
            <a:ln>
              <a:noFill/>
            </a:ln>
          </c:spPr>
          <c:invertIfNegative val="0"/>
          <c:dLbls>
            <c:numFmt formatCode="0.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Sheet1!$C$21:$C$22</c:f>
              <c:strCache>
                <c:ptCount val="2"/>
                <c:pt idx="0">
                  <c:v>OOP as a share if total expenditure (10% threshold)</c:v>
                </c:pt>
                <c:pt idx="1">
                  <c:v>OOP as a share if total non-food expenditure (40% threshold)</c:v>
                </c:pt>
              </c:strCache>
            </c:strRef>
          </c:cat>
          <c:val>
            <c:numRef>
              <c:f>Sheet1!$G$21:$G$22</c:f>
              <c:numCache>
                <c:formatCode>0.00%</c:formatCode>
                <c:ptCount val="2"/>
                <c:pt idx="0" formatCode="0%">
                  <c:v>0.08</c:v>
                </c:pt>
                <c:pt idx="1">
                  <c:v>4.9000000000000002E-2</c:v>
                </c:pt>
              </c:numCache>
            </c:numRef>
          </c:val>
          <c:extLst>
            <c:ext xmlns:c16="http://schemas.microsoft.com/office/drawing/2014/chart" uri="{C3380CC4-5D6E-409C-BE32-E72D297353CC}">
              <c16:uniqueId val="{00000002-7625-4D31-9D6D-78F24306FC8C}"/>
            </c:ext>
          </c:extLst>
        </c:ser>
        <c:dLbls>
          <c:showLegendKey val="0"/>
          <c:showVal val="0"/>
          <c:showCatName val="0"/>
          <c:showSerName val="0"/>
          <c:showPercent val="0"/>
          <c:showBubbleSize val="0"/>
        </c:dLbls>
        <c:gapWidth val="150"/>
        <c:overlap val="-4"/>
        <c:axId val="-2140283832"/>
        <c:axId val="-2140280456"/>
      </c:barChart>
      <c:catAx>
        <c:axId val="-2140283832"/>
        <c:scaling>
          <c:orientation val="minMax"/>
        </c:scaling>
        <c:delete val="0"/>
        <c:axPos val="b"/>
        <c:numFmt formatCode="General" sourceLinked="1"/>
        <c:majorTickMark val="out"/>
        <c:minorTickMark val="none"/>
        <c:tickLblPos val="nextTo"/>
        <c:spPr>
          <a:ln>
            <a:solidFill>
              <a:srgbClr val="E7E6E6">
                <a:lumMod val="90000"/>
              </a:srgbClr>
            </a:solidFill>
          </a:ln>
        </c:spPr>
        <c:crossAx val="-2140280456"/>
        <c:crosses val="autoZero"/>
        <c:auto val="1"/>
        <c:lblAlgn val="ctr"/>
        <c:lblOffset val="100"/>
        <c:noMultiLvlLbl val="0"/>
      </c:catAx>
      <c:valAx>
        <c:axId val="-2140280456"/>
        <c:scaling>
          <c:orientation val="minMax"/>
        </c:scaling>
        <c:delete val="1"/>
        <c:axPos val="l"/>
        <c:majorGridlines>
          <c:spPr>
            <a:ln>
              <a:solidFill>
                <a:srgbClr val="A5A5A5">
                  <a:lumMod val="20000"/>
                  <a:lumOff val="80000"/>
                </a:srgbClr>
              </a:solidFill>
            </a:ln>
          </c:spPr>
        </c:majorGridlines>
        <c:title>
          <c:tx>
            <c:rich>
              <a:bodyPr/>
              <a:lstStyle/>
              <a:p>
                <a:pPr>
                  <a:defRPr/>
                </a:pPr>
                <a:r>
                  <a:rPr lang="en-US"/>
                  <a:t>Percent %</a:t>
                </a:r>
              </a:p>
            </c:rich>
          </c:tx>
          <c:layout/>
          <c:overlay val="0"/>
        </c:title>
        <c:numFmt formatCode="0.00%" sourceLinked="1"/>
        <c:majorTickMark val="out"/>
        <c:minorTickMark val="none"/>
        <c:tickLblPos val="nextTo"/>
        <c:crossAx val="-2140283832"/>
        <c:crosses val="autoZero"/>
        <c:crossBetween val="between"/>
      </c:valAx>
    </c:plotArea>
    <c:legend>
      <c:legendPos val="b"/>
      <c:layout>
        <c:manualLayout>
          <c:xMode val="edge"/>
          <c:yMode val="edge"/>
          <c:x val="0.29347144069363401"/>
          <c:y val="0.86778526826337199"/>
          <c:w val="0.43473061953950498"/>
          <c:h val="9.9274847026224397E-2"/>
        </c:manualLayout>
      </c:layout>
      <c:overlay val="0"/>
    </c:legend>
    <c:plotVisOnly val="1"/>
    <c:dispBlanksAs val="gap"/>
    <c:showDLblsOverMax val="0"/>
  </c:chart>
  <c:spPr>
    <a:ln>
      <a:solidFill>
        <a:srgbClr val="44546A">
          <a:lumMod val="20000"/>
          <a:lumOff val="80000"/>
        </a:srgbClr>
      </a:solidFill>
    </a:ln>
  </c:spPr>
  <c:txPr>
    <a:bodyPr/>
    <a:lstStyle/>
    <a:p>
      <a:pPr>
        <a:defRPr b="1">
          <a:latin typeface="Candara" panose="020E0502030303020204" pitchFamily="34" charset="0"/>
        </a:defRPr>
      </a:pPr>
      <a:endParaRPr lang="en-US"/>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7.0756612154249998E-2"/>
          <c:y val="3.4479874798258897E-2"/>
          <c:w val="0.92099182313749295"/>
          <c:h val="0.70888328383963506"/>
        </c:manualLayout>
      </c:layout>
      <c:barChart>
        <c:barDir val="col"/>
        <c:grouping val="clustered"/>
        <c:varyColors val="0"/>
        <c:ser>
          <c:idx val="0"/>
          <c:order val="0"/>
          <c:spPr>
            <a:solidFill>
              <a:srgbClr val="0070C0"/>
            </a:solidFill>
          </c:spPr>
          <c:invertIfNegative val="0"/>
          <c:dPt>
            <c:idx val="20"/>
            <c:invertIfNegative val="0"/>
            <c:bubble3D val="0"/>
            <c:spPr>
              <a:solidFill>
                <a:srgbClr val="D46112"/>
              </a:solidFill>
            </c:spPr>
            <c:extLst>
              <c:ext xmlns:c16="http://schemas.microsoft.com/office/drawing/2014/chart" uri="{C3380CC4-5D6E-409C-BE32-E72D297353CC}">
                <c16:uniqueId val="{00000001-09CD-4E8D-8F40-E1185E2897A3}"/>
              </c:ext>
            </c:extLst>
          </c:dPt>
          <c:cat>
            <c:strRef>
              <c:f>'[1]PerCapita Total'!$N$4:$N$51</c:f>
              <c:strCache>
                <c:ptCount val="48"/>
                <c:pt idx="0">
                  <c:v>Kiambu</c:v>
                </c:pt>
                <c:pt idx="1">
                  <c:v>Nyeri</c:v>
                </c:pt>
                <c:pt idx="2">
                  <c:v>Mombasa</c:v>
                </c:pt>
                <c:pt idx="3">
                  <c:v>Nairobi City</c:v>
                </c:pt>
                <c:pt idx="4">
                  <c:v>Nyamira</c:v>
                </c:pt>
                <c:pt idx="5">
                  <c:v>Kajiado</c:v>
                </c:pt>
                <c:pt idx="6">
                  <c:v>Meru</c:v>
                </c:pt>
                <c:pt idx="7">
                  <c:v>Busia</c:v>
                </c:pt>
                <c:pt idx="8">
                  <c:v>Embu</c:v>
                </c:pt>
                <c:pt idx="9">
                  <c:v>Kirinyaga</c:v>
                </c:pt>
                <c:pt idx="10">
                  <c:v>Narok</c:v>
                </c:pt>
                <c:pt idx="11">
                  <c:v>Kisumu</c:v>
                </c:pt>
                <c:pt idx="12">
                  <c:v>Machakos</c:v>
                </c:pt>
                <c:pt idx="13">
                  <c:v>Nyandarua</c:v>
                </c:pt>
                <c:pt idx="14">
                  <c:v>Mandera</c:v>
                </c:pt>
                <c:pt idx="15">
                  <c:v>Lamu</c:v>
                </c:pt>
                <c:pt idx="16">
                  <c:v>Isiolo</c:v>
                </c:pt>
                <c:pt idx="17">
                  <c:v>Marsabit</c:v>
                </c:pt>
                <c:pt idx="18">
                  <c:v>Murang'a</c:v>
                </c:pt>
                <c:pt idx="19">
                  <c:v>Nakuru</c:v>
                </c:pt>
                <c:pt idx="20">
                  <c:v>NATIONAL</c:v>
                </c:pt>
                <c:pt idx="21">
                  <c:v>Kitui</c:v>
                </c:pt>
                <c:pt idx="22">
                  <c:v>Baringo</c:v>
                </c:pt>
                <c:pt idx="23">
                  <c:v>Vihiga</c:v>
                </c:pt>
                <c:pt idx="24">
                  <c:v>Laikipia</c:v>
                </c:pt>
                <c:pt idx="25">
                  <c:v>Taita/Taveta</c:v>
                </c:pt>
                <c:pt idx="26">
                  <c:v>Nandi</c:v>
                </c:pt>
                <c:pt idx="27">
                  <c:v>Kisii</c:v>
                </c:pt>
                <c:pt idx="28">
                  <c:v>Siaya</c:v>
                </c:pt>
                <c:pt idx="29">
                  <c:v>Tharaka-Nithi</c:v>
                </c:pt>
                <c:pt idx="30">
                  <c:v>Uasin Gishu</c:v>
                </c:pt>
                <c:pt idx="31">
                  <c:v>Kilifi</c:v>
                </c:pt>
                <c:pt idx="32">
                  <c:v>Kericho</c:v>
                </c:pt>
                <c:pt idx="33">
                  <c:v>Samburu</c:v>
                </c:pt>
                <c:pt idx="34">
                  <c:v>Garissa</c:v>
                </c:pt>
                <c:pt idx="35">
                  <c:v>Wajir</c:v>
                </c:pt>
                <c:pt idx="36">
                  <c:v>Migori</c:v>
                </c:pt>
                <c:pt idx="37">
                  <c:v>Elgeyo/Marakwet</c:v>
                </c:pt>
                <c:pt idx="38">
                  <c:v>Homa Bay</c:v>
                </c:pt>
                <c:pt idx="39">
                  <c:v>Tana River</c:v>
                </c:pt>
                <c:pt idx="40">
                  <c:v>Kwale</c:v>
                </c:pt>
                <c:pt idx="41">
                  <c:v>Trans Nzoia</c:v>
                </c:pt>
                <c:pt idx="42">
                  <c:v>Kakamega</c:v>
                </c:pt>
                <c:pt idx="43">
                  <c:v>Makueni</c:v>
                </c:pt>
                <c:pt idx="44">
                  <c:v>Bungoma</c:v>
                </c:pt>
                <c:pt idx="45">
                  <c:v>Turkana</c:v>
                </c:pt>
                <c:pt idx="46">
                  <c:v>Bomet</c:v>
                </c:pt>
                <c:pt idx="47">
                  <c:v>West Pokot</c:v>
                </c:pt>
              </c:strCache>
            </c:strRef>
          </c:cat>
          <c:val>
            <c:numRef>
              <c:f>'[1]PerCapita Total'!$O$4:$O$51</c:f>
              <c:numCache>
                <c:formatCode>General</c:formatCode>
                <c:ptCount val="48"/>
                <c:pt idx="0">
                  <c:v>4241.565391768564</c:v>
                </c:pt>
                <c:pt idx="1">
                  <c:v>4016.0532327940132</c:v>
                </c:pt>
                <c:pt idx="2">
                  <c:v>3933.846795324213</c:v>
                </c:pt>
                <c:pt idx="3">
                  <c:v>3808.4394395289578</c:v>
                </c:pt>
                <c:pt idx="4">
                  <c:v>3238.678496816437</c:v>
                </c:pt>
                <c:pt idx="5">
                  <c:v>3162.3178335601742</c:v>
                </c:pt>
                <c:pt idx="6">
                  <c:v>3151.8653117363478</c:v>
                </c:pt>
                <c:pt idx="7">
                  <c:v>3122.1144894149938</c:v>
                </c:pt>
                <c:pt idx="8">
                  <c:v>3104.159351847522</c:v>
                </c:pt>
                <c:pt idx="9">
                  <c:v>3003.5720634957001</c:v>
                </c:pt>
                <c:pt idx="10">
                  <c:v>2873.3263344719471</c:v>
                </c:pt>
                <c:pt idx="11">
                  <c:v>2855.901929771188</c:v>
                </c:pt>
                <c:pt idx="12">
                  <c:v>2745.8025346612831</c:v>
                </c:pt>
                <c:pt idx="13">
                  <c:v>2668.6363409471351</c:v>
                </c:pt>
                <c:pt idx="14">
                  <c:v>2601.1965908623961</c:v>
                </c:pt>
                <c:pt idx="15">
                  <c:v>2553.4440098181522</c:v>
                </c:pt>
                <c:pt idx="16">
                  <c:v>2539.5030745216559</c:v>
                </c:pt>
                <c:pt idx="17">
                  <c:v>2494.3056473075721</c:v>
                </c:pt>
                <c:pt idx="18">
                  <c:v>2489.6585162414999</c:v>
                </c:pt>
                <c:pt idx="19">
                  <c:v>2484.8507474809899</c:v>
                </c:pt>
                <c:pt idx="20">
                  <c:v>2469.640821824456</c:v>
                </c:pt>
                <c:pt idx="21">
                  <c:v>2415.0616165297401</c:v>
                </c:pt>
                <c:pt idx="22">
                  <c:v>2260.3892484270941</c:v>
                </c:pt>
                <c:pt idx="23">
                  <c:v>2239.8285880580052</c:v>
                </c:pt>
                <c:pt idx="24">
                  <c:v>2155.9656102042932</c:v>
                </c:pt>
                <c:pt idx="25">
                  <c:v>2040.8854415398171</c:v>
                </c:pt>
                <c:pt idx="26">
                  <c:v>2022.34045993216</c:v>
                </c:pt>
                <c:pt idx="27">
                  <c:v>2014.2127313466681</c:v>
                </c:pt>
                <c:pt idx="28">
                  <c:v>1953.5227588356699</c:v>
                </c:pt>
                <c:pt idx="29">
                  <c:v>1936.9182665979331</c:v>
                </c:pt>
                <c:pt idx="30">
                  <c:v>1933.703906554766</c:v>
                </c:pt>
                <c:pt idx="31">
                  <c:v>1928.438119174433</c:v>
                </c:pt>
                <c:pt idx="32">
                  <c:v>1867.2534001640929</c:v>
                </c:pt>
                <c:pt idx="33">
                  <c:v>1858.7416088233899</c:v>
                </c:pt>
                <c:pt idx="34">
                  <c:v>1824.031068013152</c:v>
                </c:pt>
                <c:pt idx="35">
                  <c:v>1794.9985539702629</c:v>
                </c:pt>
                <c:pt idx="36">
                  <c:v>1784.0787841952069</c:v>
                </c:pt>
                <c:pt idx="37">
                  <c:v>1713.1703273985861</c:v>
                </c:pt>
                <c:pt idx="38">
                  <c:v>1712.7816905057939</c:v>
                </c:pt>
                <c:pt idx="39">
                  <c:v>1584.8176900123051</c:v>
                </c:pt>
                <c:pt idx="40">
                  <c:v>1522.2081510155731</c:v>
                </c:pt>
                <c:pt idx="41">
                  <c:v>1483.2991902479539</c:v>
                </c:pt>
                <c:pt idx="42">
                  <c:v>1453.2773060984609</c:v>
                </c:pt>
                <c:pt idx="43">
                  <c:v>1443.0274945152651</c:v>
                </c:pt>
                <c:pt idx="44">
                  <c:v>1314.3228367567119</c:v>
                </c:pt>
                <c:pt idx="45">
                  <c:v>1256.171391637801</c:v>
                </c:pt>
                <c:pt idx="46">
                  <c:v>1193.2024388438531</c:v>
                </c:pt>
                <c:pt idx="47">
                  <c:v>814.02256848607294</c:v>
                </c:pt>
              </c:numCache>
            </c:numRef>
          </c:val>
          <c:extLst>
            <c:ext xmlns:c16="http://schemas.microsoft.com/office/drawing/2014/chart" uri="{C3380CC4-5D6E-409C-BE32-E72D297353CC}">
              <c16:uniqueId val="{00000002-09CD-4E8D-8F40-E1185E2897A3}"/>
            </c:ext>
          </c:extLst>
        </c:ser>
        <c:dLbls>
          <c:showLegendKey val="0"/>
          <c:showVal val="0"/>
          <c:showCatName val="0"/>
          <c:showSerName val="0"/>
          <c:showPercent val="0"/>
          <c:showBubbleSize val="0"/>
        </c:dLbls>
        <c:gapWidth val="80"/>
        <c:axId val="-2096951688"/>
        <c:axId val="-2096908008"/>
      </c:barChart>
      <c:catAx>
        <c:axId val="-2096951688"/>
        <c:scaling>
          <c:orientation val="minMax"/>
        </c:scaling>
        <c:delete val="0"/>
        <c:axPos val="b"/>
        <c:title>
          <c:tx>
            <c:rich>
              <a:bodyPr/>
              <a:lstStyle/>
              <a:p>
                <a:pPr>
                  <a:defRPr/>
                </a:pPr>
                <a:r>
                  <a:rPr lang="en-US"/>
                  <a:t>County</a:t>
                </a:r>
              </a:p>
            </c:rich>
          </c:tx>
          <c:layout/>
          <c:overlay val="0"/>
        </c:title>
        <c:numFmt formatCode="General" sourceLinked="0"/>
        <c:majorTickMark val="out"/>
        <c:minorTickMark val="none"/>
        <c:tickLblPos val="nextTo"/>
        <c:txPr>
          <a:bodyPr/>
          <a:lstStyle/>
          <a:p>
            <a:pPr>
              <a:defRPr sz="600"/>
            </a:pPr>
            <a:endParaRPr lang="en-US"/>
          </a:p>
        </c:txPr>
        <c:crossAx val="-2096908008"/>
        <c:crosses val="autoZero"/>
        <c:auto val="1"/>
        <c:lblAlgn val="ctr"/>
        <c:lblOffset val="100"/>
        <c:noMultiLvlLbl val="0"/>
      </c:catAx>
      <c:valAx>
        <c:axId val="-2096908008"/>
        <c:scaling>
          <c:orientation val="minMax"/>
        </c:scaling>
        <c:delete val="0"/>
        <c:axPos val="l"/>
        <c:majorGridlines>
          <c:spPr>
            <a:ln>
              <a:solidFill>
                <a:schemeClr val="accent1">
                  <a:lumMod val="20000"/>
                  <a:lumOff val="80000"/>
                </a:schemeClr>
              </a:solidFill>
            </a:ln>
          </c:spPr>
        </c:majorGridlines>
        <c:title>
          <c:tx>
            <c:rich>
              <a:bodyPr/>
              <a:lstStyle/>
              <a:p>
                <a:pPr>
                  <a:defRPr/>
                </a:pPr>
                <a:r>
                  <a:rPr lang="en-US"/>
                  <a:t>Khs.</a:t>
                </a:r>
              </a:p>
            </c:rich>
          </c:tx>
          <c:layout/>
          <c:overlay val="0"/>
        </c:title>
        <c:numFmt formatCode="General" sourceLinked="1"/>
        <c:majorTickMark val="out"/>
        <c:minorTickMark val="none"/>
        <c:tickLblPos val="nextTo"/>
        <c:crossAx val="-2096951688"/>
        <c:crosses val="autoZero"/>
        <c:crossBetween val="between"/>
      </c:valAx>
    </c:plotArea>
    <c:plotVisOnly val="1"/>
    <c:dispBlanksAs val="gap"/>
    <c:showDLblsOverMax val="0"/>
  </c:chart>
  <c:spPr>
    <a:ln>
      <a:solidFill>
        <a:schemeClr val="tx2">
          <a:lumMod val="20000"/>
          <a:lumOff val="80000"/>
        </a:schemeClr>
      </a:solidFill>
    </a:ln>
  </c:spPr>
  <c:txPr>
    <a:bodyPr/>
    <a:lstStyle/>
    <a:p>
      <a:pPr>
        <a:defRPr sz="700" b="1">
          <a:latin typeface="Candara" panose="020E0502030303020204" pitchFamily="34" charset="0"/>
        </a:defRPr>
      </a:pPr>
      <a:endParaRPr lang="en-US"/>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Sheet1!$A$2</c:f>
              <c:strCache>
                <c:ptCount val="1"/>
                <c:pt idx="0">
                  <c:v>MOH</c:v>
                </c:pt>
              </c:strCache>
            </c:strRef>
          </c:tx>
          <c:spPr>
            <a:solidFill>
              <a:srgbClr val="00B0F0"/>
            </a:solidFill>
          </c:spPr>
          <c:invertIfNegative val="0"/>
          <c:dLbls>
            <c:numFmt formatCode="#,##0" sourceLinked="0"/>
            <c:spPr>
              <a:noFill/>
              <a:ln>
                <a:noFill/>
              </a:ln>
              <a:effectLst/>
            </c:spPr>
            <c:txPr>
              <a:bodyPr/>
              <a:lstStyle/>
              <a:p>
                <a:pPr>
                  <a:defRPr sz="1600" b="1"/>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Sheet1!$B$1:$G$1</c:f>
              <c:strCache>
                <c:ptCount val="6"/>
                <c:pt idx="0">
                  <c:v>FY 2012/13</c:v>
                </c:pt>
                <c:pt idx="1">
                  <c:v>FY 2013/14</c:v>
                </c:pt>
                <c:pt idx="2">
                  <c:v>FY 2014/15</c:v>
                </c:pt>
                <c:pt idx="3">
                  <c:v>FY 2015/16</c:v>
                </c:pt>
                <c:pt idx="4">
                  <c:v>FY 2016/17</c:v>
                </c:pt>
                <c:pt idx="5">
                  <c:v>FY 2017/18</c:v>
                </c:pt>
              </c:strCache>
            </c:strRef>
          </c:cat>
          <c:val>
            <c:numRef>
              <c:f>Sheet1!$B$2:$G$2</c:f>
              <c:numCache>
                <c:formatCode>General</c:formatCode>
                <c:ptCount val="6"/>
                <c:pt idx="0">
                  <c:v>93.6</c:v>
                </c:pt>
                <c:pt idx="1">
                  <c:v>44.8</c:v>
                </c:pt>
                <c:pt idx="2">
                  <c:v>54.1</c:v>
                </c:pt>
                <c:pt idx="3">
                  <c:v>60.6</c:v>
                </c:pt>
                <c:pt idx="4">
                  <c:v>60.5</c:v>
                </c:pt>
                <c:pt idx="5">
                  <c:v>71.3</c:v>
                </c:pt>
              </c:numCache>
            </c:numRef>
          </c:val>
          <c:extLst>
            <c:ext xmlns:c16="http://schemas.microsoft.com/office/drawing/2014/chart" uri="{C3380CC4-5D6E-409C-BE32-E72D297353CC}">
              <c16:uniqueId val="{00000000-EF9B-4EA0-9AA9-0B2E81F5FE14}"/>
            </c:ext>
          </c:extLst>
        </c:ser>
        <c:ser>
          <c:idx val="1"/>
          <c:order val="1"/>
          <c:tx>
            <c:strRef>
              <c:f>Sheet1!$A$3</c:f>
              <c:strCache>
                <c:ptCount val="1"/>
                <c:pt idx="0">
                  <c:v>Counties</c:v>
                </c:pt>
              </c:strCache>
            </c:strRef>
          </c:tx>
          <c:spPr>
            <a:solidFill>
              <a:srgbClr val="FFFF00"/>
            </a:solidFill>
          </c:spPr>
          <c:invertIfNegative val="0"/>
          <c:dLbls>
            <c:numFmt formatCode="#,##0" sourceLinked="0"/>
            <c:spPr>
              <a:noFill/>
              <a:ln>
                <a:noFill/>
              </a:ln>
              <a:effectLst/>
            </c:spPr>
            <c:txPr>
              <a:bodyPr/>
              <a:lstStyle/>
              <a:p>
                <a:pPr>
                  <a:defRPr sz="1400" b="1"/>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Sheet1!$B$1:$G$1</c:f>
              <c:strCache>
                <c:ptCount val="6"/>
                <c:pt idx="0">
                  <c:v>FY 2012/13</c:v>
                </c:pt>
                <c:pt idx="1">
                  <c:v>FY 2013/14</c:v>
                </c:pt>
                <c:pt idx="2">
                  <c:v>FY 2014/15</c:v>
                </c:pt>
                <c:pt idx="3">
                  <c:v>FY 2015/16</c:v>
                </c:pt>
                <c:pt idx="4">
                  <c:v>FY 2016/17</c:v>
                </c:pt>
                <c:pt idx="5">
                  <c:v>FY 2017/18</c:v>
                </c:pt>
              </c:strCache>
            </c:strRef>
          </c:cat>
          <c:val>
            <c:numRef>
              <c:f>Sheet1!$B$3:$G$3</c:f>
              <c:numCache>
                <c:formatCode>General</c:formatCode>
                <c:ptCount val="6"/>
                <c:pt idx="1">
                  <c:v>42.1</c:v>
                </c:pt>
                <c:pt idx="2">
                  <c:v>64</c:v>
                </c:pt>
                <c:pt idx="3">
                  <c:v>84.5</c:v>
                </c:pt>
                <c:pt idx="4">
                  <c:v>91.8</c:v>
                </c:pt>
                <c:pt idx="5">
                  <c:v>105</c:v>
                </c:pt>
              </c:numCache>
            </c:numRef>
          </c:val>
          <c:extLst>
            <c:ext xmlns:c16="http://schemas.microsoft.com/office/drawing/2014/chart" uri="{C3380CC4-5D6E-409C-BE32-E72D297353CC}">
              <c16:uniqueId val="{00000001-EF9B-4EA0-9AA9-0B2E81F5FE14}"/>
            </c:ext>
          </c:extLst>
        </c:ser>
        <c:ser>
          <c:idx val="2"/>
          <c:order val="2"/>
          <c:tx>
            <c:strRef>
              <c:f>Sheet1!$A$4</c:f>
              <c:strCache>
                <c:ptCount val="1"/>
                <c:pt idx="0">
                  <c:v>Gap</c:v>
                </c:pt>
              </c:strCache>
            </c:strRef>
          </c:tx>
          <c:spPr>
            <a:solidFill>
              <a:srgbClr val="7030A0"/>
            </a:solidFill>
            <a:ln w="19050">
              <a:solidFill>
                <a:schemeClr val="accent1">
                  <a:lumMod val="40000"/>
                  <a:lumOff val="60000"/>
                </a:schemeClr>
              </a:solidFill>
            </a:ln>
          </c:spPr>
          <c:invertIfNegative val="0"/>
          <c:dLbls>
            <c:dLbl>
              <c:idx val="1"/>
              <c:layout>
                <c:manualLayout>
                  <c:x val="-0.11297798807256884"/>
                  <c:y val="-0.10060282480057664"/>
                </c:manualLayout>
              </c:layout>
              <c:tx>
                <c:rich>
                  <a:bodyPr/>
                  <a:lstStyle/>
                  <a:p>
                    <a:r>
                      <a:rPr lang="en-US" dirty="0"/>
                      <a:t>Gap</a:t>
                    </a:r>
                    <a:r>
                      <a:rPr lang="en-US" baseline="0" dirty="0"/>
                      <a:t> </a:t>
                    </a:r>
                    <a:r>
                      <a:rPr lang="en-US" baseline="0" dirty="0" err="1"/>
                      <a:t>Ksh</a:t>
                    </a:r>
                    <a:r>
                      <a:rPr lang="en-US" dirty="0"/>
                      <a:t> 7</a:t>
                    </a:r>
                    <a:r>
                      <a:rPr lang="en-US" baseline="0" dirty="0"/>
                      <a:t> </a:t>
                    </a:r>
                    <a:r>
                      <a:rPr lang="en-US" dirty="0"/>
                      <a:t>billion</a:t>
                    </a:r>
                  </a:p>
                </c:rich>
              </c:tx>
              <c:showLegendKey val="0"/>
              <c:showVal val="1"/>
              <c:showCatName val="0"/>
              <c:showSerName val="1"/>
              <c:showPercent val="0"/>
              <c:showBubbleSize val="0"/>
              <c:extLst>
                <c:ext xmlns:c15="http://schemas.microsoft.com/office/drawing/2012/chart" uri="{CE6537A1-D6FC-4f65-9D91-7224C49458BB}">
                  <c15:layout/>
                </c:ext>
                <c:ext xmlns:c16="http://schemas.microsoft.com/office/drawing/2014/chart" uri="{C3380CC4-5D6E-409C-BE32-E72D297353CC}">
                  <c16:uniqueId val="{00000002-EF9B-4EA0-9AA9-0B2E81F5FE14}"/>
                </c:ext>
              </c:extLst>
            </c:dLbl>
            <c:numFmt formatCode="#,##0.00" sourceLinked="0"/>
            <c:spPr>
              <a:noFill/>
              <a:ln>
                <a:noFill/>
              </a:ln>
              <a:effectLst/>
            </c:spPr>
            <c:showLegendKey val="0"/>
            <c:showVal val="1"/>
            <c:showCatName val="0"/>
            <c:showSerName val="1"/>
            <c:showPercent val="0"/>
            <c:showBubbleSize val="0"/>
            <c:showLeaderLines val="0"/>
            <c:extLst>
              <c:ext xmlns:c15="http://schemas.microsoft.com/office/drawing/2012/chart" uri="{CE6537A1-D6FC-4f65-9D91-7224C49458BB}">
                <c15:showLeaderLines val="0"/>
              </c:ext>
            </c:extLst>
          </c:dLbls>
          <c:cat>
            <c:strRef>
              <c:f>Sheet1!$B$1:$G$1</c:f>
              <c:strCache>
                <c:ptCount val="6"/>
                <c:pt idx="0">
                  <c:v>FY 2012/13</c:v>
                </c:pt>
                <c:pt idx="1">
                  <c:v>FY 2013/14</c:v>
                </c:pt>
                <c:pt idx="2">
                  <c:v>FY 2014/15</c:v>
                </c:pt>
                <c:pt idx="3">
                  <c:v>FY 2015/16</c:v>
                </c:pt>
                <c:pt idx="4">
                  <c:v>FY 2016/17</c:v>
                </c:pt>
                <c:pt idx="5">
                  <c:v>FY 2017/18</c:v>
                </c:pt>
              </c:strCache>
            </c:strRef>
          </c:cat>
          <c:val>
            <c:numRef>
              <c:f>Sheet1!$B$4:$G$4</c:f>
              <c:numCache>
                <c:formatCode>General</c:formatCode>
                <c:ptCount val="6"/>
                <c:pt idx="1">
                  <c:v>6.6999999999999886</c:v>
                </c:pt>
              </c:numCache>
            </c:numRef>
          </c:val>
          <c:extLst>
            <c:ext xmlns:c16="http://schemas.microsoft.com/office/drawing/2014/chart" uri="{C3380CC4-5D6E-409C-BE32-E72D297353CC}">
              <c16:uniqueId val="{00000003-EF9B-4EA0-9AA9-0B2E81F5FE14}"/>
            </c:ext>
          </c:extLst>
        </c:ser>
        <c:dLbls>
          <c:showLegendKey val="0"/>
          <c:showVal val="0"/>
          <c:showCatName val="0"/>
          <c:showSerName val="0"/>
          <c:showPercent val="0"/>
          <c:showBubbleSize val="0"/>
        </c:dLbls>
        <c:gapWidth val="28"/>
        <c:overlap val="100"/>
        <c:axId val="118618368"/>
        <c:axId val="119541760"/>
      </c:barChart>
      <c:lineChart>
        <c:grouping val="standard"/>
        <c:varyColors val="0"/>
        <c:ser>
          <c:idx val="3"/>
          <c:order val="3"/>
          <c:tx>
            <c:strRef>
              <c:f>Sheet1!$A$5</c:f>
              <c:strCache>
                <c:ptCount val="1"/>
                <c:pt idx="0">
                  <c:v>% of TGB</c:v>
                </c:pt>
              </c:strCache>
            </c:strRef>
          </c:tx>
          <c:spPr>
            <a:ln>
              <a:solidFill>
                <a:schemeClr val="accent2">
                  <a:lumMod val="40000"/>
                  <a:lumOff val="60000"/>
                </a:schemeClr>
              </a:solidFill>
            </a:ln>
          </c:spPr>
          <c:marker>
            <c:symbol val="circle"/>
            <c:size val="8"/>
            <c:spPr>
              <a:solidFill>
                <a:schemeClr val="bg1"/>
              </a:solidFill>
            </c:spPr>
          </c:marker>
          <c:dLbls>
            <c:dLbl>
              <c:idx val="5"/>
              <c:layout>
                <c:manualLayout>
                  <c:x val="-3.3476305052829794E-2"/>
                  <c:y val="-5.824728620598358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EF9B-4EA0-9AA9-0B2E81F5FE14}"/>
                </c:ext>
              </c:extLst>
            </c:dLbl>
            <c:spPr>
              <a:noFill/>
              <a:ln>
                <a:noFill/>
              </a:ln>
              <a:effectLst/>
            </c:spPr>
            <c:txPr>
              <a:bodyPr/>
              <a:lstStyle/>
              <a:p>
                <a:pPr>
                  <a:defRPr sz="1200" b="1"/>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Sheet1!$B$1:$G$1</c:f>
              <c:strCache>
                <c:ptCount val="6"/>
                <c:pt idx="0">
                  <c:v>FY 2012/13</c:v>
                </c:pt>
                <c:pt idx="1">
                  <c:v>FY 2013/14</c:v>
                </c:pt>
                <c:pt idx="2">
                  <c:v>FY 2014/15</c:v>
                </c:pt>
                <c:pt idx="3">
                  <c:v>FY 2015/16</c:v>
                </c:pt>
                <c:pt idx="4">
                  <c:v>FY 2016/17</c:v>
                </c:pt>
                <c:pt idx="5">
                  <c:v>FY 2017/18</c:v>
                </c:pt>
              </c:strCache>
            </c:strRef>
          </c:cat>
          <c:val>
            <c:numRef>
              <c:f>Sheet1!$B$5:$G$5</c:f>
              <c:numCache>
                <c:formatCode>General</c:formatCode>
                <c:ptCount val="6"/>
                <c:pt idx="0">
                  <c:v>7.8</c:v>
                </c:pt>
                <c:pt idx="1">
                  <c:v>5.5</c:v>
                </c:pt>
                <c:pt idx="2">
                  <c:v>7.5</c:v>
                </c:pt>
                <c:pt idx="3">
                  <c:v>7.7</c:v>
                </c:pt>
                <c:pt idx="4">
                  <c:v>7.6</c:v>
                </c:pt>
                <c:pt idx="5">
                  <c:v>8.1999999999999993</c:v>
                </c:pt>
              </c:numCache>
            </c:numRef>
          </c:val>
          <c:smooth val="0"/>
          <c:extLst>
            <c:ext xmlns:c16="http://schemas.microsoft.com/office/drawing/2014/chart" uri="{C3380CC4-5D6E-409C-BE32-E72D297353CC}">
              <c16:uniqueId val="{00000005-EF9B-4EA0-9AA9-0B2E81F5FE14}"/>
            </c:ext>
          </c:extLst>
        </c:ser>
        <c:dLbls>
          <c:showLegendKey val="0"/>
          <c:showVal val="0"/>
          <c:showCatName val="0"/>
          <c:showSerName val="0"/>
          <c:showPercent val="0"/>
          <c:showBubbleSize val="0"/>
        </c:dLbls>
        <c:marker val="1"/>
        <c:smooth val="0"/>
        <c:axId val="119549952"/>
        <c:axId val="119543680"/>
      </c:lineChart>
      <c:catAx>
        <c:axId val="118618368"/>
        <c:scaling>
          <c:orientation val="minMax"/>
        </c:scaling>
        <c:delete val="0"/>
        <c:axPos val="b"/>
        <c:numFmt formatCode="General" sourceLinked="0"/>
        <c:majorTickMark val="out"/>
        <c:minorTickMark val="none"/>
        <c:tickLblPos val="nextTo"/>
        <c:crossAx val="119541760"/>
        <c:crosses val="autoZero"/>
        <c:auto val="1"/>
        <c:lblAlgn val="ctr"/>
        <c:lblOffset val="100"/>
        <c:tickLblSkip val="1"/>
        <c:tickMarkSkip val="1"/>
        <c:noMultiLvlLbl val="0"/>
      </c:catAx>
      <c:valAx>
        <c:axId val="119541760"/>
        <c:scaling>
          <c:orientation val="minMax"/>
        </c:scaling>
        <c:delete val="0"/>
        <c:axPos val="l"/>
        <c:majorGridlines>
          <c:spPr>
            <a:ln>
              <a:solidFill>
                <a:schemeClr val="accent1">
                  <a:lumMod val="40000"/>
                  <a:lumOff val="60000"/>
                </a:schemeClr>
              </a:solidFill>
              <a:prstDash val="sysDot"/>
            </a:ln>
          </c:spPr>
        </c:majorGridlines>
        <c:title>
          <c:tx>
            <c:rich>
              <a:bodyPr rot="-5400000" vert="horz"/>
              <a:lstStyle/>
              <a:p>
                <a:pPr>
                  <a:defRPr sz="900" b="0"/>
                </a:pPr>
                <a:r>
                  <a:rPr lang="en-US" sz="900" b="0"/>
                  <a:t>Ksh billion</a:t>
                </a:r>
              </a:p>
            </c:rich>
          </c:tx>
          <c:layout/>
          <c:overlay val="0"/>
        </c:title>
        <c:numFmt formatCode="General" sourceLinked="1"/>
        <c:majorTickMark val="out"/>
        <c:minorTickMark val="none"/>
        <c:tickLblPos val="nextTo"/>
        <c:txPr>
          <a:bodyPr/>
          <a:lstStyle/>
          <a:p>
            <a:pPr>
              <a:defRPr sz="800"/>
            </a:pPr>
            <a:endParaRPr lang="en-US"/>
          </a:p>
        </c:txPr>
        <c:crossAx val="118618368"/>
        <c:crosses val="autoZero"/>
        <c:crossBetween val="between"/>
      </c:valAx>
      <c:valAx>
        <c:axId val="119543680"/>
        <c:scaling>
          <c:orientation val="minMax"/>
          <c:max val="8.3000000000000007"/>
          <c:min val="0"/>
        </c:scaling>
        <c:delete val="0"/>
        <c:axPos val="r"/>
        <c:title>
          <c:tx>
            <c:rich>
              <a:bodyPr rot="-5400000" vert="horz"/>
              <a:lstStyle/>
              <a:p>
                <a:pPr>
                  <a:defRPr sz="800" b="0"/>
                </a:pPr>
                <a:r>
                  <a:rPr lang="en-US" sz="800" b="0"/>
                  <a:t>Percent</a:t>
                </a:r>
                <a:r>
                  <a:rPr lang="en-US" sz="800" b="0" baseline="0"/>
                  <a:t> of Total Govt Budget</a:t>
                </a:r>
                <a:endParaRPr lang="en-US" sz="800" b="0"/>
              </a:p>
            </c:rich>
          </c:tx>
          <c:layout/>
          <c:overlay val="0"/>
        </c:title>
        <c:numFmt formatCode="General" sourceLinked="1"/>
        <c:majorTickMark val="out"/>
        <c:minorTickMark val="none"/>
        <c:tickLblPos val="nextTo"/>
        <c:crossAx val="119549952"/>
        <c:crosses val="max"/>
        <c:crossBetween val="between"/>
      </c:valAx>
      <c:catAx>
        <c:axId val="119549952"/>
        <c:scaling>
          <c:orientation val="minMax"/>
        </c:scaling>
        <c:delete val="1"/>
        <c:axPos val="b"/>
        <c:numFmt formatCode="General" sourceLinked="0"/>
        <c:majorTickMark val="out"/>
        <c:minorTickMark val="none"/>
        <c:tickLblPos val="nextTo"/>
        <c:crossAx val="119543680"/>
        <c:crosses val="autoZero"/>
        <c:auto val="1"/>
        <c:lblAlgn val="ctr"/>
        <c:lblOffset val="100"/>
        <c:noMultiLvlLbl val="0"/>
      </c:catAx>
    </c:plotArea>
    <c:legend>
      <c:legendPos val="b"/>
      <c:layout/>
      <c:overlay val="0"/>
    </c:legend>
    <c:plotVisOnly val="1"/>
    <c:dispBlanksAs val="gap"/>
    <c:showDLblsOverMax val="0"/>
  </c:chart>
  <c:spPr>
    <a:ln>
      <a:solidFill>
        <a:schemeClr val="bg1">
          <a:lumMod val="85000"/>
        </a:schemeClr>
      </a:solidFill>
    </a:ln>
  </c:spPr>
  <c:externalData r:id="rId1">
    <c:autoUpdate val="0"/>
  </c:externalData>
  <c:userShapes r:id="rId2"/>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stacked"/>
        <c:varyColors val="0"/>
        <c:ser>
          <c:idx val="1"/>
          <c:order val="1"/>
          <c:tx>
            <c:strRef>
              <c:f>Sheet1!$C$1</c:f>
              <c:strCache>
                <c:ptCount val="1"/>
                <c:pt idx="0">
                  <c:v>Health sector </c:v>
                </c:pt>
              </c:strCache>
            </c:strRef>
          </c:tx>
          <c:spPr>
            <a:solidFill>
              <a:srgbClr val="00B050"/>
            </a:solidFill>
          </c:spPr>
          <c:invertIfNegative val="0"/>
          <c:dLbls>
            <c:spPr>
              <a:noFill/>
              <a:ln w="25398">
                <a:noFill/>
              </a:ln>
            </c:spPr>
            <c:dLblPos val="inBase"/>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FY 2013/14</c:v>
                </c:pt>
                <c:pt idx="1">
                  <c:v>FY 2014/15</c:v>
                </c:pt>
                <c:pt idx="2">
                  <c:v>FY 2015/16</c:v>
                </c:pt>
                <c:pt idx="3">
                  <c:v>FY 2016/17</c:v>
                </c:pt>
                <c:pt idx="4">
                  <c:v>FY 2017/18</c:v>
                </c:pt>
              </c:strCache>
            </c:strRef>
          </c:cat>
          <c:val>
            <c:numRef>
              <c:f>Sheet1!$C$2:$C$6</c:f>
              <c:numCache>
                <c:formatCode>0</c:formatCode>
                <c:ptCount val="5"/>
                <c:pt idx="0">
                  <c:v>42.1</c:v>
                </c:pt>
                <c:pt idx="1">
                  <c:v>62.5</c:v>
                </c:pt>
                <c:pt idx="2" formatCode="General">
                  <c:v>85</c:v>
                </c:pt>
                <c:pt idx="3" formatCode="General">
                  <c:v>92</c:v>
                </c:pt>
                <c:pt idx="4" formatCode="General">
                  <c:v>105</c:v>
                </c:pt>
              </c:numCache>
            </c:numRef>
          </c:val>
          <c:extLst>
            <c:ext xmlns:c16="http://schemas.microsoft.com/office/drawing/2014/chart" uri="{C3380CC4-5D6E-409C-BE32-E72D297353CC}">
              <c16:uniqueId val="{00000000-41DF-4437-88B4-DB3C5DD66BA3}"/>
            </c:ext>
          </c:extLst>
        </c:ser>
        <c:ser>
          <c:idx val="2"/>
          <c:order val="2"/>
          <c:tx>
            <c:strRef>
              <c:f>Sheet1!$D$1</c:f>
              <c:strCache>
                <c:ptCount val="1"/>
                <c:pt idx="0">
                  <c:v>Other sectors </c:v>
                </c:pt>
              </c:strCache>
            </c:strRef>
          </c:tx>
          <c:spPr>
            <a:solidFill>
              <a:schemeClr val="accent4">
                <a:lumMod val="40000"/>
                <a:lumOff val="60000"/>
              </a:schemeClr>
            </a:solidFill>
          </c:spPr>
          <c:invertIfNegative val="0"/>
          <c:dLbls>
            <c:spPr>
              <a:noFill/>
              <a:ln w="25398">
                <a:noFill/>
              </a:ln>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FY 2013/14</c:v>
                </c:pt>
                <c:pt idx="1">
                  <c:v>FY 2014/15</c:v>
                </c:pt>
                <c:pt idx="2">
                  <c:v>FY 2015/16</c:v>
                </c:pt>
                <c:pt idx="3">
                  <c:v>FY 2016/17</c:v>
                </c:pt>
                <c:pt idx="4">
                  <c:v>FY 2017/18</c:v>
                </c:pt>
              </c:strCache>
            </c:strRef>
          </c:cat>
          <c:val>
            <c:numRef>
              <c:f>Sheet1!$D$2:$D$6</c:f>
              <c:numCache>
                <c:formatCode>0</c:formatCode>
                <c:ptCount val="5"/>
                <c:pt idx="0">
                  <c:v>282</c:v>
                </c:pt>
                <c:pt idx="1">
                  <c:v>223</c:v>
                </c:pt>
                <c:pt idx="2" formatCode="General">
                  <c:v>278</c:v>
                </c:pt>
                <c:pt idx="3" formatCode="General">
                  <c:v>273</c:v>
                </c:pt>
                <c:pt idx="4" formatCode="General">
                  <c:v>284</c:v>
                </c:pt>
              </c:numCache>
            </c:numRef>
          </c:val>
          <c:extLst>
            <c:ext xmlns:c16="http://schemas.microsoft.com/office/drawing/2014/chart" uri="{C3380CC4-5D6E-409C-BE32-E72D297353CC}">
              <c16:uniqueId val="{00000001-41DF-4437-88B4-DB3C5DD66BA3}"/>
            </c:ext>
          </c:extLst>
        </c:ser>
        <c:dLbls>
          <c:showLegendKey val="0"/>
          <c:showVal val="0"/>
          <c:showCatName val="0"/>
          <c:showSerName val="0"/>
          <c:showPercent val="0"/>
          <c:showBubbleSize val="0"/>
        </c:dLbls>
        <c:gapWidth val="150"/>
        <c:overlap val="100"/>
        <c:axId val="220007936"/>
        <c:axId val="1"/>
      </c:barChart>
      <c:lineChart>
        <c:grouping val="standard"/>
        <c:varyColors val="0"/>
        <c:ser>
          <c:idx val="3"/>
          <c:order val="3"/>
          <c:tx>
            <c:strRef>
              <c:f>Sheet1!$E$1</c:f>
              <c:strCache>
                <c:ptCount val="1"/>
                <c:pt idx="0">
                  <c:v>Total</c:v>
                </c:pt>
              </c:strCache>
            </c:strRef>
          </c:tx>
          <c:spPr>
            <a:ln>
              <a:noFill/>
            </a:ln>
          </c:spPr>
          <c:marker>
            <c:symbol val="dash"/>
            <c:size val="11"/>
          </c:marker>
          <c:dLbls>
            <c:spPr>
              <a:noFill/>
              <a:ln w="25398">
                <a:noFill/>
              </a:ln>
            </c:sp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FY 2013/14</c:v>
                </c:pt>
                <c:pt idx="1">
                  <c:v>FY 2014/15</c:v>
                </c:pt>
                <c:pt idx="2">
                  <c:v>FY 2015/16</c:v>
                </c:pt>
                <c:pt idx="3">
                  <c:v>FY 2016/17</c:v>
                </c:pt>
                <c:pt idx="4">
                  <c:v>FY 2017/18</c:v>
                </c:pt>
              </c:strCache>
            </c:strRef>
          </c:cat>
          <c:val>
            <c:numRef>
              <c:f>Sheet1!$E$2:$E$6</c:f>
              <c:numCache>
                <c:formatCode>0</c:formatCode>
                <c:ptCount val="5"/>
                <c:pt idx="0">
                  <c:v>324.10000000000002</c:v>
                </c:pt>
                <c:pt idx="1">
                  <c:v>285.5</c:v>
                </c:pt>
                <c:pt idx="2" formatCode="General">
                  <c:v>363</c:v>
                </c:pt>
                <c:pt idx="3" formatCode="General">
                  <c:v>365</c:v>
                </c:pt>
                <c:pt idx="4" formatCode="General">
                  <c:v>389</c:v>
                </c:pt>
              </c:numCache>
            </c:numRef>
          </c:val>
          <c:smooth val="0"/>
          <c:extLst>
            <c:ext xmlns:c16="http://schemas.microsoft.com/office/drawing/2014/chart" uri="{C3380CC4-5D6E-409C-BE32-E72D297353CC}">
              <c16:uniqueId val="{00000002-41DF-4437-88B4-DB3C5DD66BA3}"/>
            </c:ext>
          </c:extLst>
        </c:ser>
        <c:dLbls>
          <c:showLegendKey val="0"/>
          <c:showVal val="0"/>
          <c:showCatName val="0"/>
          <c:showSerName val="0"/>
          <c:showPercent val="0"/>
          <c:showBubbleSize val="0"/>
        </c:dLbls>
        <c:marker val="1"/>
        <c:smooth val="0"/>
        <c:axId val="220007936"/>
        <c:axId val="1"/>
      </c:lineChart>
      <c:lineChart>
        <c:grouping val="standard"/>
        <c:varyColors val="0"/>
        <c:ser>
          <c:idx val="0"/>
          <c:order val="0"/>
          <c:tx>
            <c:strRef>
              <c:f>Sheet1!$B$1</c:f>
              <c:strCache>
                <c:ptCount val="1"/>
                <c:pt idx="0">
                  <c:v>% Health sector</c:v>
                </c:pt>
              </c:strCache>
            </c:strRef>
          </c:tx>
          <c:spPr>
            <a:ln w="6349">
              <a:solidFill>
                <a:srgbClr val="FF0000"/>
              </a:solidFill>
              <a:prstDash val="dash"/>
            </a:ln>
          </c:spPr>
          <c:marker>
            <c:symbol val="dash"/>
            <c:size val="15"/>
            <c:spPr>
              <a:solidFill>
                <a:srgbClr val="FF0000"/>
              </a:solidFill>
            </c:spPr>
          </c:marker>
          <c:dLbls>
            <c:spPr>
              <a:noFill/>
              <a:ln w="25398">
                <a:noFill/>
              </a:ln>
            </c:spPr>
            <c:dLblPos val="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FY 2013/14</c:v>
                </c:pt>
                <c:pt idx="1">
                  <c:v>FY 2014/15</c:v>
                </c:pt>
                <c:pt idx="2">
                  <c:v>FY 2015/16</c:v>
                </c:pt>
                <c:pt idx="3">
                  <c:v>FY 2016/17</c:v>
                </c:pt>
                <c:pt idx="4">
                  <c:v>FY 2017/18</c:v>
                </c:pt>
              </c:strCache>
            </c:strRef>
          </c:cat>
          <c:val>
            <c:numRef>
              <c:f>Sheet1!$B$2:$B$6</c:f>
              <c:numCache>
                <c:formatCode>0.0%</c:formatCode>
                <c:ptCount val="5"/>
                <c:pt idx="0">
                  <c:v>0.13</c:v>
                </c:pt>
                <c:pt idx="1">
                  <c:v>0.219</c:v>
                </c:pt>
                <c:pt idx="2">
                  <c:v>0.23400000000000001</c:v>
                </c:pt>
                <c:pt idx="3">
                  <c:v>0.252</c:v>
                </c:pt>
                <c:pt idx="4">
                  <c:v>0.27</c:v>
                </c:pt>
              </c:numCache>
            </c:numRef>
          </c:val>
          <c:smooth val="0"/>
          <c:extLst>
            <c:ext xmlns:c16="http://schemas.microsoft.com/office/drawing/2014/chart" uri="{C3380CC4-5D6E-409C-BE32-E72D297353CC}">
              <c16:uniqueId val="{00000003-41DF-4437-88B4-DB3C5DD66BA3}"/>
            </c:ext>
          </c:extLst>
        </c:ser>
        <c:dLbls>
          <c:showLegendKey val="0"/>
          <c:showVal val="0"/>
          <c:showCatName val="0"/>
          <c:showSerName val="0"/>
          <c:showPercent val="0"/>
          <c:showBubbleSize val="0"/>
        </c:dLbls>
        <c:marker val="1"/>
        <c:smooth val="0"/>
        <c:axId val="3"/>
        <c:axId val="4"/>
      </c:lineChart>
      <c:catAx>
        <c:axId val="220007936"/>
        <c:scaling>
          <c:orientation val="minMax"/>
        </c:scaling>
        <c:delete val="0"/>
        <c:axPos val="b"/>
        <c:numFmt formatCode="General" sourceLinked="0"/>
        <c:majorTickMark val="out"/>
        <c:minorTickMark val="none"/>
        <c:tickLblPos val="nextTo"/>
        <c:crossAx val="1"/>
        <c:crosses val="autoZero"/>
        <c:auto val="1"/>
        <c:lblAlgn val="ctr"/>
        <c:lblOffset val="100"/>
        <c:noMultiLvlLbl val="0"/>
      </c:catAx>
      <c:valAx>
        <c:axId val="1"/>
        <c:scaling>
          <c:orientation val="minMax"/>
        </c:scaling>
        <c:delete val="0"/>
        <c:axPos val="l"/>
        <c:title>
          <c:tx>
            <c:rich>
              <a:bodyPr/>
              <a:lstStyle/>
              <a:p>
                <a:pPr>
                  <a:defRPr/>
                </a:pPr>
                <a:r>
                  <a:rPr lang="en-US"/>
                  <a:t>Ksh Billion</a:t>
                </a:r>
              </a:p>
            </c:rich>
          </c:tx>
          <c:layout/>
          <c:overlay val="0"/>
        </c:title>
        <c:numFmt formatCode="#,##0" sourceLinked="0"/>
        <c:majorTickMark val="out"/>
        <c:minorTickMark val="none"/>
        <c:tickLblPos val="nextTo"/>
        <c:crossAx val="220007936"/>
        <c:crosses val="autoZero"/>
        <c:crossBetween val="between"/>
      </c:valAx>
      <c:catAx>
        <c:axId val="3"/>
        <c:scaling>
          <c:orientation val="minMax"/>
        </c:scaling>
        <c:delete val="1"/>
        <c:axPos val="b"/>
        <c:numFmt formatCode="General" sourceLinked="1"/>
        <c:majorTickMark val="out"/>
        <c:minorTickMark val="none"/>
        <c:tickLblPos val="nextTo"/>
        <c:crossAx val="4"/>
        <c:crosses val="autoZero"/>
        <c:auto val="1"/>
        <c:lblAlgn val="ctr"/>
        <c:lblOffset val="100"/>
        <c:noMultiLvlLbl val="0"/>
      </c:catAx>
      <c:valAx>
        <c:axId val="4"/>
        <c:scaling>
          <c:orientation val="minMax"/>
          <c:max val="1"/>
          <c:min val="5.0000000000000024E-2"/>
        </c:scaling>
        <c:delete val="0"/>
        <c:axPos val="r"/>
        <c:numFmt formatCode="0%" sourceLinked="0"/>
        <c:majorTickMark val="out"/>
        <c:minorTickMark val="none"/>
        <c:tickLblPos val="nextTo"/>
        <c:crossAx val="3"/>
        <c:crosses val="max"/>
        <c:crossBetween val="between"/>
      </c:valAx>
    </c:plotArea>
    <c:legend>
      <c:legendPos val="b"/>
      <c:layout/>
      <c:overlay val="0"/>
    </c:legend>
    <c:plotVisOnly val="1"/>
    <c:dispBlanksAs val="gap"/>
    <c:showDLblsOverMax val="0"/>
  </c:chart>
  <c:txPr>
    <a:bodyPr/>
    <a:lstStyle/>
    <a:p>
      <a:pPr>
        <a:defRPr sz="1200"/>
      </a:pPr>
      <a:endParaRPr lang="en-US"/>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7019690061545665E-2"/>
          <c:y val="2.7979142820806307E-2"/>
          <c:w val="0.9513336284048306"/>
          <c:h val="0.7401220307209786"/>
        </c:manualLayout>
      </c:layout>
      <c:barChart>
        <c:barDir val="col"/>
        <c:grouping val="clustered"/>
        <c:varyColors val="0"/>
        <c:ser>
          <c:idx val="2"/>
          <c:order val="2"/>
          <c:tx>
            <c:strRef>
              <c:f>Sheet1!$D$1</c:f>
              <c:strCache>
                <c:ptCount val="1"/>
                <c:pt idx="0">
                  <c:v>% 2015/16</c:v>
                </c:pt>
              </c:strCache>
            </c:strRef>
          </c:tx>
          <c:spPr>
            <a:solidFill>
              <a:srgbClr val="00B050"/>
            </a:solidFill>
            <a:ln>
              <a:solidFill>
                <a:srgbClr val="00B050"/>
              </a:solidFill>
            </a:ln>
            <a:effectLst/>
          </c:spPr>
          <c:invertIfNegative val="0"/>
          <c:cat>
            <c:strRef>
              <c:f>Sheet1!$A$2:$A$48</c:f>
              <c:strCache>
                <c:ptCount val="47"/>
                <c:pt idx="0">
                  <c:v>Baringo</c:v>
                </c:pt>
                <c:pt idx="1">
                  <c:v>Bomet</c:v>
                </c:pt>
                <c:pt idx="2">
                  <c:v>Bungoma</c:v>
                </c:pt>
                <c:pt idx="3">
                  <c:v>Busia</c:v>
                </c:pt>
                <c:pt idx="4">
                  <c:v>Elgeyo/Marakwet</c:v>
                </c:pt>
                <c:pt idx="5">
                  <c:v>Embu</c:v>
                </c:pt>
                <c:pt idx="6">
                  <c:v>Garissa</c:v>
                </c:pt>
                <c:pt idx="7">
                  <c:v>Homa Bay</c:v>
                </c:pt>
                <c:pt idx="8">
                  <c:v>Isiolo</c:v>
                </c:pt>
                <c:pt idx="9">
                  <c:v>Kajiado</c:v>
                </c:pt>
                <c:pt idx="10">
                  <c:v>Kakamega</c:v>
                </c:pt>
                <c:pt idx="11">
                  <c:v>Kericho</c:v>
                </c:pt>
                <c:pt idx="12">
                  <c:v>Kiambu</c:v>
                </c:pt>
                <c:pt idx="13">
                  <c:v>Kilifi</c:v>
                </c:pt>
                <c:pt idx="14">
                  <c:v>Kirinyanga</c:v>
                </c:pt>
                <c:pt idx="15">
                  <c:v>Kisii</c:v>
                </c:pt>
                <c:pt idx="16">
                  <c:v>Kisumu</c:v>
                </c:pt>
                <c:pt idx="17">
                  <c:v>Kitui</c:v>
                </c:pt>
                <c:pt idx="18">
                  <c:v>Kwale</c:v>
                </c:pt>
                <c:pt idx="19">
                  <c:v>Laikipia</c:v>
                </c:pt>
                <c:pt idx="20">
                  <c:v>Lamu</c:v>
                </c:pt>
                <c:pt idx="21">
                  <c:v>Machakos</c:v>
                </c:pt>
                <c:pt idx="22">
                  <c:v>Makueni</c:v>
                </c:pt>
                <c:pt idx="23">
                  <c:v>Mandera</c:v>
                </c:pt>
                <c:pt idx="24">
                  <c:v>Marsabit</c:v>
                </c:pt>
                <c:pt idx="25">
                  <c:v>Meru</c:v>
                </c:pt>
                <c:pt idx="26">
                  <c:v>Migori</c:v>
                </c:pt>
                <c:pt idx="27">
                  <c:v>Mombasa</c:v>
                </c:pt>
                <c:pt idx="28">
                  <c:v>Murang'a</c:v>
                </c:pt>
                <c:pt idx="29">
                  <c:v>Nairobi</c:v>
                </c:pt>
                <c:pt idx="30">
                  <c:v>Nakuru</c:v>
                </c:pt>
                <c:pt idx="31">
                  <c:v>Nandi</c:v>
                </c:pt>
                <c:pt idx="32">
                  <c:v>Narok</c:v>
                </c:pt>
                <c:pt idx="33">
                  <c:v>Nyamira</c:v>
                </c:pt>
                <c:pt idx="34">
                  <c:v>Nyandarua</c:v>
                </c:pt>
                <c:pt idx="35">
                  <c:v>Nyeri</c:v>
                </c:pt>
                <c:pt idx="36">
                  <c:v>Samburu</c:v>
                </c:pt>
                <c:pt idx="37">
                  <c:v>Siaya</c:v>
                </c:pt>
                <c:pt idx="38">
                  <c:v>Taita Taveta</c:v>
                </c:pt>
                <c:pt idx="39">
                  <c:v>Tana River</c:v>
                </c:pt>
                <c:pt idx="40">
                  <c:v>Tharaka Nithi</c:v>
                </c:pt>
                <c:pt idx="41">
                  <c:v>Transnzoia</c:v>
                </c:pt>
                <c:pt idx="42">
                  <c:v>Turkana</c:v>
                </c:pt>
                <c:pt idx="43">
                  <c:v>Uasin Gishu</c:v>
                </c:pt>
                <c:pt idx="44">
                  <c:v>Vihiga</c:v>
                </c:pt>
                <c:pt idx="45">
                  <c:v>Wajir</c:v>
                </c:pt>
                <c:pt idx="46">
                  <c:v>West Pokot</c:v>
                </c:pt>
              </c:strCache>
            </c:strRef>
          </c:cat>
          <c:val>
            <c:numRef>
              <c:f>Sheet1!$D$2:$D$48</c:f>
              <c:numCache>
                <c:formatCode>0%</c:formatCode>
                <c:ptCount val="47"/>
                <c:pt idx="0">
                  <c:v>0.30838650725612293</c:v>
                </c:pt>
                <c:pt idx="1">
                  <c:v>0.16211732136890841</c:v>
                </c:pt>
                <c:pt idx="2">
                  <c:v>0.21844218048697617</c:v>
                </c:pt>
                <c:pt idx="3">
                  <c:v>0.2303954169716862</c:v>
                </c:pt>
                <c:pt idx="4">
                  <c:v>0.3150925711332298</c:v>
                </c:pt>
                <c:pt idx="5">
                  <c:v>0.35223505981530234</c:v>
                </c:pt>
                <c:pt idx="6">
                  <c:v>0.19387116098560231</c:v>
                </c:pt>
                <c:pt idx="7">
                  <c:v>0.23997014126104488</c:v>
                </c:pt>
                <c:pt idx="8">
                  <c:v>0.19072989512789346</c:v>
                </c:pt>
                <c:pt idx="9">
                  <c:v>0.2307995853563401</c:v>
                </c:pt>
                <c:pt idx="10">
                  <c:v>0.25739066679427142</c:v>
                </c:pt>
                <c:pt idx="11">
                  <c:v>0.29586346156117027</c:v>
                </c:pt>
                <c:pt idx="12">
                  <c:v>0.32563258166967252</c:v>
                </c:pt>
                <c:pt idx="13">
                  <c:v>0.23905595307021846</c:v>
                </c:pt>
                <c:pt idx="14">
                  <c:v>0.30082276617199566</c:v>
                </c:pt>
                <c:pt idx="15">
                  <c:v>0.28538085546604119</c:v>
                </c:pt>
                <c:pt idx="16">
                  <c:v>0.22533515747927543</c:v>
                </c:pt>
                <c:pt idx="17">
                  <c:v>0.24588020693905752</c:v>
                </c:pt>
                <c:pt idx="18">
                  <c:v>0.2296228854309543</c:v>
                </c:pt>
                <c:pt idx="19">
                  <c:v>0.10568723705399093</c:v>
                </c:pt>
                <c:pt idx="20">
                  <c:v>0.2819505656315372</c:v>
                </c:pt>
                <c:pt idx="21">
                  <c:v>0.20238272537806279</c:v>
                </c:pt>
                <c:pt idx="22">
                  <c:v>0.26095219752950549</c:v>
                </c:pt>
                <c:pt idx="23">
                  <c:v>0.14789751264744425</c:v>
                </c:pt>
                <c:pt idx="24">
                  <c:v>0.18283371695050907</c:v>
                </c:pt>
                <c:pt idx="25">
                  <c:v>0.22591596381464721</c:v>
                </c:pt>
                <c:pt idx="26">
                  <c:v>0.17421579761884637</c:v>
                </c:pt>
                <c:pt idx="27">
                  <c:v>0.25140005092759676</c:v>
                </c:pt>
                <c:pt idx="28">
                  <c:v>0.23340857313203309</c:v>
                </c:pt>
                <c:pt idx="29">
                  <c:v>0.22050888312153388</c:v>
                </c:pt>
                <c:pt idx="30">
                  <c:v>0.31537829666008355</c:v>
                </c:pt>
                <c:pt idx="31">
                  <c:v>0.21538879845972392</c:v>
                </c:pt>
                <c:pt idx="32">
                  <c:v>0.13846666703706378</c:v>
                </c:pt>
                <c:pt idx="33">
                  <c:v>0.2868665880256413</c:v>
                </c:pt>
                <c:pt idx="34">
                  <c:v>0.22541002756880521</c:v>
                </c:pt>
                <c:pt idx="35">
                  <c:v>0.36532674751480299</c:v>
                </c:pt>
                <c:pt idx="36">
                  <c:v>0.17686113231708819</c:v>
                </c:pt>
                <c:pt idx="37">
                  <c:v>0.30789807573689915</c:v>
                </c:pt>
                <c:pt idx="38">
                  <c:v>0.27484257469820922</c:v>
                </c:pt>
                <c:pt idx="39">
                  <c:v>0.26760386243903805</c:v>
                </c:pt>
                <c:pt idx="40">
                  <c:v>0.26523226888486173</c:v>
                </c:pt>
                <c:pt idx="41">
                  <c:v>0.24557042894807521</c:v>
                </c:pt>
                <c:pt idx="42">
                  <c:v>8.823676653981713E-2</c:v>
                </c:pt>
                <c:pt idx="43">
                  <c:v>0.20455672639032013</c:v>
                </c:pt>
                <c:pt idx="44">
                  <c:v>0.23661995666725302</c:v>
                </c:pt>
                <c:pt idx="45">
                  <c:v>0.20183028633698255</c:v>
                </c:pt>
                <c:pt idx="46">
                  <c:v>0.27095777984601066</c:v>
                </c:pt>
              </c:numCache>
            </c:numRef>
          </c:val>
          <c:extLst>
            <c:ext xmlns:c16="http://schemas.microsoft.com/office/drawing/2014/chart" uri="{C3380CC4-5D6E-409C-BE32-E72D297353CC}">
              <c16:uniqueId val="{00000000-A20F-4BA0-968B-4F0CA545AF22}"/>
            </c:ext>
          </c:extLst>
        </c:ser>
        <c:dLbls>
          <c:showLegendKey val="0"/>
          <c:showVal val="0"/>
          <c:showCatName val="0"/>
          <c:showSerName val="0"/>
          <c:showPercent val="0"/>
          <c:showBubbleSize val="0"/>
        </c:dLbls>
        <c:gapWidth val="219"/>
        <c:axId val="798819168"/>
        <c:axId val="798814904"/>
      </c:barChart>
      <c:lineChart>
        <c:grouping val="standard"/>
        <c:varyColors val="0"/>
        <c:ser>
          <c:idx val="0"/>
          <c:order val="0"/>
          <c:tx>
            <c:strRef>
              <c:f>Sheet1!$C$1</c:f>
              <c:strCache>
                <c:ptCount val="1"/>
                <c:pt idx="0">
                  <c:v>% 2017/18</c:v>
                </c:pt>
              </c:strCache>
            </c:strRef>
          </c:tx>
          <c:spPr>
            <a:ln w="28575" cap="rnd">
              <a:solidFill>
                <a:srgbClr val="FF0000"/>
              </a:solidFill>
              <a:round/>
            </a:ln>
            <a:effectLst/>
          </c:spPr>
          <c:marker>
            <c:symbol val="none"/>
          </c:marker>
          <c:cat>
            <c:strRef>
              <c:f>Sheet1!$A$2:$A$48</c:f>
              <c:strCache>
                <c:ptCount val="47"/>
                <c:pt idx="0">
                  <c:v>Baringo</c:v>
                </c:pt>
                <c:pt idx="1">
                  <c:v>Bomet</c:v>
                </c:pt>
                <c:pt idx="2">
                  <c:v>Bungoma</c:v>
                </c:pt>
                <c:pt idx="3">
                  <c:v>Busia</c:v>
                </c:pt>
                <c:pt idx="4">
                  <c:v>Elgeyo/Marakwet</c:v>
                </c:pt>
                <c:pt idx="5">
                  <c:v>Embu</c:v>
                </c:pt>
                <c:pt idx="6">
                  <c:v>Garissa</c:v>
                </c:pt>
                <c:pt idx="7">
                  <c:v>Homa Bay</c:v>
                </c:pt>
                <c:pt idx="8">
                  <c:v>Isiolo</c:v>
                </c:pt>
                <c:pt idx="9">
                  <c:v>Kajiado</c:v>
                </c:pt>
                <c:pt idx="10">
                  <c:v>Kakamega</c:v>
                </c:pt>
                <c:pt idx="11">
                  <c:v>Kericho</c:v>
                </c:pt>
                <c:pt idx="12">
                  <c:v>Kiambu</c:v>
                </c:pt>
                <c:pt idx="13">
                  <c:v>Kilifi</c:v>
                </c:pt>
                <c:pt idx="14">
                  <c:v>Kirinyanga</c:v>
                </c:pt>
                <c:pt idx="15">
                  <c:v>Kisii</c:v>
                </c:pt>
                <c:pt idx="16">
                  <c:v>Kisumu</c:v>
                </c:pt>
                <c:pt idx="17">
                  <c:v>Kitui</c:v>
                </c:pt>
                <c:pt idx="18">
                  <c:v>Kwale</c:v>
                </c:pt>
                <c:pt idx="19">
                  <c:v>Laikipia</c:v>
                </c:pt>
                <c:pt idx="20">
                  <c:v>Lamu</c:v>
                </c:pt>
                <c:pt idx="21">
                  <c:v>Machakos</c:v>
                </c:pt>
                <c:pt idx="22">
                  <c:v>Makueni</c:v>
                </c:pt>
                <c:pt idx="23">
                  <c:v>Mandera</c:v>
                </c:pt>
                <c:pt idx="24">
                  <c:v>Marsabit</c:v>
                </c:pt>
                <c:pt idx="25">
                  <c:v>Meru</c:v>
                </c:pt>
                <c:pt idx="26">
                  <c:v>Migori</c:v>
                </c:pt>
                <c:pt idx="27">
                  <c:v>Mombasa</c:v>
                </c:pt>
                <c:pt idx="28">
                  <c:v>Murang'a</c:v>
                </c:pt>
                <c:pt idx="29">
                  <c:v>Nairobi</c:v>
                </c:pt>
                <c:pt idx="30">
                  <c:v>Nakuru</c:v>
                </c:pt>
                <c:pt idx="31">
                  <c:v>Nandi</c:v>
                </c:pt>
                <c:pt idx="32">
                  <c:v>Narok</c:v>
                </c:pt>
                <c:pt idx="33">
                  <c:v>Nyamira</c:v>
                </c:pt>
                <c:pt idx="34">
                  <c:v>Nyandarua</c:v>
                </c:pt>
                <c:pt idx="35">
                  <c:v>Nyeri</c:v>
                </c:pt>
                <c:pt idx="36">
                  <c:v>Samburu</c:v>
                </c:pt>
                <c:pt idx="37">
                  <c:v>Siaya</c:v>
                </c:pt>
                <c:pt idx="38">
                  <c:v>Taita Taveta</c:v>
                </c:pt>
                <c:pt idx="39">
                  <c:v>Tana River</c:v>
                </c:pt>
                <c:pt idx="40">
                  <c:v>Tharaka Nithi</c:v>
                </c:pt>
                <c:pt idx="41">
                  <c:v>Transnzoia</c:v>
                </c:pt>
                <c:pt idx="42">
                  <c:v>Turkana</c:v>
                </c:pt>
                <c:pt idx="43">
                  <c:v>Uasin Gishu</c:v>
                </c:pt>
                <c:pt idx="44">
                  <c:v>Vihiga</c:v>
                </c:pt>
                <c:pt idx="45">
                  <c:v>Wajir</c:v>
                </c:pt>
                <c:pt idx="46">
                  <c:v>West Pokot</c:v>
                </c:pt>
              </c:strCache>
            </c:strRef>
          </c:cat>
          <c:val>
            <c:numRef>
              <c:f>Sheet1!$C$2:$C$48</c:f>
              <c:numCache>
                <c:formatCode>0%</c:formatCode>
                <c:ptCount val="47"/>
                <c:pt idx="0">
                  <c:v>0.36711181016437361</c:v>
                </c:pt>
                <c:pt idx="1">
                  <c:v>0.16807575620446086</c:v>
                </c:pt>
                <c:pt idx="2">
                  <c:v>0.2254474059184455</c:v>
                </c:pt>
                <c:pt idx="3">
                  <c:v>0.27518674651128394</c:v>
                </c:pt>
                <c:pt idx="4">
                  <c:v>0.37502642634276973</c:v>
                </c:pt>
                <c:pt idx="5">
                  <c:v>0.3100540370264096</c:v>
                </c:pt>
                <c:pt idx="6">
                  <c:v>0.28586380817006901</c:v>
                </c:pt>
                <c:pt idx="7">
                  <c:v>0.29963812690543007</c:v>
                </c:pt>
                <c:pt idx="8">
                  <c:v>0.23659326559083454</c:v>
                </c:pt>
                <c:pt idx="9">
                  <c:v>0.33118316957011856</c:v>
                </c:pt>
                <c:pt idx="10">
                  <c:v>0.3013351694131729</c:v>
                </c:pt>
                <c:pt idx="11">
                  <c:v>0.34617675429652156</c:v>
                </c:pt>
                <c:pt idx="12">
                  <c:v>0.33820982971790048</c:v>
                </c:pt>
                <c:pt idx="13">
                  <c:v>0.2345086094235386</c:v>
                </c:pt>
                <c:pt idx="14">
                  <c:v>0.29778926819508544</c:v>
                </c:pt>
                <c:pt idx="15">
                  <c:v>0.33797618921004197</c:v>
                </c:pt>
                <c:pt idx="16">
                  <c:v>0.27062626601088485</c:v>
                </c:pt>
                <c:pt idx="17">
                  <c:v>0.24630263253678522</c:v>
                </c:pt>
                <c:pt idx="18">
                  <c:v>0.30225747115350987</c:v>
                </c:pt>
                <c:pt idx="19">
                  <c:v>0.37301705430295723</c:v>
                </c:pt>
                <c:pt idx="20">
                  <c:v>0.28854397915682034</c:v>
                </c:pt>
                <c:pt idx="21">
                  <c:v>0.35331866797402556</c:v>
                </c:pt>
                <c:pt idx="22">
                  <c:v>0.32159686206198818</c:v>
                </c:pt>
                <c:pt idx="23">
                  <c:v>0.16721622278198359</c:v>
                </c:pt>
                <c:pt idx="24">
                  <c:v>0.23895435048337058</c:v>
                </c:pt>
                <c:pt idx="25">
                  <c:v>0.32628514926787422</c:v>
                </c:pt>
                <c:pt idx="26">
                  <c:v>0.23912494380732657</c:v>
                </c:pt>
                <c:pt idx="27">
                  <c:v>0.24748051697569709</c:v>
                </c:pt>
                <c:pt idx="28">
                  <c:v>0.36727648416841224</c:v>
                </c:pt>
                <c:pt idx="29">
                  <c:v>0.19544019446229499</c:v>
                </c:pt>
                <c:pt idx="30">
                  <c:v>0.36133688213606308</c:v>
                </c:pt>
                <c:pt idx="31">
                  <c:v>0.26144321973042067</c:v>
                </c:pt>
                <c:pt idx="32">
                  <c:v>0.19662947356144839</c:v>
                </c:pt>
                <c:pt idx="33">
                  <c:v>0.29283350645198264</c:v>
                </c:pt>
                <c:pt idx="34">
                  <c:v>0.23205445179247258</c:v>
                </c:pt>
                <c:pt idx="35">
                  <c:v>0.35277586257763449</c:v>
                </c:pt>
                <c:pt idx="36">
                  <c:v>0.17907253328089814</c:v>
                </c:pt>
                <c:pt idx="37">
                  <c:v>0.28299423046029915</c:v>
                </c:pt>
                <c:pt idx="38">
                  <c:v>0.2851901369855307</c:v>
                </c:pt>
                <c:pt idx="39">
                  <c:v>0.18948068229264606</c:v>
                </c:pt>
                <c:pt idx="40">
                  <c:v>0.28949812229398836</c:v>
                </c:pt>
                <c:pt idx="41">
                  <c:v>0.32306672960404081</c:v>
                </c:pt>
                <c:pt idx="42">
                  <c:v>0.16962074277349257</c:v>
                </c:pt>
                <c:pt idx="43">
                  <c:v>0.25274992218522602</c:v>
                </c:pt>
                <c:pt idx="44">
                  <c:v>0.28024992643740132</c:v>
                </c:pt>
                <c:pt idx="45">
                  <c:v>0.15766914248672767</c:v>
                </c:pt>
                <c:pt idx="46">
                  <c:v>0.30050177774628728</c:v>
                </c:pt>
              </c:numCache>
            </c:numRef>
          </c:val>
          <c:smooth val="0"/>
          <c:extLst>
            <c:ext xmlns:c16="http://schemas.microsoft.com/office/drawing/2014/chart" uri="{C3380CC4-5D6E-409C-BE32-E72D297353CC}">
              <c16:uniqueId val="{00000001-A20F-4BA0-968B-4F0CA545AF22}"/>
            </c:ext>
          </c:extLst>
        </c:ser>
        <c:ser>
          <c:idx val="1"/>
          <c:order val="1"/>
          <c:tx>
            <c:strRef>
              <c:f>Sheet1!$B$1</c:f>
              <c:strCache>
                <c:ptCount val="1"/>
                <c:pt idx="0">
                  <c:v>% 2016/17</c:v>
                </c:pt>
              </c:strCache>
            </c:strRef>
          </c:tx>
          <c:spPr>
            <a:ln w="28575" cap="rnd">
              <a:solidFill>
                <a:srgbClr val="00B0F0"/>
              </a:solidFill>
              <a:prstDash val="sysDash"/>
              <a:round/>
            </a:ln>
            <a:effectLst/>
          </c:spPr>
          <c:marker>
            <c:symbol val="none"/>
          </c:marker>
          <c:cat>
            <c:strRef>
              <c:f>Sheet1!$A$2:$A$48</c:f>
              <c:strCache>
                <c:ptCount val="47"/>
                <c:pt idx="0">
                  <c:v>Baringo</c:v>
                </c:pt>
                <c:pt idx="1">
                  <c:v>Bomet</c:v>
                </c:pt>
                <c:pt idx="2">
                  <c:v>Bungoma</c:v>
                </c:pt>
                <c:pt idx="3">
                  <c:v>Busia</c:v>
                </c:pt>
                <c:pt idx="4">
                  <c:v>Elgeyo/Marakwet</c:v>
                </c:pt>
                <c:pt idx="5">
                  <c:v>Embu</c:v>
                </c:pt>
                <c:pt idx="6">
                  <c:v>Garissa</c:v>
                </c:pt>
                <c:pt idx="7">
                  <c:v>Homa Bay</c:v>
                </c:pt>
                <c:pt idx="8">
                  <c:v>Isiolo</c:v>
                </c:pt>
                <c:pt idx="9">
                  <c:v>Kajiado</c:v>
                </c:pt>
                <c:pt idx="10">
                  <c:v>Kakamega</c:v>
                </c:pt>
                <c:pt idx="11">
                  <c:v>Kericho</c:v>
                </c:pt>
                <c:pt idx="12">
                  <c:v>Kiambu</c:v>
                </c:pt>
                <c:pt idx="13">
                  <c:v>Kilifi</c:v>
                </c:pt>
                <c:pt idx="14">
                  <c:v>Kirinyanga</c:v>
                </c:pt>
                <c:pt idx="15">
                  <c:v>Kisii</c:v>
                </c:pt>
                <c:pt idx="16">
                  <c:v>Kisumu</c:v>
                </c:pt>
                <c:pt idx="17">
                  <c:v>Kitui</c:v>
                </c:pt>
                <c:pt idx="18">
                  <c:v>Kwale</c:v>
                </c:pt>
                <c:pt idx="19">
                  <c:v>Laikipia</c:v>
                </c:pt>
                <c:pt idx="20">
                  <c:v>Lamu</c:v>
                </c:pt>
                <c:pt idx="21">
                  <c:v>Machakos</c:v>
                </c:pt>
                <c:pt idx="22">
                  <c:v>Makueni</c:v>
                </c:pt>
                <c:pt idx="23">
                  <c:v>Mandera</c:v>
                </c:pt>
                <c:pt idx="24">
                  <c:v>Marsabit</c:v>
                </c:pt>
                <c:pt idx="25">
                  <c:v>Meru</c:v>
                </c:pt>
                <c:pt idx="26">
                  <c:v>Migori</c:v>
                </c:pt>
                <c:pt idx="27">
                  <c:v>Mombasa</c:v>
                </c:pt>
                <c:pt idx="28">
                  <c:v>Murang'a</c:v>
                </c:pt>
                <c:pt idx="29">
                  <c:v>Nairobi</c:v>
                </c:pt>
                <c:pt idx="30">
                  <c:v>Nakuru</c:v>
                </c:pt>
                <c:pt idx="31">
                  <c:v>Nandi</c:v>
                </c:pt>
                <c:pt idx="32">
                  <c:v>Narok</c:v>
                </c:pt>
                <c:pt idx="33">
                  <c:v>Nyamira</c:v>
                </c:pt>
                <c:pt idx="34">
                  <c:v>Nyandarua</c:v>
                </c:pt>
                <c:pt idx="35">
                  <c:v>Nyeri</c:v>
                </c:pt>
                <c:pt idx="36">
                  <c:v>Samburu</c:v>
                </c:pt>
                <c:pt idx="37">
                  <c:v>Siaya</c:v>
                </c:pt>
                <c:pt idx="38">
                  <c:v>Taita Taveta</c:v>
                </c:pt>
                <c:pt idx="39">
                  <c:v>Tana River</c:v>
                </c:pt>
                <c:pt idx="40">
                  <c:v>Tharaka Nithi</c:v>
                </c:pt>
                <c:pt idx="41">
                  <c:v>Transnzoia</c:v>
                </c:pt>
                <c:pt idx="42">
                  <c:v>Turkana</c:v>
                </c:pt>
                <c:pt idx="43">
                  <c:v>Uasin Gishu</c:v>
                </c:pt>
                <c:pt idx="44">
                  <c:v>Vihiga</c:v>
                </c:pt>
                <c:pt idx="45">
                  <c:v>Wajir</c:v>
                </c:pt>
                <c:pt idx="46">
                  <c:v>West Pokot</c:v>
                </c:pt>
              </c:strCache>
            </c:strRef>
          </c:cat>
          <c:val>
            <c:numRef>
              <c:f>Sheet1!$B$2:$B$48</c:f>
              <c:numCache>
                <c:formatCode>0%</c:formatCode>
                <c:ptCount val="47"/>
                <c:pt idx="0">
                  <c:v>0.32034198317978979</c:v>
                </c:pt>
                <c:pt idx="1">
                  <c:v>0.15813828772450297</c:v>
                </c:pt>
                <c:pt idx="2">
                  <c:v>0.23903830909149854</c:v>
                </c:pt>
                <c:pt idx="3">
                  <c:v>0.20538992872640174</c:v>
                </c:pt>
                <c:pt idx="4">
                  <c:v>0.38645503978684881</c:v>
                </c:pt>
                <c:pt idx="5">
                  <c:v>0.26879868116505162</c:v>
                </c:pt>
                <c:pt idx="6">
                  <c:v>0.2199175554472888</c:v>
                </c:pt>
                <c:pt idx="7">
                  <c:v>0.26738803619774915</c:v>
                </c:pt>
                <c:pt idx="8">
                  <c:v>0.21802245266380907</c:v>
                </c:pt>
                <c:pt idx="9">
                  <c:v>0.26946769675423221</c:v>
                </c:pt>
                <c:pt idx="10">
                  <c:v>0.26210621051797833</c:v>
                </c:pt>
                <c:pt idx="11">
                  <c:v>0.23724147033050086</c:v>
                </c:pt>
                <c:pt idx="12">
                  <c:v>0.32965352283342608</c:v>
                </c:pt>
                <c:pt idx="13">
                  <c:v>0.27181353567114758</c:v>
                </c:pt>
                <c:pt idx="14">
                  <c:v>0.30643095070095733</c:v>
                </c:pt>
                <c:pt idx="15">
                  <c:v>0.27107060095901386</c:v>
                </c:pt>
                <c:pt idx="16">
                  <c:v>0.25650593933439986</c:v>
                </c:pt>
                <c:pt idx="17">
                  <c:v>0.2446733565158262</c:v>
                </c:pt>
                <c:pt idx="18">
                  <c:v>0.23597137274765803</c:v>
                </c:pt>
                <c:pt idx="19">
                  <c:v>0.252</c:v>
                </c:pt>
                <c:pt idx="20">
                  <c:v>0.29966166844625963</c:v>
                </c:pt>
                <c:pt idx="21">
                  <c:v>0.26619055469754166</c:v>
                </c:pt>
                <c:pt idx="22">
                  <c:v>0.28814625464861898</c:v>
                </c:pt>
                <c:pt idx="23">
                  <c:v>0.14935811199724794</c:v>
                </c:pt>
                <c:pt idx="24">
                  <c:v>0.2098526482518081</c:v>
                </c:pt>
                <c:pt idx="25">
                  <c:v>0.23063444104887865</c:v>
                </c:pt>
                <c:pt idx="26">
                  <c:v>0.23723841455623854</c:v>
                </c:pt>
                <c:pt idx="27">
                  <c:v>0.27066646000140754</c:v>
                </c:pt>
                <c:pt idx="28">
                  <c:v>0.28840181817680638</c:v>
                </c:pt>
                <c:pt idx="29">
                  <c:v>0.28290275548202087</c:v>
                </c:pt>
                <c:pt idx="30">
                  <c:v>0.33500141655305465</c:v>
                </c:pt>
                <c:pt idx="31">
                  <c:v>0.22704536991420174</c:v>
                </c:pt>
                <c:pt idx="32">
                  <c:v>0.19023315502214669</c:v>
                </c:pt>
                <c:pt idx="33">
                  <c:v>0.2724049863625479</c:v>
                </c:pt>
                <c:pt idx="34">
                  <c:v>0.20093315471178946</c:v>
                </c:pt>
                <c:pt idx="35">
                  <c:v>0.29248336126875418</c:v>
                </c:pt>
                <c:pt idx="36">
                  <c:v>0.1622188582938314</c:v>
                </c:pt>
                <c:pt idx="37">
                  <c:v>0.31311320788593611</c:v>
                </c:pt>
                <c:pt idx="38">
                  <c:v>0.18720655025223434</c:v>
                </c:pt>
                <c:pt idx="39">
                  <c:v>0.1789402662571063</c:v>
                </c:pt>
                <c:pt idx="40">
                  <c:v>0.27922494936671804</c:v>
                </c:pt>
                <c:pt idx="41">
                  <c:v>0.29724525953933284</c:v>
                </c:pt>
                <c:pt idx="42">
                  <c:v>0.16000000000330883</c:v>
                </c:pt>
                <c:pt idx="43">
                  <c:v>0.24061607666549129</c:v>
                </c:pt>
                <c:pt idx="44">
                  <c:v>0.27030389312920461</c:v>
                </c:pt>
                <c:pt idx="45">
                  <c:v>0.1651538905715893</c:v>
                </c:pt>
                <c:pt idx="46">
                  <c:v>0.24775779608935056</c:v>
                </c:pt>
              </c:numCache>
            </c:numRef>
          </c:val>
          <c:smooth val="0"/>
          <c:extLst>
            <c:ext xmlns:c16="http://schemas.microsoft.com/office/drawing/2014/chart" uri="{C3380CC4-5D6E-409C-BE32-E72D297353CC}">
              <c16:uniqueId val="{00000002-A20F-4BA0-968B-4F0CA545AF22}"/>
            </c:ext>
          </c:extLst>
        </c:ser>
        <c:dLbls>
          <c:showLegendKey val="0"/>
          <c:showVal val="0"/>
          <c:showCatName val="0"/>
          <c:showSerName val="0"/>
          <c:showPercent val="0"/>
          <c:showBubbleSize val="0"/>
        </c:dLbls>
        <c:marker val="1"/>
        <c:smooth val="0"/>
        <c:axId val="798819168"/>
        <c:axId val="798814904"/>
      </c:lineChart>
      <c:catAx>
        <c:axId val="7988191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798814904"/>
        <c:crosses val="autoZero"/>
        <c:auto val="1"/>
        <c:lblAlgn val="ctr"/>
        <c:lblOffset val="100"/>
        <c:noMultiLvlLbl val="0"/>
      </c:catAx>
      <c:valAx>
        <c:axId val="798814904"/>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9881916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Sheet1!$A$13</c:f>
              <c:strCache>
                <c:ptCount val="1"/>
                <c:pt idx="0">
                  <c:v>Recurrent </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Sheet1!$B$12:$F$12</c:f>
              <c:strCache>
                <c:ptCount val="5"/>
                <c:pt idx="0">
                  <c:v>FY 2013/14</c:v>
                </c:pt>
                <c:pt idx="1">
                  <c:v>FY 2014/15</c:v>
                </c:pt>
                <c:pt idx="2">
                  <c:v>FY 2015/16</c:v>
                </c:pt>
                <c:pt idx="3">
                  <c:v>FY 2016/17</c:v>
                </c:pt>
                <c:pt idx="4">
                  <c:v>FY 2017/18</c:v>
                </c:pt>
              </c:strCache>
            </c:strRef>
          </c:cat>
          <c:val>
            <c:numRef>
              <c:f>Sheet1!$B$13:$F$13</c:f>
              <c:numCache>
                <c:formatCode>General</c:formatCode>
                <c:ptCount val="5"/>
                <c:pt idx="0">
                  <c:v>75.099999999999994</c:v>
                </c:pt>
                <c:pt idx="1">
                  <c:v>75.099999999999994</c:v>
                </c:pt>
                <c:pt idx="2" formatCode="0%">
                  <c:v>0.71699720736498318</c:v>
                </c:pt>
                <c:pt idx="3" formatCode="0%">
                  <c:v>0.78767145674224015</c:v>
                </c:pt>
                <c:pt idx="4" formatCode="0%">
                  <c:v>0.81884210124455981</c:v>
                </c:pt>
              </c:numCache>
            </c:numRef>
          </c:val>
          <c:extLst>
            <c:ext xmlns:c16="http://schemas.microsoft.com/office/drawing/2014/chart" uri="{C3380CC4-5D6E-409C-BE32-E72D297353CC}">
              <c16:uniqueId val="{00000000-02FA-4E9E-9914-102C4A77224A}"/>
            </c:ext>
          </c:extLst>
        </c:ser>
        <c:ser>
          <c:idx val="1"/>
          <c:order val="1"/>
          <c:tx>
            <c:strRef>
              <c:f>Sheet1!$A$14</c:f>
              <c:strCache>
                <c:ptCount val="1"/>
                <c:pt idx="0">
                  <c:v>Development </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Sheet1!$B$12:$F$12</c:f>
              <c:strCache>
                <c:ptCount val="5"/>
                <c:pt idx="0">
                  <c:v>FY 2013/14</c:v>
                </c:pt>
                <c:pt idx="1">
                  <c:v>FY 2014/15</c:v>
                </c:pt>
                <c:pt idx="2">
                  <c:v>FY 2015/16</c:v>
                </c:pt>
                <c:pt idx="3">
                  <c:v>FY 2016/17</c:v>
                </c:pt>
                <c:pt idx="4">
                  <c:v>FY 2017/18</c:v>
                </c:pt>
              </c:strCache>
            </c:strRef>
          </c:cat>
          <c:val>
            <c:numRef>
              <c:f>Sheet1!$B$14:$F$14</c:f>
              <c:numCache>
                <c:formatCode>General</c:formatCode>
                <c:ptCount val="5"/>
                <c:pt idx="0">
                  <c:v>24.9</c:v>
                </c:pt>
                <c:pt idx="1">
                  <c:v>24.9</c:v>
                </c:pt>
                <c:pt idx="2" formatCode="0%">
                  <c:v>0.28300279263501682</c:v>
                </c:pt>
                <c:pt idx="3" formatCode="0%">
                  <c:v>0.21232854325775982</c:v>
                </c:pt>
                <c:pt idx="4" formatCode="0%">
                  <c:v>0.18115789875544017</c:v>
                </c:pt>
              </c:numCache>
            </c:numRef>
          </c:val>
          <c:extLst>
            <c:ext xmlns:c16="http://schemas.microsoft.com/office/drawing/2014/chart" uri="{C3380CC4-5D6E-409C-BE32-E72D297353CC}">
              <c16:uniqueId val="{00000001-02FA-4E9E-9914-102C4A77224A}"/>
            </c:ext>
          </c:extLst>
        </c:ser>
        <c:dLbls>
          <c:showLegendKey val="0"/>
          <c:showVal val="0"/>
          <c:showCatName val="0"/>
          <c:showSerName val="0"/>
          <c:showPercent val="0"/>
          <c:showBubbleSize val="0"/>
        </c:dLbls>
        <c:gapWidth val="50"/>
        <c:overlap val="100"/>
        <c:axId val="798816216"/>
        <c:axId val="798827040"/>
      </c:barChart>
      <c:catAx>
        <c:axId val="7988162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798827040"/>
        <c:crosses val="autoZero"/>
        <c:auto val="1"/>
        <c:lblAlgn val="ctr"/>
        <c:lblOffset val="100"/>
        <c:noMultiLvlLbl val="0"/>
      </c:catAx>
      <c:valAx>
        <c:axId val="79882704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79881621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38110236220472"/>
          <c:y val="0.17171296296296301"/>
          <c:w val="0.83560541491453399"/>
          <c:h val="0.64358085447652402"/>
        </c:manualLayout>
      </c:layout>
      <c:barChart>
        <c:barDir val="col"/>
        <c:grouping val="clustered"/>
        <c:varyColors val="0"/>
        <c:ser>
          <c:idx val="0"/>
          <c:order val="0"/>
          <c:tx>
            <c:strRef>
              <c:f>'Table 7.1.1a'!$F$95</c:f>
              <c:strCache>
                <c:ptCount val="1"/>
                <c:pt idx="0">
                  <c:v>Percent %</c:v>
                </c:pt>
              </c:strCache>
            </c:strRef>
          </c:tx>
          <c:spPr>
            <a:solidFill>
              <a:srgbClr val="0070C0"/>
            </a:solidFill>
            <a:ln>
              <a:noFill/>
            </a:ln>
            <a:effectLst/>
          </c:spPr>
          <c:invertIfNegative val="0"/>
          <c:dPt>
            <c:idx val="0"/>
            <c:invertIfNegative val="0"/>
            <c:bubble3D val="0"/>
            <c:spPr>
              <a:solidFill>
                <a:srgbClr val="922CB2"/>
              </a:solidFill>
              <a:ln>
                <a:noFill/>
              </a:ln>
              <a:effectLst/>
            </c:spPr>
            <c:extLst>
              <c:ext xmlns:c16="http://schemas.microsoft.com/office/drawing/2014/chart" uri="{C3380CC4-5D6E-409C-BE32-E72D297353CC}">
                <c16:uniqueId val="{00000001-5B00-4632-96C5-972EC4219705}"/>
              </c:ext>
            </c:extLst>
          </c:dPt>
          <c:dPt>
            <c:idx val="1"/>
            <c:invertIfNegative val="0"/>
            <c:bubble3D val="0"/>
            <c:spPr>
              <a:solidFill>
                <a:srgbClr val="007E00"/>
              </a:solidFill>
              <a:ln>
                <a:noFill/>
              </a:ln>
              <a:effectLst/>
            </c:spPr>
            <c:extLst>
              <c:ext xmlns:c16="http://schemas.microsoft.com/office/drawing/2014/chart" uri="{C3380CC4-5D6E-409C-BE32-E72D297353CC}">
                <c16:uniqueId val="{00000003-5B00-4632-96C5-972EC4219705}"/>
              </c:ext>
            </c:extLst>
          </c:dPt>
          <c:dPt>
            <c:idx val="2"/>
            <c:invertIfNegative val="0"/>
            <c:bubble3D val="0"/>
            <c:spPr>
              <a:solidFill>
                <a:srgbClr val="D46112"/>
              </a:solidFill>
              <a:ln>
                <a:noFill/>
              </a:ln>
              <a:effectLst/>
            </c:spPr>
            <c:extLst>
              <c:ext xmlns:c16="http://schemas.microsoft.com/office/drawing/2014/chart" uri="{C3380CC4-5D6E-409C-BE32-E72D297353CC}">
                <c16:uniqueId val="{00000005-5B00-4632-96C5-972EC4219705}"/>
              </c:ext>
            </c:extLst>
          </c:dPt>
          <c:dLbls>
            <c:spPr>
              <a:noFill/>
              <a:ln>
                <a:noFill/>
              </a:ln>
              <a:effectLst/>
            </c:spPr>
            <c:txPr>
              <a:bodyPr rot="0" vert="horz"/>
              <a:lstStyle/>
              <a:p>
                <a:pP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multiLvlStrRef>
              <c:f>'Table 7.1.1a'!$G$93:$J$94</c:f>
              <c:multiLvlStrCache>
                <c:ptCount val="4"/>
                <c:lvl>
                  <c:pt idx="0">
                    <c:v>2003</c:v>
                  </c:pt>
                  <c:pt idx="1">
                    <c:v>2007</c:v>
                  </c:pt>
                  <c:pt idx="2">
                    <c:v>2013</c:v>
                  </c:pt>
                  <c:pt idx="3">
                    <c:v>2018</c:v>
                  </c:pt>
                </c:lvl>
                <c:lvl>
                  <c:pt idx="0">
                    <c:v>Year</c:v>
                  </c:pt>
                </c:lvl>
              </c:multiLvlStrCache>
            </c:multiLvlStrRef>
          </c:cat>
          <c:val>
            <c:numRef>
              <c:f>'Table 7.1.1a'!$G$95:$J$95</c:f>
              <c:numCache>
                <c:formatCode>0.0</c:formatCode>
                <c:ptCount val="4"/>
                <c:pt idx="0">
                  <c:v>9.7000000000000011</c:v>
                </c:pt>
                <c:pt idx="1">
                  <c:v>10</c:v>
                </c:pt>
                <c:pt idx="2">
                  <c:v>17.100000000000001</c:v>
                </c:pt>
                <c:pt idx="3">
                  <c:v>19.899999999999999</c:v>
                </c:pt>
              </c:numCache>
            </c:numRef>
          </c:val>
          <c:extLst>
            <c:ext xmlns:c16="http://schemas.microsoft.com/office/drawing/2014/chart" uri="{C3380CC4-5D6E-409C-BE32-E72D297353CC}">
              <c16:uniqueId val="{00000006-5B00-4632-96C5-972EC4219705}"/>
            </c:ext>
          </c:extLst>
        </c:ser>
        <c:dLbls>
          <c:showLegendKey val="0"/>
          <c:showVal val="0"/>
          <c:showCatName val="0"/>
          <c:showSerName val="0"/>
          <c:showPercent val="0"/>
          <c:showBubbleSize val="0"/>
        </c:dLbls>
        <c:gapWidth val="80"/>
        <c:overlap val="-27"/>
        <c:axId val="-2108704024"/>
        <c:axId val="-2108709224"/>
      </c:barChart>
      <c:catAx>
        <c:axId val="-21087040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b="1"/>
            </a:pPr>
            <a:endParaRPr lang="en-US"/>
          </a:p>
        </c:txPr>
        <c:crossAx val="-2108709224"/>
        <c:crosses val="autoZero"/>
        <c:auto val="1"/>
        <c:lblAlgn val="ctr"/>
        <c:lblOffset val="100"/>
        <c:noMultiLvlLbl val="0"/>
      </c:catAx>
      <c:valAx>
        <c:axId val="-2108709224"/>
        <c:scaling>
          <c:orientation val="minMax"/>
        </c:scaling>
        <c:delete val="0"/>
        <c:axPos val="l"/>
        <c:title>
          <c:tx>
            <c:rich>
              <a:bodyPr rot="-5400000" vert="horz"/>
              <a:lstStyle/>
              <a:p>
                <a:pPr>
                  <a:defRPr/>
                </a:pPr>
                <a:r>
                  <a:rPr lang="en-US"/>
                  <a:t>Percent %</a:t>
                </a:r>
              </a:p>
            </c:rich>
          </c:tx>
          <c:layout>
            <c:manualLayout>
              <c:xMode val="edge"/>
              <c:yMode val="edge"/>
              <c:x val="1.8625956779557098E-2"/>
              <c:y val="0.39542467849826002"/>
            </c:manualLayout>
          </c:layout>
          <c:overlay val="0"/>
          <c:spPr>
            <a:noFill/>
            <a:ln>
              <a:noFill/>
            </a:ln>
            <a:effectLst/>
          </c:spPr>
        </c:title>
        <c:numFmt formatCode="0.0" sourceLinked="1"/>
        <c:majorTickMark val="none"/>
        <c:minorTickMark val="none"/>
        <c:tickLblPos val="nextTo"/>
        <c:spPr>
          <a:noFill/>
          <a:ln>
            <a:noFill/>
          </a:ln>
          <a:effectLst/>
        </c:spPr>
        <c:txPr>
          <a:bodyPr rot="-60000000" vert="horz"/>
          <a:lstStyle/>
          <a:p>
            <a:pPr>
              <a:defRPr b="1"/>
            </a:pPr>
            <a:endParaRPr lang="en-US"/>
          </a:p>
        </c:txPr>
        <c:crossAx val="-2108704024"/>
        <c:crosses val="autoZero"/>
        <c:crossBetween val="between"/>
      </c:valAx>
      <c:spPr>
        <a:noFill/>
        <a:ln>
          <a:noFill/>
        </a:ln>
        <a:effectLst/>
      </c:spPr>
    </c:plotArea>
    <c:plotVisOnly val="1"/>
    <c:dispBlanksAs val="gap"/>
    <c:showDLblsOverMax val="0"/>
  </c:chart>
  <c:spPr>
    <a:solidFill>
      <a:schemeClr val="bg1"/>
    </a:solidFill>
    <a:ln w="9525" cap="flat" cmpd="sng" algn="ctr">
      <a:solidFill>
        <a:srgbClr val="297FD5">
          <a:lumMod val="20000"/>
          <a:lumOff val="80000"/>
        </a:srgbClr>
      </a:solidFill>
      <a:round/>
    </a:ln>
    <a:effectLst/>
  </c:spPr>
  <c:txPr>
    <a:bodyPr/>
    <a:lstStyle/>
    <a:p>
      <a:pPr>
        <a:defRPr sz="1400" b="0">
          <a:solidFill>
            <a:schemeClr val="tx1"/>
          </a:solidFill>
          <a:latin typeface="Candara" panose="020E0502030303020204" pitchFamily="34" charset="0"/>
        </a:defRPr>
      </a:pPr>
      <a:endParaRPr lang="en-US"/>
    </a:p>
  </c:txPr>
  <c:externalData r:id="rId2">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0.19468</cdr:x>
      <cdr:y>0.34313</cdr:y>
    </cdr:from>
    <cdr:to>
      <cdr:x>0.26884</cdr:x>
      <cdr:y>0.41938</cdr:y>
    </cdr:to>
    <cdr:cxnSp macro="">
      <cdr:nvCxnSpPr>
        <cdr:cNvPr id="2" name="Straight Arrow Connector 1">
          <a:extLst xmlns:a="http://schemas.openxmlformats.org/drawingml/2006/main">
            <a:ext uri="{FF2B5EF4-FFF2-40B4-BE49-F238E27FC236}">
              <a16:creationId xmlns:a16="http://schemas.microsoft.com/office/drawing/2014/main" id="{4C57DD1F-CD30-4A2A-B1DB-200C5A18CFE0}"/>
            </a:ext>
          </a:extLst>
        </cdr:cNvPr>
        <cdr:cNvCxnSpPr/>
      </cdr:nvCxnSpPr>
      <cdr:spPr>
        <a:xfrm xmlns:a="http://schemas.openxmlformats.org/drawingml/2006/main">
          <a:off x="1181686" y="822960"/>
          <a:ext cx="450166" cy="182880"/>
        </a:xfrm>
        <a:prstGeom xmlns:a="http://schemas.openxmlformats.org/drawingml/2006/main" prst="straightConnector1">
          <a:avLst/>
        </a:prstGeom>
        <a:ln xmlns:a="http://schemas.openxmlformats.org/drawingml/2006/main">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2.xml><?xml version="1.0" encoding="utf-8"?>
<c:userShapes xmlns:c="http://schemas.openxmlformats.org/drawingml/2006/chart">
  <cdr:relSizeAnchor xmlns:cdr="http://schemas.openxmlformats.org/drawingml/2006/chartDrawing">
    <cdr:from>
      <cdr:x>0.43084</cdr:x>
      <cdr:y>0.07048</cdr:y>
    </cdr:from>
    <cdr:to>
      <cdr:x>0.52056</cdr:x>
      <cdr:y>0.21145</cdr:y>
    </cdr:to>
    <cdr:sp macro="" textlink="">
      <cdr:nvSpPr>
        <cdr:cNvPr id="2" name="TextBox 1"/>
        <cdr:cNvSpPr txBox="1"/>
      </cdr:nvSpPr>
      <cdr:spPr>
        <a:xfrm xmlns:a="http://schemas.openxmlformats.org/drawingml/2006/main">
          <a:off x="4391025" y="457201"/>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DD0026F-A486-4C01-9DB7-914F6DBB96EB}"/>
              </a:ext>
            </a:extLst>
          </p:cNvPr>
          <p:cNvSpPr>
            <a:spLocks noGrp="1"/>
          </p:cNvSpPr>
          <p:nvPr>
            <p:ph type="hdr" sz="quarter"/>
          </p:nvPr>
        </p:nvSpPr>
        <p:spPr>
          <a:xfrm>
            <a:off x="0" y="0"/>
            <a:ext cx="3038475" cy="465138"/>
          </a:xfrm>
          <a:prstGeom prst="rect">
            <a:avLst/>
          </a:prstGeom>
        </p:spPr>
        <p:txBody>
          <a:bodyPr vert="horz" lIns="90544" tIns="45272" rIns="90544" bIns="45272" rtlCol="0"/>
          <a:lstStyle>
            <a:lvl1pPr algn="l" eaLnBrk="1" fontAlgn="auto" hangingPunct="1">
              <a:spcBef>
                <a:spcPts val="0"/>
              </a:spcBef>
              <a:spcAft>
                <a:spcPts val="0"/>
              </a:spcAft>
              <a:defRPr sz="1200">
                <a:latin typeface="+mn-lt"/>
                <a:cs typeface="+mn-cs"/>
              </a:defRPr>
            </a:lvl1pPr>
          </a:lstStyle>
          <a:p>
            <a:pPr>
              <a:defRPr/>
            </a:pPr>
            <a:endParaRPr lang="en-US"/>
          </a:p>
        </p:txBody>
      </p:sp>
      <p:sp>
        <p:nvSpPr>
          <p:cNvPr id="3" name="Date Placeholder 2">
            <a:extLst>
              <a:ext uri="{FF2B5EF4-FFF2-40B4-BE49-F238E27FC236}">
                <a16:creationId xmlns:a16="http://schemas.microsoft.com/office/drawing/2014/main" id="{ACC196D5-7213-4EB0-B9B8-FDD65342500E}"/>
              </a:ext>
            </a:extLst>
          </p:cNvPr>
          <p:cNvSpPr>
            <a:spLocks noGrp="1"/>
          </p:cNvSpPr>
          <p:nvPr>
            <p:ph type="dt" sz="quarter" idx="1"/>
          </p:nvPr>
        </p:nvSpPr>
        <p:spPr>
          <a:xfrm>
            <a:off x="3970338" y="0"/>
            <a:ext cx="3038475" cy="465138"/>
          </a:xfrm>
          <a:prstGeom prst="rect">
            <a:avLst/>
          </a:prstGeom>
        </p:spPr>
        <p:txBody>
          <a:bodyPr vert="horz" lIns="90544" tIns="45272" rIns="90544" bIns="45272" rtlCol="0"/>
          <a:lstStyle>
            <a:lvl1pPr algn="r" eaLnBrk="1" fontAlgn="auto" hangingPunct="1">
              <a:spcBef>
                <a:spcPts val="0"/>
              </a:spcBef>
              <a:spcAft>
                <a:spcPts val="0"/>
              </a:spcAft>
              <a:defRPr sz="1200">
                <a:latin typeface="+mn-lt"/>
                <a:cs typeface="+mn-cs"/>
              </a:defRPr>
            </a:lvl1pPr>
          </a:lstStyle>
          <a:p>
            <a:pPr>
              <a:defRPr/>
            </a:pPr>
            <a:fld id="{A8C96A78-B2DB-4745-9752-1B20B8E7C11C}" type="datetimeFigureOut">
              <a:rPr lang="en-US"/>
              <a:pPr>
                <a:defRPr/>
              </a:pPr>
              <a:t>8/8/2019</a:t>
            </a:fld>
            <a:endParaRPr lang="en-US" dirty="0"/>
          </a:p>
        </p:txBody>
      </p:sp>
      <p:sp>
        <p:nvSpPr>
          <p:cNvPr id="4" name="Footer Placeholder 3">
            <a:extLst>
              <a:ext uri="{FF2B5EF4-FFF2-40B4-BE49-F238E27FC236}">
                <a16:creationId xmlns:a16="http://schemas.microsoft.com/office/drawing/2014/main" id="{F2CD9355-B85D-4D18-8B20-4C14B76D395C}"/>
              </a:ext>
            </a:extLst>
          </p:cNvPr>
          <p:cNvSpPr>
            <a:spLocks noGrp="1"/>
          </p:cNvSpPr>
          <p:nvPr>
            <p:ph type="ftr" sz="quarter" idx="2"/>
          </p:nvPr>
        </p:nvSpPr>
        <p:spPr>
          <a:xfrm>
            <a:off x="0" y="8829675"/>
            <a:ext cx="3038475" cy="465138"/>
          </a:xfrm>
          <a:prstGeom prst="rect">
            <a:avLst/>
          </a:prstGeom>
        </p:spPr>
        <p:txBody>
          <a:bodyPr vert="horz" lIns="90544" tIns="45272" rIns="90544" bIns="45272" rtlCol="0" anchor="b"/>
          <a:lstStyle>
            <a:lvl1pPr algn="l" eaLnBrk="1" fontAlgn="auto" hangingPunct="1">
              <a:spcBef>
                <a:spcPts val="0"/>
              </a:spcBef>
              <a:spcAft>
                <a:spcPts val="0"/>
              </a:spcAft>
              <a:defRPr sz="1200">
                <a:latin typeface="+mn-lt"/>
                <a:cs typeface="+mn-cs"/>
              </a:defRPr>
            </a:lvl1pPr>
          </a:lstStyle>
          <a:p>
            <a:pPr>
              <a:defRPr/>
            </a:pPr>
            <a:endParaRPr lang="en-US"/>
          </a:p>
        </p:txBody>
      </p:sp>
      <p:sp>
        <p:nvSpPr>
          <p:cNvPr id="5" name="Slide Number Placeholder 4">
            <a:extLst>
              <a:ext uri="{FF2B5EF4-FFF2-40B4-BE49-F238E27FC236}">
                <a16:creationId xmlns:a16="http://schemas.microsoft.com/office/drawing/2014/main" id="{D94A8934-D6F5-4037-9724-BF420A0B1F49}"/>
              </a:ext>
            </a:extLst>
          </p:cNvPr>
          <p:cNvSpPr>
            <a:spLocks noGrp="1"/>
          </p:cNvSpPr>
          <p:nvPr>
            <p:ph type="sldNum" sz="quarter" idx="3"/>
          </p:nvPr>
        </p:nvSpPr>
        <p:spPr>
          <a:xfrm>
            <a:off x="3970338" y="8829675"/>
            <a:ext cx="3038475" cy="465138"/>
          </a:xfrm>
          <a:prstGeom prst="rect">
            <a:avLst/>
          </a:prstGeom>
        </p:spPr>
        <p:txBody>
          <a:bodyPr vert="horz" wrap="square" lIns="90544" tIns="45272" rIns="90544" bIns="45272" numCol="1" anchor="b" anchorCtr="0" compatLnSpc="1">
            <a:prstTxWarp prst="textNoShape">
              <a:avLst/>
            </a:prstTxWarp>
          </a:bodyPr>
          <a:lstStyle>
            <a:lvl1pPr algn="r" eaLnBrk="1" hangingPunct="1">
              <a:defRPr sz="1200" smtClean="0">
                <a:latin typeface="Calibri" panose="020F0502020204030204" pitchFamily="34" charset="0"/>
              </a:defRPr>
            </a:lvl1pPr>
          </a:lstStyle>
          <a:p>
            <a:pPr>
              <a:defRPr/>
            </a:pPr>
            <a:fld id="{F2E91DA8-1865-451D-BCB5-0A03CD50A286}"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7D3EA97-1DB1-40AD-BA2A-C588405E529B}"/>
              </a:ext>
            </a:extLst>
          </p:cNvPr>
          <p:cNvSpPr>
            <a:spLocks noGrp="1"/>
          </p:cNvSpPr>
          <p:nvPr>
            <p:ph type="hdr" sz="quarter"/>
          </p:nvPr>
        </p:nvSpPr>
        <p:spPr>
          <a:xfrm>
            <a:off x="0" y="0"/>
            <a:ext cx="3038475" cy="466725"/>
          </a:xfrm>
          <a:prstGeom prst="rect">
            <a:avLst/>
          </a:prstGeom>
        </p:spPr>
        <p:txBody>
          <a:bodyPr vert="horz" lIns="92264" tIns="46132" rIns="92264" bIns="46132" rtlCol="0"/>
          <a:lstStyle>
            <a:lvl1pPr algn="l" eaLnBrk="1" fontAlgn="auto" hangingPunct="1">
              <a:spcBef>
                <a:spcPts val="0"/>
              </a:spcBef>
              <a:spcAft>
                <a:spcPts val="0"/>
              </a:spcAft>
              <a:defRPr sz="1200">
                <a:latin typeface="+mn-lt"/>
                <a:cs typeface="+mn-cs"/>
              </a:defRPr>
            </a:lvl1pPr>
          </a:lstStyle>
          <a:p>
            <a:pPr>
              <a:defRPr/>
            </a:pPr>
            <a:endParaRPr lang="en-GB"/>
          </a:p>
        </p:txBody>
      </p:sp>
      <p:sp>
        <p:nvSpPr>
          <p:cNvPr id="3" name="Date Placeholder 2">
            <a:extLst>
              <a:ext uri="{FF2B5EF4-FFF2-40B4-BE49-F238E27FC236}">
                <a16:creationId xmlns:a16="http://schemas.microsoft.com/office/drawing/2014/main" id="{84698150-53BE-4025-AD57-489D5CBF862A}"/>
              </a:ext>
            </a:extLst>
          </p:cNvPr>
          <p:cNvSpPr>
            <a:spLocks noGrp="1"/>
          </p:cNvSpPr>
          <p:nvPr>
            <p:ph type="dt" idx="1"/>
          </p:nvPr>
        </p:nvSpPr>
        <p:spPr>
          <a:xfrm>
            <a:off x="3970338" y="0"/>
            <a:ext cx="3038475" cy="466725"/>
          </a:xfrm>
          <a:prstGeom prst="rect">
            <a:avLst/>
          </a:prstGeom>
        </p:spPr>
        <p:txBody>
          <a:bodyPr vert="horz" lIns="92264" tIns="46132" rIns="92264" bIns="46132" rtlCol="0"/>
          <a:lstStyle>
            <a:lvl1pPr algn="r" eaLnBrk="1" fontAlgn="auto" hangingPunct="1">
              <a:spcBef>
                <a:spcPts val="0"/>
              </a:spcBef>
              <a:spcAft>
                <a:spcPts val="0"/>
              </a:spcAft>
              <a:defRPr sz="1200">
                <a:latin typeface="+mn-lt"/>
                <a:cs typeface="+mn-cs"/>
              </a:defRPr>
            </a:lvl1pPr>
          </a:lstStyle>
          <a:p>
            <a:pPr>
              <a:defRPr/>
            </a:pPr>
            <a:fld id="{D6E1B2C2-0E50-4427-8B82-352F6C6EB8E7}" type="datetimeFigureOut">
              <a:rPr lang="en-GB"/>
              <a:pPr>
                <a:defRPr/>
              </a:pPr>
              <a:t>08/08/2019</a:t>
            </a:fld>
            <a:endParaRPr lang="en-GB" dirty="0"/>
          </a:p>
        </p:txBody>
      </p:sp>
      <p:sp>
        <p:nvSpPr>
          <p:cNvPr id="4" name="Slide Image Placeholder 3">
            <a:extLst>
              <a:ext uri="{FF2B5EF4-FFF2-40B4-BE49-F238E27FC236}">
                <a16:creationId xmlns:a16="http://schemas.microsoft.com/office/drawing/2014/main" id="{71D6F619-CE0D-40BA-AE34-37E0F658CDF8}"/>
              </a:ext>
            </a:extLst>
          </p:cNvPr>
          <p:cNvSpPr>
            <a:spLocks noGrp="1" noRot="1" noChangeAspect="1"/>
          </p:cNvSpPr>
          <p:nvPr>
            <p:ph type="sldImg" idx="2"/>
          </p:nvPr>
        </p:nvSpPr>
        <p:spPr>
          <a:xfrm>
            <a:off x="1239838" y="1160463"/>
            <a:ext cx="4530725" cy="3136900"/>
          </a:xfrm>
          <a:prstGeom prst="rect">
            <a:avLst/>
          </a:prstGeom>
          <a:noFill/>
          <a:ln w="12700">
            <a:solidFill>
              <a:prstClr val="black"/>
            </a:solidFill>
          </a:ln>
        </p:spPr>
        <p:txBody>
          <a:bodyPr vert="horz" lIns="92264" tIns="46132" rIns="92264" bIns="46132" rtlCol="0" anchor="ctr"/>
          <a:lstStyle/>
          <a:p>
            <a:pPr lvl="0"/>
            <a:endParaRPr lang="en-GB" noProof="0" dirty="0"/>
          </a:p>
        </p:txBody>
      </p:sp>
      <p:sp>
        <p:nvSpPr>
          <p:cNvPr id="5" name="Notes Placeholder 4">
            <a:extLst>
              <a:ext uri="{FF2B5EF4-FFF2-40B4-BE49-F238E27FC236}">
                <a16:creationId xmlns:a16="http://schemas.microsoft.com/office/drawing/2014/main" id="{5CE1776B-BE97-411D-9139-42A5A76C1765}"/>
              </a:ext>
            </a:extLst>
          </p:cNvPr>
          <p:cNvSpPr>
            <a:spLocks noGrp="1"/>
          </p:cNvSpPr>
          <p:nvPr>
            <p:ph type="body" sz="quarter" idx="3"/>
          </p:nvPr>
        </p:nvSpPr>
        <p:spPr>
          <a:xfrm>
            <a:off x="701675" y="4473575"/>
            <a:ext cx="5607050" cy="3660775"/>
          </a:xfrm>
          <a:prstGeom prst="rect">
            <a:avLst/>
          </a:prstGeom>
        </p:spPr>
        <p:txBody>
          <a:bodyPr vert="horz" lIns="92264" tIns="46132" rIns="92264" bIns="46132"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a:extLst>
              <a:ext uri="{FF2B5EF4-FFF2-40B4-BE49-F238E27FC236}">
                <a16:creationId xmlns:a16="http://schemas.microsoft.com/office/drawing/2014/main" id="{1710FA40-7D8D-430C-9B3E-15EDF1C6058F}"/>
              </a:ext>
            </a:extLst>
          </p:cNvPr>
          <p:cNvSpPr>
            <a:spLocks noGrp="1"/>
          </p:cNvSpPr>
          <p:nvPr>
            <p:ph type="ftr" sz="quarter" idx="4"/>
          </p:nvPr>
        </p:nvSpPr>
        <p:spPr>
          <a:xfrm>
            <a:off x="0" y="8829675"/>
            <a:ext cx="3038475" cy="466725"/>
          </a:xfrm>
          <a:prstGeom prst="rect">
            <a:avLst/>
          </a:prstGeom>
        </p:spPr>
        <p:txBody>
          <a:bodyPr vert="horz" lIns="92264" tIns="46132" rIns="92264" bIns="46132" rtlCol="0" anchor="b"/>
          <a:lstStyle>
            <a:lvl1pPr algn="l" eaLnBrk="1" fontAlgn="auto" hangingPunct="1">
              <a:spcBef>
                <a:spcPts val="0"/>
              </a:spcBef>
              <a:spcAft>
                <a:spcPts val="0"/>
              </a:spcAft>
              <a:defRPr sz="1200">
                <a:latin typeface="+mn-lt"/>
                <a:cs typeface="+mn-cs"/>
              </a:defRPr>
            </a:lvl1pPr>
          </a:lstStyle>
          <a:p>
            <a:pPr>
              <a:defRPr/>
            </a:pPr>
            <a:endParaRPr lang="en-GB"/>
          </a:p>
        </p:txBody>
      </p:sp>
      <p:sp>
        <p:nvSpPr>
          <p:cNvPr id="7" name="Slide Number Placeholder 6">
            <a:extLst>
              <a:ext uri="{FF2B5EF4-FFF2-40B4-BE49-F238E27FC236}">
                <a16:creationId xmlns:a16="http://schemas.microsoft.com/office/drawing/2014/main" id="{B8D83884-7063-4E27-956F-A131E1DA2855}"/>
              </a:ext>
            </a:extLst>
          </p:cNvPr>
          <p:cNvSpPr>
            <a:spLocks noGrp="1"/>
          </p:cNvSpPr>
          <p:nvPr>
            <p:ph type="sldNum" sz="quarter" idx="5"/>
          </p:nvPr>
        </p:nvSpPr>
        <p:spPr>
          <a:xfrm>
            <a:off x="3970338" y="8829675"/>
            <a:ext cx="3038475" cy="466725"/>
          </a:xfrm>
          <a:prstGeom prst="rect">
            <a:avLst/>
          </a:prstGeom>
        </p:spPr>
        <p:txBody>
          <a:bodyPr vert="horz" wrap="square" lIns="92264" tIns="46132" rIns="92264" bIns="46132" numCol="1" anchor="b" anchorCtr="0" compatLnSpc="1">
            <a:prstTxWarp prst="textNoShape">
              <a:avLst/>
            </a:prstTxWarp>
          </a:bodyPr>
          <a:lstStyle>
            <a:lvl1pPr algn="r" eaLnBrk="1" hangingPunct="1">
              <a:defRPr sz="1200" smtClean="0">
                <a:latin typeface="Calibri" panose="020F0502020204030204" pitchFamily="34" charset="0"/>
              </a:defRPr>
            </a:lvl1pPr>
          </a:lstStyle>
          <a:p>
            <a:pPr>
              <a:defRPr/>
            </a:pPr>
            <a:fld id="{193DF2A5-BB2D-4F91-A1C1-7824EFE298C7}"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スライド イメージ プレースホルダー 1">
            <a:extLst>
              <a:ext uri="{FF2B5EF4-FFF2-40B4-BE49-F238E27FC236}">
                <a16:creationId xmlns:a16="http://schemas.microsoft.com/office/drawing/2014/main" id="{AFB28407-13BC-4D03-8CD9-838D863EC2F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ノート プレースホルダー 2">
            <a:extLst>
              <a:ext uri="{FF2B5EF4-FFF2-40B4-BE49-F238E27FC236}">
                <a16:creationId xmlns:a16="http://schemas.microsoft.com/office/drawing/2014/main" id="{A0ECC309-AEC1-4363-A895-ED07D89E47B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lvl="1">
              <a:spcBef>
                <a:spcPct val="0"/>
              </a:spcBef>
            </a:pPr>
            <a:r>
              <a:rPr lang="en-US" altLang="ja-JP" dirty="0">
                <a:solidFill>
                  <a:schemeClr val="accent2"/>
                </a:solidFill>
                <a:ea typeface="MS PMincho" panose="020B0400000000000000" pitchFamily="18" charset="-128"/>
              </a:rPr>
              <a:t>One can consider delivery and finance as two wheels – one without another cannot function and without the axle to link the two, the wheels would not move.</a:t>
            </a:r>
          </a:p>
          <a:p>
            <a:pPr>
              <a:spcBef>
                <a:spcPct val="0"/>
              </a:spcBef>
            </a:pPr>
            <a:endParaRPr lang="ja-JP" altLang="en-US" b="1" dirty="0">
              <a:ea typeface="MS PMincho" panose="020B0400000000000000" pitchFamily="18" charset="-128"/>
            </a:endParaRPr>
          </a:p>
        </p:txBody>
      </p:sp>
      <p:sp>
        <p:nvSpPr>
          <p:cNvPr id="34820" name="スライド番号プレースホルダー 3">
            <a:extLst>
              <a:ext uri="{FF2B5EF4-FFF2-40B4-BE49-F238E27FC236}">
                <a16:creationId xmlns:a16="http://schemas.microsoft.com/office/drawing/2014/main" id="{8F3A2BAD-4970-482E-A038-AA4968FDED1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6752D448-6249-4732-A8B1-BBD51341B024}" type="slidenum">
              <a:rPr lang="en-US" altLang="ja-JP"/>
              <a:pPr/>
              <a:t>5</a:t>
            </a:fld>
            <a:endParaRPr lang="en-US" altLang="ja-JP"/>
          </a:p>
        </p:txBody>
      </p:sp>
    </p:spTree>
    <p:extLst>
      <p:ext uri="{BB962C8B-B14F-4D97-AF65-F5344CB8AC3E}">
        <p14:creationId xmlns:p14="http://schemas.microsoft.com/office/powerpoint/2010/main" val="33601018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1200" dirty="0"/>
              <a:t>The goals are related to : </a:t>
            </a:r>
          </a:p>
          <a:p>
            <a:r>
              <a:rPr lang="en-US" altLang="en-US" sz="1200" dirty="0"/>
              <a:t>Raising sufficient funds and </a:t>
            </a:r>
          </a:p>
          <a:p>
            <a:r>
              <a:rPr lang="en-US" altLang="en-US" sz="1200" dirty="0"/>
              <a:t>Providing financial risk protection to the population and</a:t>
            </a:r>
          </a:p>
          <a:p>
            <a:r>
              <a:rPr lang="en-US" altLang="en-US" sz="1200" dirty="0"/>
              <a:t>Ensure Efficiency in resource utilization </a:t>
            </a:r>
          </a:p>
        </p:txBody>
      </p:sp>
      <p:sp>
        <p:nvSpPr>
          <p:cNvPr id="4" name="Slide Number Placeholder 3"/>
          <p:cNvSpPr>
            <a:spLocks noGrp="1"/>
          </p:cNvSpPr>
          <p:nvPr>
            <p:ph type="sldNum" sz="quarter" idx="5"/>
          </p:nvPr>
        </p:nvSpPr>
        <p:spPr/>
        <p:txBody>
          <a:bodyPr/>
          <a:lstStyle/>
          <a:p>
            <a:pPr>
              <a:defRPr/>
            </a:pPr>
            <a:fld id="{193DF2A5-BB2D-4F91-A1C1-7824EFE298C7}" type="slidenum">
              <a:rPr lang="en-GB" altLang="en-US" smtClean="0"/>
              <a:pPr>
                <a:defRPr/>
              </a:pPr>
              <a:t>6</a:t>
            </a:fld>
            <a:endParaRPr lang="en-GB" altLang="en-US"/>
          </a:p>
        </p:txBody>
      </p:sp>
    </p:spTree>
    <p:extLst>
      <p:ext uri="{BB962C8B-B14F-4D97-AF65-F5344CB8AC3E}">
        <p14:creationId xmlns:p14="http://schemas.microsoft.com/office/powerpoint/2010/main" val="1229099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ln/>
        </p:spPr>
      </p:sp>
      <p:sp>
        <p:nvSpPr>
          <p:cNvPr id="225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sw-KE">
              <a:latin typeface="Arial" panose="020B0604020202020204" pitchFamily="34" charset="0"/>
            </a:endParaRPr>
          </a:p>
        </p:txBody>
      </p:sp>
      <p:sp>
        <p:nvSpPr>
          <p:cNvPr id="225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D0BA46D-E4B2-4CBE-B1F6-EF5DD398173C}" type="slidenum">
              <a:rPr lang="en-US"/>
              <a:pPr eaLnBrk="1" hangingPunct="1"/>
              <a:t>8</a:t>
            </a:fld>
            <a:endParaRPr lang="en-US"/>
          </a:p>
        </p:txBody>
      </p:sp>
    </p:spTree>
    <p:extLst>
      <p:ext uri="{BB962C8B-B14F-4D97-AF65-F5344CB8AC3E}">
        <p14:creationId xmlns:p14="http://schemas.microsoft.com/office/powerpoint/2010/main" val="22907976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Kenya has been faced with the challenge of sustainably raising sufficient resources to finance its health system. Despite government playing an important role in financing health care in Kenya,  households still play a pivotal role in healthcare financing</a:t>
            </a:r>
          </a:p>
          <a:p>
            <a:r>
              <a:rPr lang="en-US" sz="1200" kern="1200" dirty="0">
                <a:solidFill>
                  <a:schemeClr val="tx1"/>
                </a:solidFill>
                <a:effectLst/>
                <a:latin typeface="+mn-lt"/>
                <a:ea typeface="+mn-ea"/>
                <a:cs typeface="+mn-cs"/>
              </a:rPr>
              <a:t>The total out-of-pocket expenditure in KHHEUS 2018 was estimated at KSh 118.2 billion, representing a 36% growth from the estimated 2013 OOP of KSh 85.6 Billion.</a:t>
            </a:r>
            <a:endParaRPr lang="en-US" dirty="0"/>
          </a:p>
        </p:txBody>
      </p:sp>
      <p:sp>
        <p:nvSpPr>
          <p:cNvPr id="4" name="Slide Number Placeholder 3"/>
          <p:cNvSpPr>
            <a:spLocks noGrp="1"/>
          </p:cNvSpPr>
          <p:nvPr>
            <p:ph type="sldNum" sz="quarter" idx="5"/>
          </p:nvPr>
        </p:nvSpPr>
        <p:spPr/>
        <p:txBody>
          <a:bodyPr/>
          <a:lstStyle/>
          <a:p>
            <a:pPr>
              <a:defRPr/>
            </a:pPr>
            <a:fld id="{193DF2A5-BB2D-4F91-A1C1-7824EFE298C7}" type="slidenum">
              <a:rPr lang="en-GB" altLang="en-US" smtClean="0"/>
              <a:pPr>
                <a:defRPr/>
              </a:pPr>
              <a:t>9</a:t>
            </a:fld>
            <a:endParaRPr lang="en-GB" altLang="en-US"/>
          </a:p>
        </p:txBody>
      </p:sp>
    </p:spTree>
    <p:extLst>
      <p:ext uri="{BB962C8B-B14F-4D97-AF65-F5344CB8AC3E}">
        <p14:creationId xmlns:p14="http://schemas.microsoft.com/office/powerpoint/2010/main" val="37626817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Households incurs catastrophic health expenditure if their total household out-of-pocket spending on health exceeds a certain percentage of their total expenditures. The most commonly used thresholds in Kenya are OOP spending on health exceeding 10% of a households’ total expenditure or 40% of their non-food expenditures.</a:t>
            </a:r>
          </a:p>
        </p:txBody>
      </p:sp>
      <p:sp>
        <p:nvSpPr>
          <p:cNvPr id="4" name="Slide Number Placeholder 3"/>
          <p:cNvSpPr>
            <a:spLocks noGrp="1"/>
          </p:cNvSpPr>
          <p:nvPr>
            <p:ph type="sldNum" sz="quarter" idx="5"/>
          </p:nvPr>
        </p:nvSpPr>
        <p:spPr/>
        <p:txBody>
          <a:bodyPr/>
          <a:lstStyle/>
          <a:p>
            <a:pPr>
              <a:defRPr/>
            </a:pPr>
            <a:fld id="{193DF2A5-BB2D-4F91-A1C1-7824EFE298C7}" type="slidenum">
              <a:rPr lang="en-GB" altLang="en-US" smtClean="0"/>
              <a:pPr>
                <a:defRPr/>
              </a:pPr>
              <a:t>10</a:t>
            </a:fld>
            <a:endParaRPr lang="en-GB" altLang="en-US"/>
          </a:p>
        </p:txBody>
      </p:sp>
    </p:spTree>
    <p:extLst>
      <p:ext uri="{BB962C8B-B14F-4D97-AF65-F5344CB8AC3E}">
        <p14:creationId xmlns:p14="http://schemas.microsoft.com/office/powerpoint/2010/main" val="34294981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algn="just" eaLnBrk="1" fontAlgn="auto" hangingPunct="1">
              <a:spcAft>
                <a:spcPts val="0"/>
              </a:spcAft>
              <a:buClr>
                <a:schemeClr val="accent1">
                  <a:lumMod val="50000"/>
                </a:schemeClr>
              </a:buClr>
              <a:defRPr/>
            </a:pPr>
            <a:r>
              <a:rPr lang="en-US" sz="1200" dirty="0"/>
              <a:t>Declining donor commitment due to classification of Kenya as a lower middle income country</a:t>
            </a:r>
          </a:p>
          <a:p>
            <a:pPr marL="274320" algn="just" eaLnBrk="1" fontAlgn="auto" hangingPunct="1">
              <a:spcAft>
                <a:spcPts val="0"/>
              </a:spcAft>
              <a:buClr>
                <a:schemeClr val="accent1">
                  <a:lumMod val="50000"/>
                </a:schemeClr>
              </a:buClr>
              <a:defRPr/>
            </a:pPr>
            <a:r>
              <a:rPr lang="en-US" sz="1200" dirty="0"/>
              <a:t>Porous borders leading to </a:t>
            </a:r>
            <a:r>
              <a:rPr lang="en-GB" sz="1200" dirty="0"/>
              <a:t>increase in emerging and re-emerging Diseases</a:t>
            </a:r>
          </a:p>
          <a:p>
            <a:pPr marL="274320" algn="just" eaLnBrk="1" fontAlgn="auto" hangingPunct="1">
              <a:spcAft>
                <a:spcPts val="0"/>
              </a:spcAft>
              <a:buClr>
                <a:schemeClr val="accent1">
                  <a:lumMod val="50000"/>
                </a:schemeClr>
              </a:buClr>
              <a:defRPr/>
            </a:pPr>
            <a:r>
              <a:rPr lang="en-US" sz="1200" dirty="0"/>
              <a:t>Extreme changes in weather conditions caused by the effects of the global climate change has led to increased incidences of diseases.</a:t>
            </a:r>
            <a:endParaRPr lang="en-GB" sz="1200" dirty="0"/>
          </a:p>
          <a:p>
            <a:pPr marL="274320" algn="just" eaLnBrk="1" fontAlgn="auto" hangingPunct="1">
              <a:spcAft>
                <a:spcPts val="0"/>
              </a:spcAft>
              <a:buClr>
                <a:schemeClr val="accent1">
                  <a:lumMod val="50000"/>
                </a:schemeClr>
              </a:buClr>
              <a:defRPr/>
            </a:pPr>
            <a:r>
              <a:rPr lang="en-US" sz="1200" dirty="0"/>
              <a:t>Re-emergence of neglected tropical diseases e.g. elephantiasis, Kalaazar.</a:t>
            </a:r>
            <a:endParaRPr lang="en-GB" sz="1200" dirty="0"/>
          </a:p>
          <a:p>
            <a:pPr marL="274320" algn="just" eaLnBrk="1" fontAlgn="auto" hangingPunct="1">
              <a:spcAft>
                <a:spcPts val="0"/>
              </a:spcAft>
              <a:buClr>
                <a:schemeClr val="accent1">
                  <a:lumMod val="50000"/>
                </a:schemeClr>
              </a:buClr>
              <a:defRPr/>
            </a:pPr>
            <a:r>
              <a:rPr lang="en-US" sz="1200" dirty="0"/>
              <a:t>Epidemiologic transition (lifestyle diseases) e.g. cancer, hypertension and other NCDs.</a:t>
            </a:r>
            <a:endParaRPr lang="en-GB" sz="1200" dirty="0"/>
          </a:p>
        </p:txBody>
      </p:sp>
      <p:sp>
        <p:nvSpPr>
          <p:cNvPr id="4" name="Slide Number Placeholder 3"/>
          <p:cNvSpPr>
            <a:spLocks noGrp="1"/>
          </p:cNvSpPr>
          <p:nvPr>
            <p:ph type="sldNum" sz="quarter" idx="10"/>
          </p:nvPr>
        </p:nvSpPr>
        <p:spPr/>
        <p:txBody>
          <a:bodyPr/>
          <a:lstStyle/>
          <a:p>
            <a:pPr>
              <a:defRPr/>
            </a:pPr>
            <a:fld id="{B664C86E-553C-4A21-85F6-D6D43DEEA9B5}" type="slidenum">
              <a:rPr lang="en-US" smtClean="0"/>
              <a:pPr>
                <a:defRPr/>
              </a:pPr>
              <a:t>13</a:t>
            </a:fld>
            <a:endParaRPr lang="en-US" dirty="0"/>
          </a:p>
        </p:txBody>
      </p:sp>
    </p:spTree>
    <p:extLst>
      <p:ext uri="{BB962C8B-B14F-4D97-AF65-F5344CB8AC3E}">
        <p14:creationId xmlns:p14="http://schemas.microsoft.com/office/powerpoint/2010/main" val="23597470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large proportion (19.5%) of the population in are not covered by health insurance. </a:t>
            </a:r>
          </a:p>
        </p:txBody>
      </p:sp>
      <p:sp>
        <p:nvSpPr>
          <p:cNvPr id="4" name="Slide Number Placeholder 3"/>
          <p:cNvSpPr>
            <a:spLocks noGrp="1"/>
          </p:cNvSpPr>
          <p:nvPr>
            <p:ph type="sldNum" sz="quarter" idx="5"/>
          </p:nvPr>
        </p:nvSpPr>
        <p:spPr/>
        <p:txBody>
          <a:bodyPr/>
          <a:lstStyle/>
          <a:p>
            <a:pPr>
              <a:defRPr/>
            </a:pPr>
            <a:fld id="{193DF2A5-BB2D-4F91-A1C1-7824EFE298C7}" type="slidenum">
              <a:rPr lang="en-GB" altLang="en-US" smtClean="0"/>
              <a:pPr>
                <a:defRPr/>
              </a:pPr>
              <a:t>17</a:t>
            </a:fld>
            <a:endParaRPr lang="en-GB" altLang="en-US"/>
          </a:p>
        </p:txBody>
      </p:sp>
    </p:spTree>
    <p:extLst>
      <p:ext uri="{BB962C8B-B14F-4D97-AF65-F5344CB8AC3E}">
        <p14:creationId xmlns:p14="http://schemas.microsoft.com/office/powerpoint/2010/main" val="12786333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i="1" kern="1200" dirty="0">
                <a:solidFill>
                  <a:schemeClr val="tx1"/>
                </a:solidFill>
                <a:effectLst/>
                <a:latin typeface="+mn-lt"/>
                <a:ea typeface="+mn-ea"/>
                <a:cs typeface="+mn-cs"/>
              </a:rPr>
              <a:t>High cost of health services </a:t>
            </a:r>
            <a:r>
              <a:rPr lang="en-US" sz="1200" kern="1200" dirty="0">
                <a:solidFill>
                  <a:schemeClr val="tx1"/>
                </a:solidFill>
                <a:effectLst/>
                <a:latin typeface="+mn-lt"/>
                <a:ea typeface="+mn-ea"/>
                <a:cs typeface="+mn-cs"/>
              </a:rPr>
              <a:t>In Kenya, 28% of the people who reported being sick did not seek care (KHHEUS 2018).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Further  4.9% of households were at risk of impoverishing because of expenditure on health care depleting household savings and were at risk of falling into poverty (KHHEUS 2018).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There was a high increase in self-medication from 30.7 percent in 2013 to 45.2 percent in 2018. High cost of care reduced from 21.4 percent in 2013 to 19.4 percent in 2018. </a:t>
            </a:r>
          </a:p>
          <a:p>
            <a:endParaRPr lang="en-US" dirty="0"/>
          </a:p>
        </p:txBody>
      </p:sp>
      <p:sp>
        <p:nvSpPr>
          <p:cNvPr id="4" name="Slide Number Placeholder 3"/>
          <p:cNvSpPr>
            <a:spLocks noGrp="1"/>
          </p:cNvSpPr>
          <p:nvPr>
            <p:ph type="sldNum" sz="quarter" idx="10"/>
          </p:nvPr>
        </p:nvSpPr>
        <p:spPr/>
        <p:txBody>
          <a:bodyPr/>
          <a:lstStyle/>
          <a:p>
            <a:fld id="{FE0C8646-04CE-0C42-9748-8ED71F815C9F}" type="slidenum">
              <a:rPr lang="en-US" smtClean="0"/>
              <a:pPr/>
              <a:t>18</a:t>
            </a:fld>
            <a:endParaRPr lang="en-US" dirty="0"/>
          </a:p>
        </p:txBody>
      </p:sp>
    </p:spTree>
    <p:extLst>
      <p:ext uri="{BB962C8B-B14F-4D97-AF65-F5344CB8AC3E}">
        <p14:creationId xmlns:p14="http://schemas.microsoft.com/office/powerpoint/2010/main" val="39201954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a:extLst>
              <a:ext uri="{FF2B5EF4-FFF2-40B4-BE49-F238E27FC236}">
                <a16:creationId xmlns:a16="http://schemas.microsoft.com/office/drawing/2014/main" id="{BEB30420-BFBB-491E-9DCB-528FFEE0C98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a:extLst>
              <a:ext uri="{FF2B5EF4-FFF2-40B4-BE49-F238E27FC236}">
                <a16:creationId xmlns:a16="http://schemas.microsoft.com/office/drawing/2014/main" id="{A59D398F-DE30-4521-85AB-55DE1FB851C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1204" name="Slide Number Placeholder 3">
            <a:extLst>
              <a:ext uri="{FF2B5EF4-FFF2-40B4-BE49-F238E27FC236}">
                <a16:creationId xmlns:a16="http://schemas.microsoft.com/office/drawing/2014/main" id="{DC3DE393-B2FE-4D34-BDFD-43346727871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1029376-4079-4F83-B328-88DD6813016D}" type="slidenum">
              <a:rPr lang="en-US" altLang="en-US">
                <a:solidFill>
                  <a:srgbClr val="000000"/>
                </a:solidFill>
              </a:rPr>
              <a:pPr>
                <a:spcBef>
                  <a:spcPct val="0"/>
                </a:spcBef>
              </a:pPr>
              <a:t>23</a:t>
            </a:fld>
            <a:endParaRPr lang="en-US" altLang="en-US">
              <a:solidFill>
                <a:srgbClr val="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FD248295-D487-4BAF-B38E-A81AE89F6B5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1666" t="51917" r="3172"/>
          <a:stretch>
            <a:fillRect/>
          </a:stretch>
        </p:blipFill>
        <p:spPr bwMode="auto">
          <a:xfrm>
            <a:off x="0" y="6459538"/>
            <a:ext cx="9906000" cy="39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Connector 4">
            <a:extLst>
              <a:ext uri="{FF2B5EF4-FFF2-40B4-BE49-F238E27FC236}">
                <a16:creationId xmlns:a16="http://schemas.microsoft.com/office/drawing/2014/main" id="{833DCBC0-304A-4605-B46D-614E1EA72B16}"/>
              </a:ext>
            </a:extLst>
          </p:cNvPr>
          <p:cNvCxnSpPr/>
          <p:nvPr/>
        </p:nvCxnSpPr>
        <p:spPr>
          <a:xfrm>
            <a:off x="981075" y="4343400"/>
            <a:ext cx="8023225"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DCE6F012-F251-4F42-B514-BE7F3924F698}"/>
              </a:ext>
            </a:extLst>
          </p:cNvPr>
          <p:cNvCxnSpPr/>
          <p:nvPr userDrawn="1"/>
        </p:nvCxnSpPr>
        <p:spPr>
          <a:xfrm>
            <a:off x="0" y="6353175"/>
            <a:ext cx="9906000"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B7B7489C-16FD-4866-985F-77B3CE077F2B}"/>
              </a:ext>
            </a:extLst>
          </p:cNvPr>
          <p:cNvCxnSpPr/>
          <p:nvPr userDrawn="1"/>
        </p:nvCxnSpPr>
        <p:spPr>
          <a:xfrm>
            <a:off x="0" y="6400800"/>
            <a:ext cx="9906000" cy="1588"/>
          </a:xfrm>
          <a:prstGeom prst="line">
            <a:avLst/>
          </a:prstGeom>
          <a:ln w="254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EBE8BD81-5A23-4DF3-BBC0-61283A55B150}"/>
              </a:ext>
            </a:extLst>
          </p:cNvPr>
          <p:cNvCxnSpPr/>
          <p:nvPr userDrawn="1"/>
        </p:nvCxnSpPr>
        <p:spPr>
          <a:xfrm>
            <a:off x="0" y="6294438"/>
            <a:ext cx="9906000" cy="158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Picture 21">
            <a:extLst>
              <a:ext uri="{FF2B5EF4-FFF2-40B4-BE49-F238E27FC236}">
                <a16:creationId xmlns:a16="http://schemas.microsoft.com/office/drawing/2014/main" id="{A1E9E2B8-9E67-415E-BB73-F79FC00F19F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457700" y="0"/>
            <a:ext cx="9906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891540" y="758952"/>
            <a:ext cx="8172450" cy="3566160"/>
          </a:xfrm>
        </p:spPr>
        <p:txBody>
          <a:bodyPr/>
          <a:lstStyle>
            <a:lvl1pPr algn="l">
              <a:lnSpc>
                <a:spcPct val="85000"/>
              </a:lnSpc>
              <a:defRPr sz="8000" spc="-50" baseline="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893791" y="4455621"/>
            <a:ext cx="8172450" cy="1143000"/>
          </a:xfrm>
        </p:spPr>
        <p:txBody>
          <a:bodyPr lIns="91440" rIns="91440">
            <a:normAutofit/>
          </a:bodyPr>
          <a:lstStyle>
            <a:lvl1pPr marL="0" indent="0" algn="l">
              <a:buNone/>
              <a:defRPr sz="2400" cap="all" spc="200" baseline="0">
                <a:solidFill>
                  <a:schemeClr val="tx1"/>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10" name="Footer Placeholder 4">
            <a:extLst>
              <a:ext uri="{FF2B5EF4-FFF2-40B4-BE49-F238E27FC236}">
                <a16:creationId xmlns:a16="http://schemas.microsoft.com/office/drawing/2014/main" id="{A4AB21DE-6978-4460-B297-10962704CF11}"/>
              </a:ext>
            </a:extLst>
          </p:cNvPr>
          <p:cNvSpPr>
            <a:spLocks noGrp="1"/>
          </p:cNvSpPr>
          <p:nvPr>
            <p:ph type="ftr" sz="quarter" idx="10"/>
          </p:nvPr>
        </p:nvSpPr>
        <p:spPr/>
        <p:txBody>
          <a:bodyPr/>
          <a:lstStyle>
            <a:lvl1pPr>
              <a:defRPr/>
            </a:lvl1pPr>
          </a:lstStyle>
          <a:p>
            <a:pPr>
              <a:defRPr/>
            </a:pPr>
            <a:r>
              <a:rPr lang="en-US"/>
              <a:t>janemugambi6@gmail.com</a:t>
            </a:r>
          </a:p>
        </p:txBody>
      </p:sp>
      <p:sp>
        <p:nvSpPr>
          <p:cNvPr id="11" name="Date Placeholder 3">
            <a:extLst>
              <a:ext uri="{FF2B5EF4-FFF2-40B4-BE49-F238E27FC236}">
                <a16:creationId xmlns:a16="http://schemas.microsoft.com/office/drawing/2014/main" id="{C0F9B3D9-0673-4877-ADDC-B928908ED37C}"/>
              </a:ext>
            </a:extLst>
          </p:cNvPr>
          <p:cNvSpPr>
            <a:spLocks noGrp="1"/>
          </p:cNvSpPr>
          <p:nvPr>
            <p:ph type="dt" sz="half" idx="11"/>
          </p:nvPr>
        </p:nvSpPr>
        <p:spPr/>
        <p:txBody>
          <a:bodyPr/>
          <a:lstStyle>
            <a:lvl1pPr>
              <a:defRPr/>
            </a:lvl1pPr>
          </a:lstStyle>
          <a:p>
            <a:pPr>
              <a:defRPr/>
            </a:pPr>
            <a:fld id="{BDDB8486-1563-4FBF-A949-1FC522A88771}" type="datetime2">
              <a:rPr lang="en-US"/>
              <a:pPr>
                <a:defRPr/>
              </a:pPr>
              <a:t>Thursday, August 8, 2019</a:t>
            </a:fld>
            <a:endParaRPr lang="en-US" dirty="0"/>
          </a:p>
        </p:txBody>
      </p:sp>
      <p:sp>
        <p:nvSpPr>
          <p:cNvPr id="12" name="Slide Number Placeholder 5">
            <a:extLst>
              <a:ext uri="{FF2B5EF4-FFF2-40B4-BE49-F238E27FC236}">
                <a16:creationId xmlns:a16="http://schemas.microsoft.com/office/drawing/2014/main" id="{1A57FDCC-6F2E-4EA3-ADEC-0E4B5768C8DC}"/>
              </a:ext>
            </a:extLst>
          </p:cNvPr>
          <p:cNvSpPr>
            <a:spLocks noGrp="1"/>
          </p:cNvSpPr>
          <p:nvPr>
            <p:ph type="sldNum" sz="quarter" idx="12"/>
          </p:nvPr>
        </p:nvSpPr>
        <p:spPr/>
        <p:txBody>
          <a:bodyPr/>
          <a:lstStyle>
            <a:lvl1pPr>
              <a:defRPr sz="1200" b="1" smtClean="0"/>
            </a:lvl1pPr>
          </a:lstStyle>
          <a:p>
            <a:pPr>
              <a:defRPr/>
            </a:pPr>
            <a:fld id="{DBFA4FA2-1714-43CD-8037-4BCA0C3ADCAA}" type="slidenum">
              <a:rPr lang="en-US" altLang="en-US"/>
              <a:pPr>
                <a:defRPr/>
              </a:pPr>
              <a:t>‹#›</a:t>
            </a:fld>
            <a:endParaRPr lang="en-US" altLang="en-US"/>
          </a:p>
        </p:txBody>
      </p:sp>
    </p:spTree>
    <p:extLst>
      <p:ext uri="{BB962C8B-B14F-4D97-AF65-F5344CB8AC3E}">
        <p14:creationId xmlns:p14="http://schemas.microsoft.com/office/powerpoint/2010/main" val="343062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4A68BBE0-EF4C-4B75-BBD5-16AA1AAC0632}"/>
              </a:ext>
            </a:extLst>
          </p:cNvPr>
          <p:cNvCxnSpPr/>
          <p:nvPr userDrawn="1"/>
        </p:nvCxnSpPr>
        <p:spPr>
          <a:xfrm>
            <a:off x="0" y="6353175"/>
            <a:ext cx="9906000"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BC7A1C3F-9FA8-407C-BA24-DB0D53780F8C}"/>
              </a:ext>
            </a:extLst>
          </p:cNvPr>
          <p:cNvCxnSpPr/>
          <p:nvPr userDrawn="1"/>
        </p:nvCxnSpPr>
        <p:spPr>
          <a:xfrm>
            <a:off x="0" y="6400800"/>
            <a:ext cx="9906000" cy="1588"/>
          </a:xfrm>
          <a:prstGeom prst="line">
            <a:avLst/>
          </a:prstGeom>
          <a:ln w="254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79568561-CF05-4D88-AACF-45612FBD69EC}"/>
              </a:ext>
            </a:extLst>
          </p:cNvPr>
          <p:cNvCxnSpPr/>
          <p:nvPr userDrawn="1"/>
        </p:nvCxnSpPr>
        <p:spPr>
          <a:xfrm>
            <a:off x="0" y="6294438"/>
            <a:ext cx="9906000" cy="158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1">
            <a:extLst>
              <a:ext uri="{FF2B5EF4-FFF2-40B4-BE49-F238E27FC236}">
                <a16:creationId xmlns:a16="http://schemas.microsoft.com/office/drawing/2014/main" id="{1DEC27FA-1C2F-4339-9DD3-10C1BD2DA66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r="8737" b="4478"/>
          <a:stretch>
            <a:fillRect/>
          </a:stretch>
        </p:blipFill>
        <p:spPr bwMode="auto">
          <a:xfrm>
            <a:off x="0" y="0"/>
            <a:ext cx="30845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71475" y="594359"/>
            <a:ext cx="2600325" cy="2286000"/>
          </a:xfrm>
        </p:spPr>
        <p:txBody>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3748591" y="731520"/>
            <a:ext cx="5426842"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71475" y="2926080"/>
            <a:ext cx="2600325"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Date Placeholder 4">
            <a:extLst>
              <a:ext uri="{FF2B5EF4-FFF2-40B4-BE49-F238E27FC236}">
                <a16:creationId xmlns:a16="http://schemas.microsoft.com/office/drawing/2014/main" id="{C406A5D7-17EB-4733-9F16-1802FC296B6A}"/>
              </a:ext>
            </a:extLst>
          </p:cNvPr>
          <p:cNvSpPr>
            <a:spLocks noGrp="1"/>
          </p:cNvSpPr>
          <p:nvPr>
            <p:ph type="dt" sz="half" idx="10"/>
          </p:nvPr>
        </p:nvSpPr>
        <p:spPr>
          <a:xfrm>
            <a:off x="377825" y="6459538"/>
            <a:ext cx="2127250" cy="365125"/>
          </a:xfrm>
        </p:spPr>
        <p:txBody>
          <a:bodyPr/>
          <a:lstStyle>
            <a:lvl1pPr algn="l">
              <a:defRPr/>
            </a:lvl1pPr>
          </a:lstStyle>
          <a:p>
            <a:pPr>
              <a:defRPr/>
            </a:pPr>
            <a:fld id="{A1576BBE-DA06-4B34-9A63-53D47920D2C2}" type="datetime2">
              <a:rPr lang="en-US"/>
              <a:pPr>
                <a:defRPr/>
              </a:pPr>
              <a:t>Thursday, August 8, 2019</a:t>
            </a:fld>
            <a:endParaRPr lang="en-US" dirty="0"/>
          </a:p>
        </p:txBody>
      </p:sp>
      <p:sp>
        <p:nvSpPr>
          <p:cNvPr id="10" name="Footer Placeholder 5">
            <a:extLst>
              <a:ext uri="{FF2B5EF4-FFF2-40B4-BE49-F238E27FC236}">
                <a16:creationId xmlns:a16="http://schemas.microsoft.com/office/drawing/2014/main" id="{4EEC7AF9-2FE6-4791-8BA9-43C6DF9F8911}"/>
              </a:ext>
            </a:extLst>
          </p:cNvPr>
          <p:cNvSpPr>
            <a:spLocks noGrp="1"/>
          </p:cNvSpPr>
          <p:nvPr>
            <p:ph type="ftr" sz="quarter" idx="11"/>
          </p:nvPr>
        </p:nvSpPr>
        <p:spPr>
          <a:xfrm>
            <a:off x="3900488" y="6459538"/>
            <a:ext cx="3776662" cy="365125"/>
          </a:xfrm>
        </p:spPr>
        <p:txBody>
          <a:bodyPr/>
          <a:lstStyle>
            <a:lvl1pPr algn="l">
              <a:defRPr>
                <a:solidFill>
                  <a:schemeClr val="tx2"/>
                </a:solidFill>
              </a:defRPr>
            </a:lvl1pPr>
          </a:lstStyle>
          <a:p>
            <a:pPr>
              <a:defRPr/>
            </a:pPr>
            <a:r>
              <a:rPr lang="en-US"/>
              <a:t>janemugambi6@gmail.com</a:t>
            </a:r>
          </a:p>
        </p:txBody>
      </p:sp>
      <p:sp>
        <p:nvSpPr>
          <p:cNvPr id="11" name="Slide Number Placeholder 6">
            <a:extLst>
              <a:ext uri="{FF2B5EF4-FFF2-40B4-BE49-F238E27FC236}">
                <a16:creationId xmlns:a16="http://schemas.microsoft.com/office/drawing/2014/main" id="{7DE50ED6-DE96-497A-B670-98C189199B1F}"/>
              </a:ext>
            </a:extLst>
          </p:cNvPr>
          <p:cNvSpPr>
            <a:spLocks noGrp="1"/>
          </p:cNvSpPr>
          <p:nvPr>
            <p:ph type="sldNum" sz="quarter" idx="12"/>
          </p:nvPr>
        </p:nvSpPr>
        <p:spPr/>
        <p:txBody>
          <a:bodyPr/>
          <a:lstStyle>
            <a:lvl1pPr>
              <a:defRPr smtClean="0">
                <a:solidFill>
                  <a:schemeClr val="tx2"/>
                </a:solidFill>
              </a:defRPr>
            </a:lvl1pPr>
          </a:lstStyle>
          <a:p>
            <a:pPr>
              <a:defRPr/>
            </a:pPr>
            <a:fld id="{360ACA51-DDA3-47E1-97D9-A1CEA162A0E9}" type="slidenum">
              <a:rPr lang="en-US" altLang="en-US"/>
              <a:pPr>
                <a:defRPr/>
              </a:pPr>
              <a:t>‹#›</a:t>
            </a:fld>
            <a:endParaRPr lang="en-US" altLang="en-US"/>
          </a:p>
        </p:txBody>
      </p:sp>
    </p:spTree>
    <p:extLst>
      <p:ext uri="{BB962C8B-B14F-4D97-AF65-F5344CB8AC3E}">
        <p14:creationId xmlns:p14="http://schemas.microsoft.com/office/powerpoint/2010/main" val="38525980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F32CFD2-93BF-4483-BC82-CF9E24D0F3E1}"/>
              </a:ext>
            </a:extLst>
          </p:cNvPr>
          <p:cNvSpPr/>
          <p:nvPr/>
        </p:nvSpPr>
        <p:spPr>
          <a:xfrm>
            <a:off x="0" y="4953000"/>
            <a:ext cx="9902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a:extLst>
              <a:ext uri="{FF2B5EF4-FFF2-40B4-BE49-F238E27FC236}">
                <a16:creationId xmlns:a16="http://schemas.microsoft.com/office/drawing/2014/main" id="{84B884B2-EED0-4DC9-9121-880424BCA725}"/>
              </a:ext>
            </a:extLst>
          </p:cNvPr>
          <p:cNvSpPr/>
          <p:nvPr/>
        </p:nvSpPr>
        <p:spPr>
          <a:xfrm>
            <a:off x="0" y="4914900"/>
            <a:ext cx="9902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91540" y="5074920"/>
            <a:ext cx="8221980" cy="822960"/>
          </a:xfrm>
        </p:spPr>
        <p:txBody>
          <a:bodyPr tIns="0" bIns="0">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891539" y="5907024"/>
            <a:ext cx="822198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a:extLst>
              <a:ext uri="{FF2B5EF4-FFF2-40B4-BE49-F238E27FC236}">
                <a16:creationId xmlns:a16="http://schemas.microsoft.com/office/drawing/2014/main" id="{6AB3D026-723F-42BD-8F91-84191C4F45B4}"/>
              </a:ext>
            </a:extLst>
          </p:cNvPr>
          <p:cNvSpPr>
            <a:spLocks noGrp="1"/>
          </p:cNvSpPr>
          <p:nvPr>
            <p:ph type="dt" sz="half" idx="10"/>
          </p:nvPr>
        </p:nvSpPr>
        <p:spPr/>
        <p:txBody>
          <a:bodyPr/>
          <a:lstStyle>
            <a:lvl1pPr>
              <a:defRPr/>
            </a:lvl1pPr>
          </a:lstStyle>
          <a:p>
            <a:pPr>
              <a:defRPr/>
            </a:pPr>
            <a:fld id="{56F2CC9B-6197-4243-809B-965947A2B4B3}" type="datetime2">
              <a:rPr lang="en-US"/>
              <a:pPr>
                <a:defRPr/>
              </a:pPr>
              <a:t>Thursday, August 8, 2019</a:t>
            </a:fld>
            <a:endParaRPr lang="en-US" dirty="0"/>
          </a:p>
        </p:txBody>
      </p:sp>
      <p:sp>
        <p:nvSpPr>
          <p:cNvPr id="8" name="Footer Placeholder 5">
            <a:extLst>
              <a:ext uri="{FF2B5EF4-FFF2-40B4-BE49-F238E27FC236}">
                <a16:creationId xmlns:a16="http://schemas.microsoft.com/office/drawing/2014/main" id="{BE6333AB-A853-48D1-BDE9-4480D4DCFACE}"/>
              </a:ext>
            </a:extLst>
          </p:cNvPr>
          <p:cNvSpPr>
            <a:spLocks noGrp="1"/>
          </p:cNvSpPr>
          <p:nvPr>
            <p:ph type="ftr" sz="quarter" idx="11"/>
          </p:nvPr>
        </p:nvSpPr>
        <p:spPr/>
        <p:txBody>
          <a:bodyPr/>
          <a:lstStyle>
            <a:lvl1pPr>
              <a:defRPr/>
            </a:lvl1pPr>
          </a:lstStyle>
          <a:p>
            <a:pPr>
              <a:defRPr/>
            </a:pPr>
            <a:r>
              <a:rPr lang="en-US"/>
              <a:t>janemugambi6@gmail.com</a:t>
            </a:r>
          </a:p>
        </p:txBody>
      </p:sp>
      <p:sp>
        <p:nvSpPr>
          <p:cNvPr id="9" name="Slide Number Placeholder 6">
            <a:extLst>
              <a:ext uri="{FF2B5EF4-FFF2-40B4-BE49-F238E27FC236}">
                <a16:creationId xmlns:a16="http://schemas.microsoft.com/office/drawing/2014/main" id="{9A66DBCD-6C29-4F87-8306-0455113D4B53}"/>
              </a:ext>
            </a:extLst>
          </p:cNvPr>
          <p:cNvSpPr>
            <a:spLocks noGrp="1"/>
          </p:cNvSpPr>
          <p:nvPr>
            <p:ph type="sldNum" sz="quarter" idx="12"/>
          </p:nvPr>
        </p:nvSpPr>
        <p:spPr/>
        <p:txBody>
          <a:bodyPr/>
          <a:lstStyle>
            <a:lvl1pPr>
              <a:defRPr smtClean="0"/>
            </a:lvl1pPr>
          </a:lstStyle>
          <a:p>
            <a:pPr>
              <a:defRPr/>
            </a:pPr>
            <a:fld id="{4CEB7D20-77EC-4C0D-9E4A-42EAC3985ED8}" type="slidenum">
              <a:rPr lang="en-US" altLang="en-US"/>
              <a:pPr>
                <a:defRPr/>
              </a:pPr>
              <a:t>‹#›</a:t>
            </a:fld>
            <a:endParaRPr lang="en-US" altLang="en-US"/>
          </a:p>
        </p:txBody>
      </p:sp>
    </p:spTree>
    <p:extLst>
      <p:ext uri="{BB962C8B-B14F-4D97-AF65-F5344CB8AC3E}">
        <p14:creationId xmlns:p14="http://schemas.microsoft.com/office/powerpoint/2010/main" val="36408372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D8936551-362F-401D-98FA-CD0864A699CB}"/>
              </a:ext>
            </a:extLst>
          </p:cNvPr>
          <p:cNvSpPr>
            <a:spLocks noGrp="1"/>
          </p:cNvSpPr>
          <p:nvPr>
            <p:ph type="dt" sz="half" idx="10"/>
          </p:nvPr>
        </p:nvSpPr>
        <p:spPr/>
        <p:txBody>
          <a:bodyPr/>
          <a:lstStyle>
            <a:lvl1pPr>
              <a:defRPr/>
            </a:lvl1pPr>
          </a:lstStyle>
          <a:p>
            <a:pPr>
              <a:defRPr/>
            </a:pPr>
            <a:fld id="{759FD84B-D775-4E29-B4F9-95DE0147E175}" type="datetime2">
              <a:rPr lang="en-US"/>
              <a:pPr>
                <a:defRPr/>
              </a:pPr>
              <a:t>Thursday, August 8, 2019</a:t>
            </a:fld>
            <a:endParaRPr lang="en-US" dirty="0"/>
          </a:p>
        </p:txBody>
      </p:sp>
      <p:sp>
        <p:nvSpPr>
          <p:cNvPr id="5" name="Footer Placeholder 4">
            <a:extLst>
              <a:ext uri="{FF2B5EF4-FFF2-40B4-BE49-F238E27FC236}">
                <a16:creationId xmlns:a16="http://schemas.microsoft.com/office/drawing/2014/main" id="{D297BAC2-87FF-4330-8374-A8FD9EFCFB47}"/>
              </a:ext>
            </a:extLst>
          </p:cNvPr>
          <p:cNvSpPr>
            <a:spLocks noGrp="1"/>
          </p:cNvSpPr>
          <p:nvPr>
            <p:ph type="ftr" sz="quarter" idx="11"/>
          </p:nvPr>
        </p:nvSpPr>
        <p:spPr/>
        <p:txBody>
          <a:bodyPr/>
          <a:lstStyle>
            <a:lvl1pPr>
              <a:defRPr/>
            </a:lvl1pPr>
          </a:lstStyle>
          <a:p>
            <a:pPr>
              <a:defRPr/>
            </a:pPr>
            <a:r>
              <a:rPr lang="en-US"/>
              <a:t>janemugambi6@gmail.com</a:t>
            </a:r>
          </a:p>
        </p:txBody>
      </p:sp>
      <p:sp>
        <p:nvSpPr>
          <p:cNvPr id="6" name="Slide Number Placeholder 5">
            <a:extLst>
              <a:ext uri="{FF2B5EF4-FFF2-40B4-BE49-F238E27FC236}">
                <a16:creationId xmlns:a16="http://schemas.microsoft.com/office/drawing/2014/main" id="{F1A9FAFD-C3B3-43DF-8605-91B0B2DD0759}"/>
              </a:ext>
            </a:extLst>
          </p:cNvPr>
          <p:cNvSpPr>
            <a:spLocks noGrp="1"/>
          </p:cNvSpPr>
          <p:nvPr>
            <p:ph type="sldNum" sz="quarter" idx="12"/>
          </p:nvPr>
        </p:nvSpPr>
        <p:spPr/>
        <p:txBody>
          <a:bodyPr/>
          <a:lstStyle>
            <a:lvl1pPr>
              <a:defRPr/>
            </a:lvl1pPr>
          </a:lstStyle>
          <a:p>
            <a:pPr>
              <a:defRPr/>
            </a:pPr>
            <a:fld id="{D8C8C430-F6B2-488D-93E6-5AE73610D6F3}" type="slidenum">
              <a:rPr lang="en-US" altLang="en-US"/>
              <a:pPr>
                <a:defRPr/>
              </a:pPr>
              <a:t>‹#›</a:t>
            </a:fld>
            <a:endParaRPr lang="en-US" altLang="en-US"/>
          </a:p>
        </p:txBody>
      </p:sp>
    </p:spTree>
    <p:extLst>
      <p:ext uri="{BB962C8B-B14F-4D97-AF65-F5344CB8AC3E}">
        <p14:creationId xmlns:p14="http://schemas.microsoft.com/office/powerpoint/2010/main" val="32135265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1DF7988-79A1-463F-8B12-471B8F694B5F}"/>
              </a:ext>
            </a:extLst>
          </p:cNvPr>
          <p:cNvSpPr/>
          <p:nvPr/>
        </p:nvSpPr>
        <p:spPr>
          <a:xfrm>
            <a:off x="3175" y="6400800"/>
            <a:ext cx="9902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a:extLst>
              <a:ext uri="{FF2B5EF4-FFF2-40B4-BE49-F238E27FC236}">
                <a16:creationId xmlns:a16="http://schemas.microsoft.com/office/drawing/2014/main" id="{F9B18D18-C75E-4C28-B878-66B18D6F9AAA}"/>
              </a:ext>
            </a:extLst>
          </p:cNvPr>
          <p:cNvSpPr/>
          <p:nvPr/>
        </p:nvSpPr>
        <p:spPr>
          <a:xfrm>
            <a:off x="0" y="6334125"/>
            <a:ext cx="9902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7088982" y="414780"/>
            <a:ext cx="2135981"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1038" y="414779"/>
            <a:ext cx="6284119" cy="5757420"/>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Date Placeholder 3">
            <a:extLst>
              <a:ext uri="{FF2B5EF4-FFF2-40B4-BE49-F238E27FC236}">
                <a16:creationId xmlns:a16="http://schemas.microsoft.com/office/drawing/2014/main" id="{267A418E-EE87-4F60-A129-B8FFDD77E38C}"/>
              </a:ext>
            </a:extLst>
          </p:cNvPr>
          <p:cNvSpPr>
            <a:spLocks noGrp="1"/>
          </p:cNvSpPr>
          <p:nvPr>
            <p:ph type="dt" sz="half" idx="10"/>
          </p:nvPr>
        </p:nvSpPr>
        <p:spPr/>
        <p:txBody>
          <a:bodyPr/>
          <a:lstStyle>
            <a:lvl1pPr>
              <a:defRPr/>
            </a:lvl1pPr>
          </a:lstStyle>
          <a:p>
            <a:pPr>
              <a:defRPr/>
            </a:pPr>
            <a:fld id="{4A8C4494-60D2-46CD-A2B0-2DD3AE36EF13}" type="datetime2">
              <a:rPr lang="en-US"/>
              <a:pPr>
                <a:defRPr/>
              </a:pPr>
              <a:t>Thursday, August 8, 2019</a:t>
            </a:fld>
            <a:endParaRPr lang="en-US" dirty="0"/>
          </a:p>
        </p:txBody>
      </p:sp>
      <p:sp>
        <p:nvSpPr>
          <p:cNvPr id="7" name="Footer Placeholder 4">
            <a:extLst>
              <a:ext uri="{FF2B5EF4-FFF2-40B4-BE49-F238E27FC236}">
                <a16:creationId xmlns:a16="http://schemas.microsoft.com/office/drawing/2014/main" id="{F88F3490-D1BE-446F-9086-FACA949ADEAC}"/>
              </a:ext>
            </a:extLst>
          </p:cNvPr>
          <p:cNvSpPr>
            <a:spLocks noGrp="1"/>
          </p:cNvSpPr>
          <p:nvPr>
            <p:ph type="ftr" sz="quarter" idx="11"/>
          </p:nvPr>
        </p:nvSpPr>
        <p:spPr/>
        <p:txBody>
          <a:bodyPr/>
          <a:lstStyle>
            <a:lvl1pPr>
              <a:defRPr/>
            </a:lvl1pPr>
          </a:lstStyle>
          <a:p>
            <a:pPr>
              <a:defRPr/>
            </a:pPr>
            <a:r>
              <a:rPr lang="en-US"/>
              <a:t>janemugambi6@gmail.com</a:t>
            </a:r>
          </a:p>
        </p:txBody>
      </p:sp>
      <p:sp>
        <p:nvSpPr>
          <p:cNvPr id="8" name="Slide Number Placeholder 5">
            <a:extLst>
              <a:ext uri="{FF2B5EF4-FFF2-40B4-BE49-F238E27FC236}">
                <a16:creationId xmlns:a16="http://schemas.microsoft.com/office/drawing/2014/main" id="{5965E875-4C4C-4357-89E6-B11881A0568F}"/>
              </a:ext>
            </a:extLst>
          </p:cNvPr>
          <p:cNvSpPr>
            <a:spLocks noGrp="1"/>
          </p:cNvSpPr>
          <p:nvPr>
            <p:ph type="sldNum" sz="quarter" idx="12"/>
          </p:nvPr>
        </p:nvSpPr>
        <p:spPr/>
        <p:txBody>
          <a:bodyPr/>
          <a:lstStyle>
            <a:lvl1pPr>
              <a:defRPr smtClean="0"/>
            </a:lvl1pPr>
          </a:lstStyle>
          <a:p>
            <a:pPr>
              <a:defRPr/>
            </a:pPr>
            <a:fld id="{885021ED-8810-4CBA-8BBE-5A1C91520D89}" type="slidenum">
              <a:rPr lang="en-US" altLang="en-US"/>
              <a:pPr>
                <a:defRPr/>
              </a:pPr>
              <a:t>‹#›</a:t>
            </a:fld>
            <a:endParaRPr lang="en-US" altLang="en-US"/>
          </a:p>
        </p:txBody>
      </p:sp>
    </p:spTree>
    <p:extLst>
      <p:ext uri="{BB962C8B-B14F-4D97-AF65-F5344CB8AC3E}">
        <p14:creationId xmlns:p14="http://schemas.microsoft.com/office/powerpoint/2010/main" val="38525837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Header Blue">
    <p:spTree>
      <p:nvGrpSpPr>
        <p:cNvPr id="1" name=""/>
        <p:cNvGrpSpPr/>
        <p:nvPr/>
      </p:nvGrpSpPr>
      <p:grpSpPr>
        <a:xfrm>
          <a:off x="0" y="0"/>
          <a:ext cx="0" cy="0"/>
          <a:chOff x="0" y="0"/>
          <a:chExt cx="0" cy="0"/>
        </a:xfrm>
      </p:grpSpPr>
      <p:sp>
        <p:nvSpPr>
          <p:cNvPr id="9" name="Title 1"/>
          <p:cNvSpPr>
            <a:spLocks noGrp="1"/>
          </p:cNvSpPr>
          <p:nvPr>
            <p:ph type="title"/>
          </p:nvPr>
        </p:nvSpPr>
        <p:spPr>
          <a:xfrm>
            <a:off x="0" y="2"/>
            <a:ext cx="9906000" cy="1407227"/>
          </a:xfrm>
          <a:solidFill>
            <a:schemeClr val="tx2"/>
          </a:solidFill>
        </p:spPr>
        <p:txBody>
          <a:bodyPr/>
          <a:lstStyle>
            <a:lvl1pPr algn="ctr">
              <a:defRPr sz="3575">
                <a:solidFill>
                  <a:schemeClr val="bg2"/>
                </a:solidFill>
              </a:defRPr>
            </a:lvl1pPr>
          </a:lstStyle>
          <a:p>
            <a:r>
              <a:rPr lang="en-US"/>
              <a:t>Click to edit Master title style</a:t>
            </a:r>
            <a:endParaRPr lang="en-US" dirty="0"/>
          </a:p>
        </p:txBody>
      </p:sp>
      <p:sp>
        <p:nvSpPr>
          <p:cNvPr id="10" name="Content Placeholder 2"/>
          <p:cNvSpPr>
            <a:spLocks noGrp="1"/>
          </p:cNvSpPr>
          <p:nvPr>
            <p:ph idx="1"/>
          </p:nvPr>
        </p:nvSpPr>
        <p:spPr>
          <a:xfrm>
            <a:off x="681038" y="1700815"/>
            <a:ext cx="8543925" cy="49163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4"/>
          <p:cNvSpPr>
            <a:spLocks noGrp="1"/>
          </p:cNvSpPr>
          <p:nvPr>
            <p:ph type="sldNum" sz="quarter" idx="10"/>
          </p:nvPr>
        </p:nvSpPr>
        <p:spPr/>
        <p:txBody>
          <a:bodyPr/>
          <a:lstStyle>
            <a:lvl1pPr>
              <a:defRPr/>
            </a:lvl1pPr>
          </a:lstStyle>
          <a:p>
            <a:pPr>
              <a:defRPr/>
            </a:pPr>
            <a:fld id="{67DEF2E5-0395-4201-9CE8-AFCF60FD7FE4}" type="slidenum">
              <a:rPr lang="en-US"/>
              <a:pPr>
                <a:defRPr/>
              </a:pPr>
              <a:t>‹#›</a:t>
            </a:fld>
            <a:endParaRPr lang="en-US"/>
          </a:p>
        </p:txBody>
      </p:sp>
    </p:spTree>
    <p:extLst>
      <p:ext uri="{BB962C8B-B14F-4D97-AF65-F5344CB8AC3E}">
        <p14:creationId xmlns:p14="http://schemas.microsoft.com/office/powerpoint/2010/main" val="4641214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010B9A3C-198D-45DB-BBFA-3608D8085C5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1666" t="64665" r="3172" b="23672"/>
          <a:stretch>
            <a:fillRect/>
          </a:stretch>
        </p:blipFill>
        <p:spPr bwMode="auto">
          <a:xfrm>
            <a:off x="0" y="1655763"/>
            <a:ext cx="9906000" cy="9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91539" y="109181"/>
            <a:ext cx="8477748" cy="942607"/>
          </a:xfrm>
        </p:spPr>
        <p:txBody>
          <a:bodyPr/>
          <a:lstStyle/>
          <a:p>
            <a:r>
              <a:rPr lang="en-US"/>
              <a:t>Click to edit Master title style</a:t>
            </a:r>
            <a:endParaRPr lang="en-US" dirty="0"/>
          </a:p>
        </p:txBody>
      </p:sp>
      <p:sp>
        <p:nvSpPr>
          <p:cNvPr id="3" name="Content Placeholder 2"/>
          <p:cNvSpPr>
            <a:spLocks noGrp="1"/>
          </p:cNvSpPr>
          <p:nvPr>
            <p:ph idx="1"/>
          </p:nvPr>
        </p:nvSpPr>
        <p:spPr>
          <a:xfrm>
            <a:off x="891538" y="1845734"/>
            <a:ext cx="8477749"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0DE9CAFB-9CAE-4FFD-8028-2468F0F23C9F}"/>
              </a:ext>
            </a:extLst>
          </p:cNvPr>
          <p:cNvSpPr>
            <a:spLocks noGrp="1"/>
          </p:cNvSpPr>
          <p:nvPr>
            <p:ph type="ftr" sz="quarter" idx="10"/>
          </p:nvPr>
        </p:nvSpPr>
        <p:spPr/>
        <p:txBody>
          <a:bodyPr/>
          <a:lstStyle>
            <a:lvl1pPr>
              <a:defRPr/>
            </a:lvl1pPr>
          </a:lstStyle>
          <a:p>
            <a:pPr>
              <a:defRPr/>
            </a:pPr>
            <a:r>
              <a:rPr lang="en-US"/>
              <a:t>janemugambi6@gmail.com</a:t>
            </a:r>
          </a:p>
        </p:txBody>
      </p:sp>
      <p:sp>
        <p:nvSpPr>
          <p:cNvPr id="6" name="Date Placeholder 3">
            <a:extLst>
              <a:ext uri="{FF2B5EF4-FFF2-40B4-BE49-F238E27FC236}">
                <a16:creationId xmlns:a16="http://schemas.microsoft.com/office/drawing/2014/main" id="{8C8E9D46-5817-4DBE-9D8E-55359440D47F}"/>
              </a:ext>
            </a:extLst>
          </p:cNvPr>
          <p:cNvSpPr>
            <a:spLocks noGrp="1"/>
          </p:cNvSpPr>
          <p:nvPr>
            <p:ph type="dt" sz="half" idx="11"/>
          </p:nvPr>
        </p:nvSpPr>
        <p:spPr/>
        <p:txBody>
          <a:bodyPr/>
          <a:lstStyle>
            <a:lvl1pPr>
              <a:defRPr/>
            </a:lvl1pPr>
          </a:lstStyle>
          <a:p>
            <a:pPr>
              <a:defRPr/>
            </a:pPr>
            <a:fld id="{254CC339-DCBB-42AF-8A30-9A2F0F408152}" type="datetime2">
              <a:rPr lang="en-US"/>
              <a:pPr>
                <a:defRPr/>
              </a:pPr>
              <a:t>Thursday, August 8, 2019</a:t>
            </a:fld>
            <a:endParaRPr lang="en-US" dirty="0"/>
          </a:p>
        </p:txBody>
      </p:sp>
      <p:sp>
        <p:nvSpPr>
          <p:cNvPr id="7" name="Slide Number Placeholder 5">
            <a:extLst>
              <a:ext uri="{FF2B5EF4-FFF2-40B4-BE49-F238E27FC236}">
                <a16:creationId xmlns:a16="http://schemas.microsoft.com/office/drawing/2014/main" id="{98F9D84F-DC4F-4022-8B79-00B32DAAAE97}"/>
              </a:ext>
            </a:extLst>
          </p:cNvPr>
          <p:cNvSpPr>
            <a:spLocks noGrp="1"/>
          </p:cNvSpPr>
          <p:nvPr>
            <p:ph type="sldNum" sz="quarter" idx="12"/>
          </p:nvPr>
        </p:nvSpPr>
        <p:spPr/>
        <p:txBody>
          <a:bodyPr/>
          <a:lstStyle>
            <a:lvl1pPr>
              <a:defRPr sz="1200" smtClean="0"/>
            </a:lvl1pPr>
          </a:lstStyle>
          <a:p>
            <a:pPr>
              <a:defRPr/>
            </a:pPr>
            <a:fld id="{ADDB9191-8199-4DBF-9168-1F91A61359A4}" type="slidenum">
              <a:rPr lang="en-US" altLang="en-US"/>
              <a:pPr>
                <a:defRPr/>
              </a:pPr>
              <a:t>‹#›</a:t>
            </a:fld>
            <a:endParaRPr lang="en-US" altLang="en-US"/>
          </a:p>
        </p:txBody>
      </p:sp>
    </p:spTree>
    <p:extLst>
      <p:ext uri="{BB962C8B-B14F-4D97-AF65-F5344CB8AC3E}">
        <p14:creationId xmlns:p14="http://schemas.microsoft.com/office/powerpoint/2010/main" val="29284719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87371F46-257A-4301-BBB0-DAC78E56961A}"/>
              </a:ext>
            </a:extLst>
          </p:cNvPr>
          <p:cNvSpPr>
            <a:spLocks noGrp="1"/>
          </p:cNvSpPr>
          <p:nvPr>
            <p:ph type="dt" sz="half" idx="10"/>
          </p:nvPr>
        </p:nvSpPr>
        <p:spPr/>
        <p:txBody>
          <a:bodyPr/>
          <a:lstStyle>
            <a:lvl1pPr>
              <a:defRPr/>
            </a:lvl1pPr>
          </a:lstStyle>
          <a:p>
            <a:pPr>
              <a:defRPr/>
            </a:pPr>
            <a:fld id="{BCA828FA-0A31-4D24-8946-475E5DE60D29}" type="datetime2">
              <a:rPr lang="en-US"/>
              <a:pPr>
                <a:defRPr/>
              </a:pPr>
              <a:t>Thursday, August 8, 2019</a:t>
            </a:fld>
            <a:endParaRPr lang="en-US" dirty="0"/>
          </a:p>
        </p:txBody>
      </p:sp>
      <p:sp>
        <p:nvSpPr>
          <p:cNvPr id="4" name="Footer Placeholder 4">
            <a:extLst>
              <a:ext uri="{FF2B5EF4-FFF2-40B4-BE49-F238E27FC236}">
                <a16:creationId xmlns:a16="http://schemas.microsoft.com/office/drawing/2014/main" id="{CD2BC2EB-856F-4363-8C9F-EED3FDC20FC7}"/>
              </a:ext>
            </a:extLst>
          </p:cNvPr>
          <p:cNvSpPr>
            <a:spLocks noGrp="1"/>
          </p:cNvSpPr>
          <p:nvPr>
            <p:ph type="ftr" sz="quarter" idx="11"/>
          </p:nvPr>
        </p:nvSpPr>
        <p:spPr/>
        <p:txBody>
          <a:bodyPr/>
          <a:lstStyle>
            <a:lvl1pPr>
              <a:defRPr/>
            </a:lvl1pPr>
          </a:lstStyle>
          <a:p>
            <a:pPr>
              <a:defRPr/>
            </a:pPr>
            <a:r>
              <a:rPr lang="en-US"/>
              <a:t>janemugambi6@gmail.com</a:t>
            </a:r>
          </a:p>
        </p:txBody>
      </p:sp>
      <p:sp>
        <p:nvSpPr>
          <p:cNvPr id="5" name="Slide Number Placeholder 5">
            <a:extLst>
              <a:ext uri="{FF2B5EF4-FFF2-40B4-BE49-F238E27FC236}">
                <a16:creationId xmlns:a16="http://schemas.microsoft.com/office/drawing/2014/main" id="{5EE695E4-C3BF-4017-87A8-50B443E4B271}"/>
              </a:ext>
            </a:extLst>
          </p:cNvPr>
          <p:cNvSpPr>
            <a:spLocks noGrp="1"/>
          </p:cNvSpPr>
          <p:nvPr>
            <p:ph type="sldNum" sz="quarter" idx="12"/>
          </p:nvPr>
        </p:nvSpPr>
        <p:spPr/>
        <p:txBody>
          <a:bodyPr/>
          <a:lstStyle>
            <a:lvl1pPr>
              <a:defRPr/>
            </a:lvl1pPr>
          </a:lstStyle>
          <a:p>
            <a:pPr>
              <a:defRPr/>
            </a:pPr>
            <a:fld id="{F0C683B0-78F8-45C7-BF4A-F08A86446E75}" type="slidenum">
              <a:rPr lang="en-US" altLang="en-US"/>
              <a:pPr>
                <a:defRPr/>
              </a:pPr>
              <a:t>‹#›</a:t>
            </a:fld>
            <a:endParaRPr lang="en-US" altLang="en-US"/>
          </a:p>
        </p:txBody>
      </p:sp>
    </p:spTree>
    <p:extLst>
      <p:ext uri="{BB962C8B-B14F-4D97-AF65-F5344CB8AC3E}">
        <p14:creationId xmlns:p14="http://schemas.microsoft.com/office/powerpoint/2010/main" val="20086046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79D3591C-9FB9-48EC-A984-3627067A535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1666" t="64665" r="3172" b="23672"/>
          <a:stretch>
            <a:fillRect/>
          </a:stretch>
        </p:blipFill>
        <p:spPr bwMode="auto">
          <a:xfrm>
            <a:off x="0" y="1023938"/>
            <a:ext cx="9906000" cy="9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91539" y="-14"/>
            <a:ext cx="8477748" cy="945792"/>
          </a:xfrm>
        </p:spPr>
        <p:txBody>
          <a:bodyPr/>
          <a:lstStyle/>
          <a:p>
            <a:r>
              <a:rPr lang="en-US" dirty="0"/>
              <a:t>Click to edit Master title style</a:t>
            </a:r>
          </a:p>
        </p:txBody>
      </p:sp>
      <p:sp>
        <p:nvSpPr>
          <p:cNvPr id="3" name="Content Placeholder 2"/>
          <p:cNvSpPr>
            <a:spLocks noGrp="1"/>
          </p:cNvSpPr>
          <p:nvPr>
            <p:ph idx="1"/>
          </p:nvPr>
        </p:nvSpPr>
        <p:spPr>
          <a:xfrm>
            <a:off x="891538" y="1845734"/>
            <a:ext cx="8477749"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6523B35F-DD30-43CF-8F20-D12B870A8E92}"/>
              </a:ext>
            </a:extLst>
          </p:cNvPr>
          <p:cNvSpPr>
            <a:spLocks noGrp="1"/>
          </p:cNvSpPr>
          <p:nvPr>
            <p:ph type="dt" sz="half" idx="10"/>
          </p:nvPr>
        </p:nvSpPr>
        <p:spPr/>
        <p:txBody>
          <a:bodyPr/>
          <a:lstStyle>
            <a:lvl1pPr>
              <a:defRPr/>
            </a:lvl1pPr>
          </a:lstStyle>
          <a:p>
            <a:pPr>
              <a:defRPr/>
            </a:pPr>
            <a:fld id="{9EEE5FA5-530F-498F-892B-706329223E59}" type="datetime2">
              <a:rPr lang="en-US"/>
              <a:pPr>
                <a:defRPr/>
              </a:pPr>
              <a:t>Thursday, August 8, 2019</a:t>
            </a:fld>
            <a:endParaRPr lang="en-US" dirty="0"/>
          </a:p>
        </p:txBody>
      </p:sp>
      <p:sp>
        <p:nvSpPr>
          <p:cNvPr id="6" name="Footer Placeholder 4">
            <a:extLst>
              <a:ext uri="{FF2B5EF4-FFF2-40B4-BE49-F238E27FC236}">
                <a16:creationId xmlns:a16="http://schemas.microsoft.com/office/drawing/2014/main" id="{892E3107-E594-4A07-BD65-D22D576ED8FA}"/>
              </a:ext>
            </a:extLst>
          </p:cNvPr>
          <p:cNvSpPr>
            <a:spLocks noGrp="1"/>
          </p:cNvSpPr>
          <p:nvPr>
            <p:ph type="ftr" sz="quarter" idx="11"/>
          </p:nvPr>
        </p:nvSpPr>
        <p:spPr/>
        <p:txBody>
          <a:bodyPr/>
          <a:lstStyle>
            <a:lvl1pPr>
              <a:defRPr/>
            </a:lvl1pPr>
          </a:lstStyle>
          <a:p>
            <a:pPr>
              <a:defRPr/>
            </a:pPr>
            <a:r>
              <a:rPr lang="en-US"/>
              <a:t>janemugambi6@gmail.com</a:t>
            </a:r>
          </a:p>
        </p:txBody>
      </p:sp>
      <p:sp>
        <p:nvSpPr>
          <p:cNvPr id="7" name="Slide Number Placeholder 5">
            <a:extLst>
              <a:ext uri="{FF2B5EF4-FFF2-40B4-BE49-F238E27FC236}">
                <a16:creationId xmlns:a16="http://schemas.microsoft.com/office/drawing/2014/main" id="{E31A5AB2-45D2-4E14-A48B-0531D37B16AF}"/>
              </a:ext>
            </a:extLst>
          </p:cNvPr>
          <p:cNvSpPr>
            <a:spLocks noGrp="1"/>
          </p:cNvSpPr>
          <p:nvPr>
            <p:ph type="sldNum" sz="quarter" idx="12"/>
          </p:nvPr>
        </p:nvSpPr>
        <p:spPr/>
        <p:txBody>
          <a:bodyPr/>
          <a:lstStyle>
            <a:lvl1pPr>
              <a:defRPr sz="1200" b="1" smtClean="0"/>
            </a:lvl1pPr>
          </a:lstStyle>
          <a:p>
            <a:pPr>
              <a:defRPr/>
            </a:pPr>
            <a:fld id="{D0DAF1CF-2C15-4D0B-975C-4C4D30DF598F}" type="slidenum">
              <a:rPr lang="en-US" altLang="en-US"/>
              <a:pPr>
                <a:defRPr/>
              </a:pPr>
              <a:t>‹#›</a:t>
            </a:fld>
            <a:endParaRPr lang="en-US" altLang="en-US"/>
          </a:p>
        </p:txBody>
      </p:sp>
    </p:spTree>
    <p:extLst>
      <p:ext uri="{BB962C8B-B14F-4D97-AF65-F5344CB8AC3E}">
        <p14:creationId xmlns:p14="http://schemas.microsoft.com/office/powerpoint/2010/main" val="41839350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6828457-C567-4FFA-BA7F-CB6283CE156D}"/>
              </a:ext>
            </a:extLst>
          </p:cNvPr>
          <p:cNvSpPr/>
          <p:nvPr/>
        </p:nvSpPr>
        <p:spPr>
          <a:xfrm>
            <a:off x="3175" y="6400800"/>
            <a:ext cx="9902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a:extLst>
              <a:ext uri="{FF2B5EF4-FFF2-40B4-BE49-F238E27FC236}">
                <a16:creationId xmlns:a16="http://schemas.microsoft.com/office/drawing/2014/main" id="{064EA1FB-2019-4F36-BCD0-975DAA20D937}"/>
              </a:ext>
            </a:extLst>
          </p:cNvPr>
          <p:cNvSpPr/>
          <p:nvPr/>
        </p:nvSpPr>
        <p:spPr>
          <a:xfrm>
            <a:off x="0" y="6334125"/>
            <a:ext cx="9902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5">
            <a:extLst>
              <a:ext uri="{FF2B5EF4-FFF2-40B4-BE49-F238E27FC236}">
                <a16:creationId xmlns:a16="http://schemas.microsoft.com/office/drawing/2014/main" id="{F4035BBF-EAF2-4B9E-B9C3-EAEA0D4B6743}"/>
              </a:ext>
            </a:extLst>
          </p:cNvPr>
          <p:cNvCxnSpPr/>
          <p:nvPr/>
        </p:nvCxnSpPr>
        <p:spPr>
          <a:xfrm>
            <a:off x="981075" y="4343400"/>
            <a:ext cx="8023225"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891540" y="758952"/>
            <a:ext cx="8172450" cy="3566160"/>
          </a:xfrm>
        </p:spPr>
        <p:txBody>
          <a:bodyPr anchorCtr="0"/>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891540" y="4453128"/>
            <a:ext cx="8172450" cy="1143000"/>
          </a:xfrm>
        </p:spPr>
        <p:txBody>
          <a:bodyPr lIns="91440" rIns="9144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3">
            <a:extLst>
              <a:ext uri="{FF2B5EF4-FFF2-40B4-BE49-F238E27FC236}">
                <a16:creationId xmlns:a16="http://schemas.microsoft.com/office/drawing/2014/main" id="{6BEA0958-F99F-4A64-BBBC-5C4D62983888}"/>
              </a:ext>
            </a:extLst>
          </p:cNvPr>
          <p:cNvSpPr>
            <a:spLocks noGrp="1"/>
          </p:cNvSpPr>
          <p:nvPr>
            <p:ph type="dt" sz="half" idx="10"/>
          </p:nvPr>
        </p:nvSpPr>
        <p:spPr/>
        <p:txBody>
          <a:bodyPr/>
          <a:lstStyle>
            <a:lvl1pPr>
              <a:defRPr/>
            </a:lvl1pPr>
          </a:lstStyle>
          <a:p>
            <a:pPr>
              <a:defRPr/>
            </a:pPr>
            <a:fld id="{188D5573-4F3C-4C7F-B68F-0297F7F9FD9C}" type="datetime2">
              <a:rPr lang="en-US"/>
              <a:pPr>
                <a:defRPr/>
              </a:pPr>
              <a:t>Thursday, August 8, 2019</a:t>
            </a:fld>
            <a:endParaRPr lang="en-US" dirty="0"/>
          </a:p>
        </p:txBody>
      </p:sp>
      <p:sp>
        <p:nvSpPr>
          <p:cNvPr id="8" name="Footer Placeholder 4">
            <a:extLst>
              <a:ext uri="{FF2B5EF4-FFF2-40B4-BE49-F238E27FC236}">
                <a16:creationId xmlns:a16="http://schemas.microsoft.com/office/drawing/2014/main" id="{DC2F6551-D8CE-4AF9-9C7C-1C8F856A147F}"/>
              </a:ext>
            </a:extLst>
          </p:cNvPr>
          <p:cNvSpPr>
            <a:spLocks noGrp="1"/>
          </p:cNvSpPr>
          <p:nvPr>
            <p:ph type="ftr" sz="quarter" idx="11"/>
          </p:nvPr>
        </p:nvSpPr>
        <p:spPr/>
        <p:txBody>
          <a:bodyPr/>
          <a:lstStyle>
            <a:lvl1pPr>
              <a:defRPr/>
            </a:lvl1pPr>
          </a:lstStyle>
          <a:p>
            <a:pPr>
              <a:defRPr/>
            </a:pPr>
            <a:r>
              <a:rPr lang="en-US"/>
              <a:t>janemugambi6@gmail.com</a:t>
            </a:r>
          </a:p>
        </p:txBody>
      </p:sp>
      <p:sp>
        <p:nvSpPr>
          <p:cNvPr id="9" name="Slide Number Placeholder 5">
            <a:extLst>
              <a:ext uri="{FF2B5EF4-FFF2-40B4-BE49-F238E27FC236}">
                <a16:creationId xmlns:a16="http://schemas.microsoft.com/office/drawing/2014/main" id="{6A72F506-3A87-444A-BBFC-A6A3626DD708}"/>
              </a:ext>
            </a:extLst>
          </p:cNvPr>
          <p:cNvSpPr>
            <a:spLocks noGrp="1"/>
          </p:cNvSpPr>
          <p:nvPr>
            <p:ph type="sldNum" sz="quarter" idx="12"/>
          </p:nvPr>
        </p:nvSpPr>
        <p:spPr/>
        <p:txBody>
          <a:bodyPr/>
          <a:lstStyle>
            <a:lvl1pPr>
              <a:defRPr sz="1200" b="1" smtClean="0"/>
            </a:lvl1pPr>
          </a:lstStyle>
          <a:p>
            <a:pPr>
              <a:defRPr/>
            </a:pPr>
            <a:fld id="{840A434C-1600-44F4-B85C-FC7863851B7D}" type="slidenum">
              <a:rPr lang="en-US" altLang="en-US"/>
              <a:pPr>
                <a:defRPr/>
              </a:pPr>
              <a:t>‹#›</a:t>
            </a:fld>
            <a:endParaRPr lang="en-US" altLang="en-US"/>
          </a:p>
        </p:txBody>
      </p:sp>
    </p:spTree>
    <p:extLst>
      <p:ext uri="{BB962C8B-B14F-4D97-AF65-F5344CB8AC3E}">
        <p14:creationId xmlns:p14="http://schemas.microsoft.com/office/powerpoint/2010/main" val="12691424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E6ECAD15-F6D2-4637-B71B-6240A19C2A8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1666" t="64665" r="3172" b="23672"/>
          <a:stretch>
            <a:fillRect/>
          </a:stretch>
        </p:blipFill>
        <p:spPr bwMode="auto">
          <a:xfrm>
            <a:off x="0" y="1760538"/>
            <a:ext cx="9906000" cy="9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7"/>
          <p:cNvSpPr>
            <a:spLocks noGrp="1"/>
          </p:cNvSpPr>
          <p:nvPr>
            <p:ph type="title"/>
          </p:nvPr>
        </p:nvSpPr>
        <p:spPr>
          <a:xfrm>
            <a:off x="891540" y="286605"/>
            <a:ext cx="817245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91540" y="1845734"/>
            <a:ext cx="401193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52060" y="1845737"/>
            <a:ext cx="401193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Date Placeholder 4">
            <a:extLst>
              <a:ext uri="{FF2B5EF4-FFF2-40B4-BE49-F238E27FC236}">
                <a16:creationId xmlns:a16="http://schemas.microsoft.com/office/drawing/2014/main" id="{FD7DA6A7-5DF4-4EF3-996E-873024A1AE80}"/>
              </a:ext>
            </a:extLst>
          </p:cNvPr>
          <p:cNvSpPr>
            <a:spLocks noGrp="1"/>
          </p:cNvSpPr>
          <p:nvPr>
            <p:ph type="dt" sz="half" idx="10"/>
          </p:nvPr>
        </p:nvSpPr>
        <p:spPr/>
        <p:txBody>
          <a:bodyPr/>
          <a:lstStyle>
            <a:lvl1pPr>
              <a:defRPr/>
            </a:lvl1pPr>
          </a:lstStyle>
          <a:p>
            <a:pPr>
              <a:defRPr/>
            </a:pPr>
            <a:fld id="{AC817280-C333-447C-90E1-3B1D82396B4E}" type="datetime2">
              <a:rPr lang="en-US"/>
              <a:pPr>
                <a:defRPr/>
              </a:pPr>
              <a:t>Thursday, August 8, 2019</a:t>
            </a:fld>
            <a:endParaRPr lang="en-US" dirty="0"/>
          </a:p>
        </p:txBody>
      </p:sp>
      <p:sp>
        <p:nvSpPr>
          <p:cNvPr id="7" name="Footer Placeholder 5">
            <a:extLst>
              <a:ext uri="{FF2B5EF4-FFF2-40B4-BE49-F238E27FC236}">
                <a16:creationId xmlns:a16="http://schemas.microsoft.com/office/drawing/2014/main" id="{42BB62C1-18CB-455D-978E-BD25C17A3BC7}"/>
              </a:ext>
            </a:extLst>
          </p:cNvPr>
          <p:cNvSpPr>
            <a:spLocks noGrp="1"/>
          </p:cNvSpPr>
          <p:nvPr>
            <p:ph type="ftr" sz="quarter" idx="11"/>
          </p:nvPr>
        </p:nvSpPr>
        <p:spPr/>
        <p:txBody>
          <a:bodyPr/>
          <a:lstStyle>
            <a:lvl1pPr>
              <a:defRPr/>
            </a:lvl1pPr>
          </a:lstStyle>
          <a:p>
            <a:pPr>
              <a:defRPr/>
            </a:pPr>
            <a:r>
              <a:rPr lang="en-US"/>
              <a:t>janemugambi6@gmail.com</a:t>
            </a:r>
          </a:p>
        </p:txBody>
      </p:sp>
      <p:sp>
        <p:nvSpPr>
          <p:cNvPr id="9" name="Slide Number Placeholder 6">
            <a:extLst>
              <a:ext uri="{FF2B5EF4-FFF2-40B4-BE49-F238E27FC236}">
                <a16:creationId xmlns:a16="http://schemas.microsoft.com/office/drawing/2014/main" id="{FDEDAA56-42A7-4CEF-AF2C-FE993DDED046}"/>
              </a:ext>
            </a:extLst>
          </p:cNvPr>
          <p:cNvSpPr>
            <a:spLocks noGrp="1"/>
          </p:cNvSpPr>
          <p:nvPr>
            <p:ph type="sldNum" sz="quarter" idx="12"/>
          </p:nvPr>
        </p:nvSpPr>
        <p:spPr/>
        <p:txBody>
          <a:bodyPr/>
          <a:lstStyle>
            <a:lvl1pPr>
              <a:defRPr sz="1200" b="1" smtClean="0"/>
            </a:lvl1pPr>
          </a:lstStyle>
          <a:p>
            <a:pPr>
              <a:defRPr/>
            </a:pPr>
            <a:fld id="{92676518-408D-4246-8C14-5A686191FF74}" type="slidenum">
              <a:rPr lang="en-US" altLang="en-US"/>
              <a:pPr>
                <a:defRPr/>
              </a:pPr>
              <a:t>‹#›</a:t>
            </a:fld>
            <a:endParaRPr lang="en-US" altLang="en-US"/>
          </a:p>
        </p:txBody>
      </p:sp>
    </p:spTree>
    <p:extLst>
      <p:ext uri="{BB962C8B-B14F-4D97-AF65-F5344CB8AC3E}">
        <p14:creationId xmlns:p14="http://schemas.microsoft.com/office/powerpoint/2010/main" val="41949852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Picture 2">
            <a:extLst>
              <a:ext uri="{FF2B5EF4-FFF2-40B4-BE49-F238E27FC236}">
                <a16:creationId xmlns:a16="http://schemas.microsoft.com/office/drawing/2014/main" id="{D01B735E-2D57-4294-823B-57BFD616B44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1666" t="64665" r="3172" b="23672"/>
          <a:stretch>
            <a:fillRect/>
          </a:stretch>
        </p:blipFill>
        <p:spPr bwMode="auto">
          <a:xfrm>
            <a:off x="0" y="1760538"/>
            <a:ext cx="9906000" cy="9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9"/>
          <p:cNvSpPr>
            <a:spLocks noGrp="1"/>
          </p:cNvSpPr>
          <p:nvPr>
            <p:ph type="title"/>
          </p:nvPr>
        </p:nvSpPr>
        <p:spPr>
          <a:xfrm>
            <a:off x="891540" y="286605"/>
            <a:ext cx="817245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91540" y="1846052"/>
            <a:ext cx="401193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91540" y="2582334"/>
            <a:ext cx="401193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52060" y="1846052"/>
            <a:ext cx="401193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52060" y="2582334"/>
            <a:ext cx="401193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6">
            <a:extLst>
              <a:ext uri="{FF2B5EF4-FFF2-40B4-BE49-F238E27FC236}">
                <a16:creationId xmlns:a16="http://schemas.microsoft.com/office/drawing/2014/main" id="{6A49DD68-8494-4739-BC14-295A44A079F7}"/>
              </a:ext>
            </a:extLst>
          </p:cNvPr>
          <p:cNvSpPr>
            <a:spLocks noGrp="1"/>
          </p:cNvSpPr>
          <p:nvPr>
            <p:ph type="dt" sz="half" idx="10"/>
          </p:nvPr>
        </p:nvSpPr>
        <p:spPr/>
        <p:txBody>
          <a:bodyPr/>
          <a:lstStyle>
            <a:lvl1pPr>
              <a:defRPr/>
            </a:lvl1pPr>
          </a:lstStyle>
          <a:p>
            <a:pPr>
              <a:defRPr/>
            </a:pPr>
            <a:fld id="{BD3AD436-D5EC-4C80-AD30-F6DB0C3B04B8}" type="datetime2">
              <a:rPr lang="en-US"/>
              <a:pPr>
                <a:defRPr/>
              </a:pPr>
              <a:t>Thursday, August 8, 2019</a:t>
            </a:fld>
            <a:endParaRPr lang="en-US" dirty="0"/>
          </a:p>
        </p:txBody>
      </p:sp>
      <p:sp>
        <p:nvSpPr>
          <p:cNvPr id="9" name="Footer Placeholder 7">
            <a:extLst>
              <a:ext uri="{FF2B5EF4-FFF2-40B4-BE49-F238E27FC236}">
                <a16:creationId xmlns:a16="http://schemas.microsoft.com/office/drawing/2014/main" id="{35B59702-A7DB-460B-AF52-C5154C9466B7}"/>
              </a:ext>
            </a:extLst>
          </p:cNvPr>
          <p:cNvSpPr>
            <a:spLocks noGrp="1"/>
          </p:cNvSpPr>
          <p:nvPr>
            <p:ph type="ftr" sz="quarter" idx="11"/>
          </p:nvPr>
        </p:nvSpPr>
        <p:spPr/>
        <p:txBody>
          <a:bodyPr/>
          <a:lstStyle>
            <a:lvl1pPr>
              <a:defRPr/>
            </a:lvl1pPr>
          </a:lstStyle>
          <a:p>
            <a:pPr>
              <a:defRPr/>
            </a:pPr>
            <a:r>
              <a:rPr lang="en-US"/>
              <a:t>janemugambi6@gmail.com</a:t>
            </a:r>
          </a:p>
        </p:txBody>
      </p:sp>
      <p:sp>
        <p:nvSpPr>
          <p:cNvPr id="11" name="Slide Number Placeholder 8">
            <a:extLst>
              <a:ext uri="{FF2B5EF4-FFF2-40B4-BE49-F238E27FC236}">
                <a16:creationId xmlns:a16="http://schemas.microsoft.com/office/drawing/2014/main" id="{4603DFB0-96D4-4C2B-A913-AD9BC5F6D708}"/>
              </a:ext>
            </a:extLst>
          </p:cNvPr>
          <p:cNvSpPr>
            <a:spLocks noGrp="1"/>
          </p:cNvSpPr>
          <p:nvPr>
            <p:ph type="sldNum" sz="quarter" idx="12"/>
          </p:nvPr>
        </p:nvSpPr>
        <p:spPr/>
        <p:txBody>
          <a:bodyPr/>
          <a:lstStyle>
            <a:lvl1pPr>
              <a:defRPr sz="1200" b="1" smtClean="0"/>
            </a:lvl1pPr>
          </a:lstStyle>
          <a:p>
            <a:pPr>
              <a:defRPr/>
            </a:pPr>
            <a:fld id="{29DC08C7-6016-49FC-9BA7-6C10C2A3ADA8}" type="slidenum">
              <a:rPr lang="en-US" altLang="en-US"/>
              <a:pPr>
                <a:defRPr/>
              </a:pPr>
              <a:t>‹#›</a:t>
            </a:fld>
            <a:endParaRPr lang="en-US" altLang="en-US"/>
          </a:p>
        </p:txBody>
      </p:sp>
    </p:spTree>
    <p:extLst>
      <p:ext uri="{BB962C8B-B14F-4D97-AF65-F5344CB8AC3E}">
        <p14:creationId xmlns:p14="http://schemas.microsoft.com/office/powerpoint/2010/main" val="29524424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3" name="Picture 14">
            <a:extLst>
              <a:ext uri="{FF2B5EF4-FFF2-40B4-BE49-F238E27FC236}">
                <a16:creationId xmlns:a16="http://schemas.microsoft.com/office/drawing/2014/main" id="{D57CF745-579A-4CA6-A443-3E1A5148390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1666" t="64665" r="3172" b="23672"/>
          <a:stretch>
            <a:fillRect/>
          </a:stretch>
        </p:blipFill>
        <p:spPr bwMode="auto">
          <a:xfrm>
            <a:off x="0" y="1760538"/>
            <a:ext cx="9906000" cy="9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endParaRPr lang="en-US" dirty="0"/>
          </a:p>
        </p:txBody>
      </p:sp>
      <p:sp>
        <p:nvSpPr>
          <p:cNvPr id="4" name="Date Placeholder 2">
            <a:extLst>
              <a:ext uri="{FF2B5EF4-FFF2-40B4-BE49-F238E27FC236}">
                <a16:creationId xmlns:a16="http://schemas.microsoft.com/office/drawing/2014/main" id="{4D944DFC-355C-4E9E-A83F-149E2BB4C896}"/>
              </a:ext>
            </a:extLst>
          </p:cNvPr>
          <p:cNvSpPr>
            <a:spLocks noGrp="1"/>
          </p:cNvSpPr>
          <p:nvPr>
            <p:ph type="dt" sz="half" idx="10"/>
          </p:nvPr>
        </p:nvSpPr>
        <p:spPr/>
        <p:txBody>
          <a:bodyPr/>
          <a:lstStyle>
            <a:lvl1pPr>
              <a:defRPr/>
            </a:lvl1pPr>
          </a:lstStyle>
          <a:p>
            <a:pPr>
              <a:defRPr/>
            </a:pPr>
            <a:fld id="{2CF7F5C9-56E2-49CE-800E-B4E5AB6BEF7A}" type="datetime2">
              <a:rPr lang="en-US"/>
              <a:pPr>
                <a:defRPr/>
              </a:pPr>
              <a:t>Thursday, August 8, 2019</a:t>
            </a:fld>
            <a:endParaRPr lang="en-US" dirty="0"/>
          </a:p>
        </p:txBody>
      </p:sp>
      <p:sp>
        <p:nvSpPr>
          <p:cNvPr id="5" name="Footer Placeholder 3">
            <a:extLst>
              <a:ext uri="{FF2B5EF4-FFF2-40B4-BE49-F238E27FC236}">
                <a16:creationId xmlns:a16="http://schemas.microsoft.com/office/drawing/2014/main" id="{8BE11FEF-7C6C-4969-BB34-A27ED83ED0CA}"/>
              </a:ext>
            </a:extLst>
          </p:cNvPr>
          <p:cNvSpPr>
            <a:spLocks noGrp="1"/>
          </p:cNvSpPr>
          <p:nvPr>
            <p:ph type="ftr" sz="quarter" idx="11"/>
          </p:nvPr>
        </p:nvSpPr>
        <p:spPr/>
        <p:txBody>
          <a:bodyPr/>
          <a:lstStyle>
            <a:lvl1pPr>
              <a:defRPr/>
            </a:lvl1pPr>
          </a:lstStyle>
          <a:p>
            <a:pPr>
              <a:defRPr/>
            </a:pPr>
            <a:r>
              <a:rPr lang="en-US"/>
              <a:t>janemugambi6@gmail.com</a:t>
            </a:r>
          </a:p>
        </p:txBody>
      </p:sp>
      <p:sp>
        <p:nvSpPr>
          <p:cNvPr id="6" name="Slide Number Placeholder 4">
            <a:extLst>
              <a:ext uri="{FF2B5EF4-FFF2-40B4-BE49-F238E27FC236}">
                <a16:creationId xmlns:a16="http://schemas.microsoft.com/office/drawing/2014/main" id="{8B010B00-B59D-408D-B497-8D3DB8D371CC}"/>
              </a:ext>
            </a:extLst>
          </p:cNvPr>
          <p:cNvSpPr>
            <a:spLocks noGrp="1"/>
          </p:cNvSpPr>
          <p:nvPr>
            <p:ph type="sldNum" sz="quarter" idx="12"/>
          </p:nvPr>
        </p:nvSpPr>
        <p:spPr/>
        <p:txBody>
          <a:bodyPr/>
          <a:lstStyle>
            <a:lvl1pPr>
              <a:defRPr sz="1200" b="1" smtClean="0"/>
            </a:lvl1pPr>
          </a:lstStyle>
          <a:p>
            <a:pPr>
              <a:defRPr/>
            </a:pPr>
            <a:fld id="{464FC774-486B-4B2B-A085-2C21AA8EFC24}" type="slidenum">
              <a:rPr lang="en-US" altLang="en-US"/>
              <a:pPr>
                <a:defRPr/>
              </a:pPr>
              <a:t>‹#›</a:t>
            </a:fld>
            <a:endParaRPr lang="en-US" altLang="en-US"/>
          </a:p>
        </p:txBody>
      </p:sp>
    </p:spTree>
    <p:extLst>
      <p:ext uri="{BB962C8B-B14F-4D97-AF65-F5344CB8AC3E}">
        <p14:creationId xmlns:p14="http://schemas.microsoft.com/office/powerpoint/2010/main" val="30586130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144E3701-E73F-4C29-8A91-B7E7E687990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1666" t="51917" r="3172"/>
          <a:stretch>
            <a:fillRect/>
          </a:stretch>
        </p:blipFill>
        <p:spPr bwMode="auto">
          <a:xfrm>
            <a:off x="0" y="6459538"/>
            <a:ext cx="9906000" cy="39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Straight Connector 2">
            <a:extLst>
              <a:ext uri="{FF2B5EF4-FFF2-40B4-BE49-F238E27FC236}">
                <a16:creationId xmlns:a16="http://schemas.microsoft.com/office/drawing/2014/main" id="{4A5DD46F-BA4D-4E77-B6C1-81C1EACBC26D}"/>
              </a:ext>
            </a:extLst>
          </p:cNvPr>
          <p:cNvCxnSpPr/>
          <p:nvPr userDrawn="1"/>
        </p:nvCxnSpPr>
        <p:spPr>
          <a:xfrm>
            <a:off x="0" y="6353175"/>
            <a:ext cx="9906000"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0597262D-959B-42B3-90E4-FB5E7B64E508}"/>
              </a:ext>
            </a:extLst>
          </p:cNvPr>
          <p:cNvCxnSpPr/>
          <p:nvPr userDrawn="1"/>
        </p:nvCxnSpPr>
        <p:spPr>
          <a:xfrm>
            <a:off x="0" y="6400800"/>
            <a:ext cx="9906000" cy="1588"/>
          </a:xfrm>
          <a:prstGeom prst="line">
            <a:avLst/>
          </a:prstGeom>
          <a:ln w="254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97D3D8BC-6C04-452D-83E8-EA8D0FCB7C12}"/>
              </a:ext>
            </a:extLst>
          </p:cNvPr>
          <p:cNvCxnSpPr/>
          <p:nvPr userDrawn="1"/>
        </p:nvCxnSpPr>
        <p:spPr>
          <a:xfrm>
            <a:off x="0" y="6294438"/>
            <a:ext cx="9906000" cy="158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20">
            <a:extLst>
              <a:ext uri="{FF2B5EF4-FFF2-40B4-BE49-F238E27FC236}">
                <a16:creationId xmlns:a16="http://schemas.microsoft.com/office/drawing/2014/main" id="{F0641C04-A9B3-49AB-B5BB-E3F739D9621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4953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e Placeholder 6">
            <a:extLst>
              <a:ext uri="{FF2B5EF4-FFF2-40B4-BE49-F238E27FC236}">
                <a16:creationId xmlns:a16="http://schemas.microsoft.com/office/drawing/2014/main" id="{09D56488-9EA3-47DA-AF75-9D234F454F2C}"/>
              </a:ext>
            </a:extLst>
          </p:cNvPr>
          <p:cNvSpPr>
            <a:spLocks noGrp="1"/>
          </p:cNvSpPr>
          <p:nvPr>
            <p:ph type="dt" sz="half" idx="10"/>
          </p:nvPr>
        </p:nvSpPr>
        <p:spPr/>
        <p:txBody>
          <a:bodyPr/>
          <a:lstStyle>
            <a:lvl1pPr>
              <a:defRPr/>
            </a:lvl1pPr>
          </a:lstStyle>
          <a:p>
            <a:pPr>
              <a:defRPr/>
            </a:pPr>
            <a:fld id="{493D740D-CFB5-4A52-846F-F737DF5D09D1}" type="datetime2">
              <a:rPr lang="en-US"/>
              <a:pPr>
                <a:defRPr/>
              </a:pPr>
              <a:t>Thursday, August 8, 2019</a:t>
            </a:fld>
            <a:endParaRPr lang="en-US" dirty="0"/>
          </a:p>
        </p:txBody>
      </p:sp>
      <p:sp>
        <p:nvSpPr>
          <p:cNvPr id="8" name="Footer Placeholder 7">
            <a:extLst>
              <a:ext uri="{FF2B5EF4-FFF2-40B4-BE49-F238E27FC236}">
                <a16:creationId xmlns:a16="http://schemas.microsoft.com/office/drawing/2014/main" id="{D11A435C-E236-499E-90F0-2E97395CE5A2}"/>
              </a:ext>
            </a:extLst>
          </p:cNvPr>
          <p:cNvSpPr>
            <a:spLocks noGrp="1"/>
          </p:cNvSpPr>
          <p:nvPr>
            <p:ph type="ftr" sz="quarter" idx="11"/>
          </p:nvPr>
        </p:nvSpPr>
        <p:spPr/>
        <p:txBody>
          <a:bodyPr/>
          <a:lstStyle>
            <a:lvl1pPr>
              <a:defRPr>
                <a:solidFill>
                  <a:srgbClr val="FFFFFF"/>
                </a:solidFill>
              </a:defRPr>
            </a:lvl1pPr>
          </a:lstStyle>
          <a:p>
            <a:pPr>
              <a:defRPr/>
            </a:pPr>
            <a:r>
              <a:rPr lang="en-US"/>
              <a:t>janemugambi6@gmail.com</a:t>
            </a:r>
          </a:p>
        </p:txBody>
      </p:sp>
      <p:sp>
        <p:nvSpPr>
          <p:cNvPr id="9" name="Slide Number Placeholder 8">
            <a:extLst>
              <a:ext uri="{FF2B5EF4-FFF2-40B4-BE49-F238E27FC236}">
                <a16:creationId xmlns:a16="http://schemas.microsoft.com/office/drawing/2014/main" id="{FED4C74B-B45E-4512-82E8-7985CC907A5F}"/>
              </a:ext>
            </a:extLst>
          </p:cNvPr>
          <p:cNvSpPr>
            <a:spLocks noGrp="1"/>
          </p:cNvSpPr>
          <p:nvPr>
            <p:ph type="sldNum" sz="quarter" idx="12"/>
          </p:nvPr>
        </p:nvSpPr>
        <p:spPr/>
        <p:txBody>
          <a:bodyPr/>
          <a:lstStyle>
            <a:lvl1pPr>
              <a:defRPr sz="1200" b="1" smtClean="0"/>
            </a:lvl1pPr>
          </a:lstStyle>
          <a:p>
            <a:pPr>
              <a:defRPr/>
            </a:pPr>
            <a:fld id="{F4ABE6DA-EEE9-4C85-B7E9-A00B099A9283}" type="slidenum">
              <a:rPr lang="en-US" altLang="en-US"/>
              <a:pPr>
                <a:defRPr/>
              </a:pPr>
              <a:t>‹#›</a:t>
            </a:fld>
            <a:endParaRPr lang="en-US" altLang="en-US"/>
          </a:p>
        </p:txBody>
      </p:sp>
    </p:spTree>
    <p:extLst>
      <p:ext uri="{BB962C8B-B14F-4D97-AF65-F5344CB8AC3E}">
        <p14:creationId xmlns:p14="http://schemas.microsoft.com/office/powerpoint/2010/main" val="7732573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C51DCD47-B3BE-4AD2-8A6D-7685FE160F2C}"/>
              </a:ext>
            </a:extLst>
          </p:cNvPr>
          <p:cNvPicPr>
            <a:picLocks noChangeAspect="1" noChangeArrowheads="1"/>
          </p:cNvPicPr>
          <p:nvPr userDrawn="1"/>
        </p:nvPicPr>
        <p:blipFill>
          <a:blip r:embed="rId16">
            <a:extLst>
              <a:ext uri="{28A0092B-C50C-407E-A947-70E740481C1C}">
                <a14:useLocalDpi xmlns:a14="http://schemas.microsoft.com/office/drawing/2010/main" val="0"/>
              </a:ext>
            </a:extLst>
          </a:blip>
          <a:srcRect l="1666" t="51917" r="3172"/>
          <a:stretch>
            <a:fillRect/>
          </a:stretch>
        </p:blipFill>
        <p:spPr bwMode="auto">
          <a:xfrm>
            <a:off x="0" y="6459538"/>
            <a:ext cx="9906000" cy="39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Placeholder 1">
            <a:extLst>
              <a:ext uri="{FF2B5EF4-FFF2-40B4-BE49-F238E27FC236}">
                <a16:creationId xmlns:a16="http://schemas.microsoft.com/office/drawing/2014/main" id="{537FBDF9-C426-4216-B9EE-34A6184FA4FC}"/>
              </a:ext>
            </a:extLst>
          </p:cNvPr>
          <p:cNvSpPr>
            <a:spLocks noGrp="1"/>
          </p:cNvSpPr>
          <p:nvPr>
            <p:ph type="title"/>
          </p:nvPr>
        </p:nvSpPr>
        <p:spPr>
          <a:xfrm>
            <a:off x="892175" y="287338"/>
            <a:ext cx="8331200" cy="144938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1028" name="Text Placeholder 2">
            <a:extLst>
              <a:ext uri="{FF2B5EF4-FFF2-40B4-BE49-F238E27FC236}">
                <a16:creationId xmlns:a16="http://schemas.microsoft.com/office/drawing/2014/main" id="{91671AD4-F058-4374-9467-35BC92679774}"/>
              </a:ext>
            </a:extLst>
          </p:cNvPr>
          <p:cNvSpPr>
            <a:spLocks noGrp="1"/>
          </p:cNvSpPr>
          <p:nvPr>
            <p:ph type="body" idx="1"/>
          </p:nvPr>
        </p:nvSpPr>
        <p:spPr bwMode="auto">
          <a:xfrm>
            <a:off x="892175" y="1846263"/>
            <a:ext cx="8331200" cy="402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D13951B2-3960-40F0-82F1-E551D6082296}"/>
              </a:ext>
            </a:extLst>
          </p:cNvPr>
          <p:cNvSpPr>
            <a:spLocks noGrp="1"/>
          </p:cNvSpPr>
          <p:nvPr>
            <p:ph type="dt" sz="half" idx="2"/>
          </p:nvPr>
        </p:nvSpPr>
        <p:spPr>
          <a:xfrm>
            <a:off x="892175" y="6459538"/>
            <a:ext cx="2008188"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srgbClr val="FFFFFF"/>
                </a:solidFill>
                <a:latin typeface="+mn-lt"/>
                <a:cs typeface="+mn-cs"/>
              </a:defRPr>
            </a:lvl1pPr>
          </a:lstStyle>
          <a:p>
            <a:pPr>
              <a:defRPr/>
            </a:pPr>
            <a:fld id="{0FF0876F-D866-4653-B62E-879938DC7394}" type="datetime2">
              <a:rPr lang="en-US"/>
              <a:pPr>
                <a:defRPr/>
              </a:pPr>
              <a:t>Thursday, August 8, 2019</a:t>
            </a:fld>
            <a:endParaRPr lang="en-US" dirty="0"/>
          </a:p>
        </p:txBody>
      </p:sp>
      <p:sp>
        <p:nvSpPr>
          <p:cNvPr id="5" name="Footer Placeholder 4">
            <a:extLst>
              <a:ext uri="{FF2B5EF4-FFF2-40B4-BE49-F238E27FC236}">
                <a16:creationId xmlns:a16="http://schemas.microsoft.com/office/drawing/2014/main" id="{776DF7FB-B459-481E-B05D-CC55206C6B26}"/>
              </a:ext>
            </a:extLst>
          </p:cNvPr>
          <p:cNvSpPr>
            <a:spLocks noGrp="1"/>
          </p:cNvSpPr>
          <p:nvPr>
            <p:ph type="ftr" sz="quarter" idx="3"/>
          </p:nvPr>
        </p:nvSpPr>
        <p:spPr>
          <a:xfrm>
            <a:off x="2995613" y="6459538"/>
            <a:ext cx="3917950" cy="365125"/>
          </a:xfrm>
          <a:prstGeom prst="rect">
            <a:avLst/>
          </a:prstGeom>
        </p:spPr>
        <p:txBody>
          <a:bodyPr vert="horz" lIns="91440" tIns="45720" rIns="91440" bIns="45720" rtlCol="0" anchor="ctr"/>
          <a:lstStyle>
            <a:lvl1pPr algn="ctr" eaLnBrk="1" fontAlgn="auto" hangingPunct="1">
              <a:spcBef>
                <a:spcPts val="0"/>
              </a:spcBef>
              <a:spcAft>
                <a:spcPts val="0"/>
              </a:spcAft>
              <a:defRPr sz="900" cap="all" baseline="0">
                <a:solidFill>
                  <a:srgbClr val="FFFFFF"/>
                </a:solidFill>
                <a:latin typeface="+mn-lt"/>
                <a:cs typeface="+mn-cs"/>
              </a:defRPr>
            </a:lvl1pPr>
          </a:lstStyle>
          <a:p>
            <a:pPr>
              <a:defRPr/>
            </a:pPr>
            <a:r>
              <a:rPr lang="en-US"/>
              <a:t>janemugambi6@gmail.com</a:t>
            </a:r>
          </a:p>
        </p:txBody>
      </p:sp>
      <p:sp>
        <p:nvSpPr>
          <p:cNvPr id="6" name="Slide Number Placeholder 5">
            <a:extLst>
              <a:ext uri="{FF2B5EF4-FFF2-40B4-BE49-F238E27FC236}">
                <a16:creationId xmlns:a16="http://schemas.microsoft.com/office/drawing/2014/main" id="{4F2C617C-1D8E-4DD0-8B2E-243EB813D61A}"/>
              </a:ext>
            </a:extLst>
          </p:cNvPr>
          <p:cNvSpPr>
            <a:spLocks noGrp="1"/>
          </p:cNvSpPr>
          <p:nvPr>
            <p:ph type="sldNum" sz="quarter" idx="4"/>
          </p:nvPr>
        </p:nvSpPr>
        <p:spPr>
          <a:xfrm>
            <a:off x="8043863" y="6459538"/>
            <a:ext cx="1066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smtClean="0">
                <a:solidFill>
                  <a:srgbClr val="FFFFFF"/>
                </a:solidFill>
                <a:latin typeface="Times New Roman" panose="02020603050405020304" pitchFamily="18" charset="0"/>
              </a:defRPr>
            </a:lvl1pPr>
          </a:lstStyle>
          <a:p>
            <a:pPr>
              <a:defRPr/>
            </a:pPr>
            <a:fld id="{52366C6E-A248-405E-AE1B-17508F84BB05}" type="slidenum">
              <a:rPr lang="en-US" altLang="en-US"/>
              <a:pPr>
                <a:defRPr/>
              </a:pPr>
              <a:t>‹#›</a:t>
            </a:fld>
            <a:endParaRPr lang="en-US" altLang="en-US"/>
          </a:p>
        </p:txBody>
      </p:sp>
      <p:cxnSp>
        <p:nvCxnSpPr>
          <p:cNvPr id="10" name="Straight Connector 9">
            <a:extLst>
              <a:ext uri="{FF2B5EF4-FFF2-40B4-BE49-F238E27FC236}">
                <a16:creationId xmlns:a16="http://schemas.microsoft.com/office/drawing/2014/main" id="{B9FB3445-21FF-411F-B79C-7E628BAF5BD5}"/>
              </a:ext>
            </a:extLst>
          </p:cNvPr>
          <p:cNvCxnSpPr/>
          <p:nvPr/>
        </p:nvCxnSpPr>
        <p:spPr>
          <a:xfrm>
            <a:off x="969963" y="1738313"/>
            <a:ext cx="825658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F7927F4-3EFC-42DD-835A-D0BEBD1BBF42}"/>
              </a:ext>
            </a:extLst>
          </p:cNvPr>
          <p:cNvCxnSpPr/>
          <p:nvPr userDrawn="1"/>
        </p:nvCxnSpPr>
        <p:spPr>
          <a:xfrm>
            <a:off x="0" y="6353175"/>
            <a:ext cx="9906000"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B1E8DBA1-2208-431D-A53A-1937ECB10410}"/>
              </a:ext>
            </a:extLst>
          </p:cNvPr>
          <p:cNvCxnSpPr/>
          <p:nvPr userDrawn="1"/>
        </p:nvCxnSpPr>
        <p:spPr>
          <a:xfrm>
            <a:off x="0" y="6400800"/>
            <a:ext cx="9906000" cy="1588"/>
          </a:xfrm>
          <a:prstGeom prst="line">
            <a:avLst/>
          </a:prstGeom>
          <a:ln w="254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9B0573C1-8E4F-4D7B-A098-BF1D4AD61D77}"/>
              </a:ext>
            </a:extLst>
          </p:cNvPr>
          <p:cNvCxnSpPr/>
          <p:nvPr userDrawn="1"/>
        </p:nvCxnSpPr>
        <p:spPr>
          <a:xfrm>
            <a:off x="0" y="6294438"/>
            <a:ext cx="9906000" cy="158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pic>
        <p:nvPicPr>
          <p:cNvPr id="1036" name="Picture 15">
            <a:extLst>
              <a:ext uri="{FF2B5EF4-FFF2-40B4-BE49-F238E27FC236}">
                <a16:creationId xmlns:a16="http://schemas.microsoft.com/office/drawing/2014/main" id="{32DFBD30-3766-4C52-88FF-036032B1FE3B}"/>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0" y="0"/>
            <a:ext cx="4953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908" r:id="rId1"/>
    <p:sldLayoutId id="2147483909" r:id="rId2"/>
    <p:sldLayoutId id="2147483906" r:id="rId3"/>
    <p:sldLayoutId id="2147483910" r:id="rId4"/>
    <p:sldLayoutId id="2147483911" r:id="rId5"/>
    <p:sldLayoutId id="2147483912" r:id="rId6"/>
    <p:sldLayoutId id="2147483913" r:id="rId7"/>
    <p:sldLayoutId id="2147483914" r:id="rId8"/>
    <p:sldLayoutId id="2147483915" r:id="rId9"/>
    <p:sldLayoutId id="2147483916" r:id="rId10"/>
    <p:sldLayoutId id="2147483917" r:id="rId11"/>
    <p:sldLayoutId id="2147483907" r:id="rId12"/>
    <p:sldLayoutId id="2147483918" r:id="rId13"/>
    <p:sldLayoutId id="2147483919" r:id="rId14"/>
  </p:sldLayoutIdLst>
  <p:hf hdr="0" ftr="0"/>
  <p:txStyles>
    <p:titleStyle>
      <a:lvl1pPr algn="l" rtl="0" eaLnBrk="0" fontAlgn="base" hangingPunct="0">
        <a:lnSpc>
          <a:spcPct val="85000"/>
        </a:lnSpc>
        <a:spcBef>
          <a:spcPct val="0"/>
        </a:spcBef>
        <a:spcAft>
          <a:spcPct val="0"/>
        </a:spcAft>
        <a:defRPr sz="4800" kern="1200" spc="-50">
          <a:solidFill>
            <a:schemeClr val="tx1"/>
          </a:solidFill>
          <a:latin typeface="+mj-lt"/>
          <a:ea typeface="+mj-ea"/>
          <a:cs typeface="+mj-cs"/>
        </a:defRPr>
      </a:lvl1pPr>
      <a:lvl2pPr algn="l" rtl="0" eaLnBrk="0" fontAlgn="base" hangingPunct="0">
        <a:lnSpc>
          <a:spcPct val="85000"/>
        </a:lnSpc>
        <a:spcBef>
          <a:spcPct val="0"/>
        </a:spcBef>
        <a:spcAft>
          <a:spcPct val="0"/>
        </a:spcAft>
        <a:defRPr sz="4800">
          <a:solidFill>
            <a:schemeClr val="tx1"/>
          </a:solidFill>
          <a:latin typeface="Arial" pitchFamily="34" charset="0"/>
        </a:defRPr>
      </a:lvl2pPr>
      <a:lvl3pPr algn="l" rtl="0" eaLnBrk="0" fontAlgn="base" hangingPunct="0">
        <a:lnSpc>
          <a:spcPct val="85000"/>
        </a:lnSpc>
        <a:spcBef>
          <a:spcPct val="0"/>
        </a:spcBef>
        <a:spcAft>
          <a:spcPct val="0"/>
        </a:spcAft>
        <a:defRPr sz="4800">
          <a:solidFill>
            <a:schemeClr val="tx1"/>
          </a:solidFill>
          <a:latin typeface="Arial" pitchFamily="34" charset="0"/>
        </a:defRPr>
      </a:lvl3pPr>
      <a:lvl4pPr algn="l" rtl="0" eaLnBrk="0" fontAlgn="base" hangingPunct="0">
        <a:lnSpc>
          <a:spcPct val="85000"/>
        </a:lnSpc>
        <a:spcBef>
          <a:spcPct val="0"/>
        </a:spcBef>
        <a:spcAft>
          <a:spcPct val="0"/>
        </a:spcAft>
        <a:defRPr sz="4800">
          <a:solidFill>
            <a:schemeClr val="tx1"/>
          </a:solidFill>
          <a:latin typeface="Arial" pitchFamily="34" charset="0"/>
        </a:defRPr>
      </a:lvl4pPr>
      <a:lvl5pPr algn="l" rtl="0" eaLnBrk="0" fontAlgn="base" hangingPunct="0">
        <a:lnSpc>
          <a:spcPct val="85000"/>
        </a:lnSpc>
        <a:spcBef>
          <a:spcPct val="0"/>
        </a:spcBef>
        <a:spcAft>
          <a:spcPct val="0"/>
        </a:spcAft>
        <a:defRPr sz="4800">
          <a:solidFill>
            <a:schemeClr val="tx1"/>
          </a:solidFill>
          <a:latin typeface="Arial" pitchFamily="34" charset="0"/>
        </a:defRPr>
      </a:lvl5pPr>
      <a:lvl6pPr marL="457200" algn="l" rtl="0" fontAlgn="base">
        <a:lnSpc>
          <a:spcPct val="85000"/>
        </a:lnSpc>
        <a:spcBef>
          <a:spcPct val="0"/>
        </a:spcBef>
        <a:spcAft>
          <a:spcPct val="0"/>
        </a:spcAft>
        <a:defRPr sz="4800">
          <a:solidFill>
            <a:schemeClr val="tx1"/>
          </a:solidFill>
          <a:latin typeface="Arial" pitchFamily="34" charset="0"/>
        </a:defRPr>
      </a:lvl6pPr>
      <a:lvl7pPr marL="914400" algn="l" rtl="0" fontAlgn="base">
        <a:lnSpc>
          <a:spcPct val="85000"/>
        </a:lnSpc>
        <a:spcBef>
          <a:spcPct val="0"/>
        </a:spcBef>
        <a:spcAft>
          <a:spcPct val="0"/>
        </a:spcAft>
        <a:defRPr sz="4800">
          <a:solidFill>
            <a:schemeClr val="tx1"/>
          </a:solidFill>
          <a:latin typeface="Arial" pitchFamily="34" charset="0"/>
        </a:defRPr>
      </a:lvl7pPr>
      <a:lvl8pPr marL="1371600" algn="l" rtl="0" fontAlgn="base">
        <a:lnSpc>
          <a:spcPct val="85000"/>
        </a:lnSpc>
        <a:spcBef>
          <a:spcPct val="0"/>
        </a:spcBef>
        <a:spcAft>
          <a:spcPct val="0"/>
        </a:spcAft>
        <a:defRPr sz="4800">
          <a:solidFill>
            <a:schemeClr val="tx1"/>
          </a:solidFill>
          <a:latin typeface="Arial" pitchFamily="34" charset="0"/>
        </a:defRPr>
      </a:lvl8pPr>
      <a:lvl9pPr marL="1828800" algn="l" rtl="0" fontAlgn="base">
        <a:lnSpc>
          <a:spcPct val="85000"/>
        </a:lnSpc>
        <a:spcBef>
          <a:spcPct val="0"/>
        </a:spcBef>
        <a:spcAft>
          <a:spcPct val="0"/>
        </a:spcAft>
        <a:defRPr sz="4800">
          <a:solidFill>
            <a:schemeClr val="tx1"/>
          </a:solidFill>
          <a:latin typeface="Arial" pitchFamily="34" charset="0"/>
        </a:defRPr>
      </a:lvl9pPr>
    </p:titleStyle>
    <p:bodyStyle>
      <a:lvl1pPr marL="90488" indent="-90488" algn="l" rtl="0" eaLnBrk="0" fontAlgn="base" hangingPunct="0">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2588"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kern="1200">
          <a:solidFill>
            <a:schemeClr val="tx1"/>
          </a:solidFill>
          <a:latin typeface="+mn-lt"/>
          <a:ea typeface="+mn-ea"/>
          <a:cs typeface="+mn-cs"/>
        </a:defRPr>
      </a:lvl2pPr>
      <a:lvl3pPr marL="566738"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sz="1400" kern="1200">
          <a:solidFill>
            <a:schemeClr val="tx1"/>
          </a:solidFill>
          <a:latin typeface="+mn-lt"/>
          <a:ea typeface="+mn-ea"/>
          <a:cs typeface="+mn-cs"/>
        </a:defRPr>
      </a:lvl3pPr>
      <a:lvl4pPr marL="749300"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sz="1400" kern="1200">
          <a:solidFill>
            <a:schemeClr val="tx1"/>
          </a:solidFill>
          <a:latin typeface="+mn-lt"/>
          <a:ea typeface="+mn-ea"/>
          <a:cs typeface="+mn-cs"/>
        </a:defRPr>
      </a:lvl4pPr>
      <a:lvl5pPr marL="931863"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4C3412-3D40-46C6-92DF-ED904029DB55}"/>
              </a:ext>
            </a:extLst>
          </p:cNvPr>
          <p:cNvSpPr>
            <a:spLocks noGrp="1"/>
          </p:cNvSpPr>
          <p:nvPr>
            <p:ph type="ctrTitle"/>
          </p:nvPr>
        </p:nvSpPr>
        <p:spPr>
          <a:xfrm>
            <a:off x="524078" y="2653068"/>
            <a:ext cx="8857844" cy="1447800"/>
          </a:xfrm>
        </p:spPr>
        <p:txBody>
          <a:bodyPr>
            <a:noAutofit/>
          </a:bodyPr>
          <a:lstStyle/>
          <a:p>
            <a:pPr fontAlgn="auto">
              <a:spcAft>
                <a:spcPts val="0"/>
              </a:spcAft>
              <a:defRPr/>
            </a:pPr>
            <a:r>
              <a:rPr lang="en-GB" sz="4000" b="1" dirty="0"/>
              <a:t>THE THIRD HEALTH SECTOR DEVELOPMENT PARTNER FORUM</a:t>
            </a:r>
            <a:br>
              <a:rPr lang="en-GB" sz="4000" b="1" dirty="0"/>
            </a:br>
            <a:r>
              <a:rPr lang="en-GB" sz="4000" b="1" dirty="0"/>
              <a:t/>
            </a:r>
            <a:br>
              <a:rPr lang="en-GB" sz="4000" b="1" dirty="0"/>
            </a:br>
            <a:r>
              <a:rPr lang="en-GB" sz="3600" b="1" dirty="0">
                <a:solidFill>
                  <a:srgbClr val="0070C0"/>
                </a:solidFill>
              </a:rPr>
              <a:t>Sustainable Domestic Health Financing</a:t>
            </a:r>
            <a:endParaRPr lang="en-US" sz="3600" b="1" dirty="0"/>
          </a:p>
        </p:txBody>
      </p:sp>
      <p:sp>
        <p:nvSpPr>
          <p:cNvPr id="6147" name="Subtitle 2">
            <a:extLst>
              <a:ext uri="{FF2B5EF4-FFF2-40B4-BE49-F238E27FC236}">
                <a16:creationId xmlns:a16="http://schemas.microsoft.com/office/drawing/2014/main" id="{86FE7131-E3C9-494B-A2B2-926F0F3FE8AD}"/>
              </a:ext>
            </a:extLst>
          </p:cNvPr>
          <p:cNvSpPr>
            <a:spLocks noGrp="1"/>
          </p:cNvSpPr>
          <p:nvPr>
            <p:ph type="subTitle" idx="1"/>
          </p:nvPr>
        </p:nvSpPr>
        <p:spPr>
          <a:xfrm>
            <a:off x="2459990" y="4938713"/>
            <a:ext cx="5200650" cy="1447800"/>
          </a:xfrm>
        </p:spPr>
        <p:txBody>
          <a:bodyPr>
            <a:normAutofit fontScale="77500" lnSpcReduction="20000"/>
          </a:bodyPr>
          <a:lstStyle/>
          <a:p>
            <a:pPr algn="ctr">
              <a:defRPr/>
            </a:pPr>
            <a:r>
              <a:rPr lang="en-US" b="1" dirty="0"/>
              <a:t>Presented by: </a:t>
            </a:r>
          </a:p>
          <a:p>
            <a:pPr algn="ctr">
              <a:defRPr/>
            </a:pPr>
            <a:r>
              <a:rPr lang="en-US" b="1" dirty="0"/>
              <a:t> Njuguna </a:t>
            </a:r>
            <a:r>
              <a:rPr lang="en-US" b="1" dirty="0" err="1"/>
              <a:t>david</a:t>
            </a:r>
            <a:endParaRPr lang="en-US" b="1" dirty="0"/>
          </a:p>
          <a:p>
            <a:pPr algn="ctr">
              <a:defRPr/>
            </a:pPr>
            <a:endParaRPr lang="en-US" b="1" dirty="0"/>
          </a:p>
          <a:p>
            <a:pPr algn="ctr">
              <a:defRPr/>
            </a:pPr>
            <a:r>
              <a:rPr lang="en-US" b="1" dirty="0"/>
              <a:t>Health economist</a:t>
            </a:r>
          </a:p>
        </p:txBody>
      </p:sp>
      <p:sp>
        <p:nvSpPr>
          <p:cNvPr id="16388" name="TextBox 2">
            <a:extLst>
              <a:ext uri="{FF2B5EF4-FFF2-40B4-BE49-F238E27FC236}">
                <a16:creationId xmlns:a16="http://schemas.microsoft.com/office/drawing/2014/main" id="{A490B9C1-3A2E-4754-A48A-90D939765E9C}"/>
              </a:ext>
            </a:extLst>
          </p:cNvPr>
          <p:cNvSpPr txBox="1">
            <a:spLocks noChangeArrowheads="1"/>
          </p:cNvSpPr>
          <p:nvPr/>
        </p:nvSpPr>
        <p:spPr bwMode="auto">
          <a:xfrm>
            <a:off x="3457575" y="958850"/>
            <a:ext cx="27241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200"/>
              </a:spcBef>
              <a:spcAft>
                <a:spcPts val="200"/>
              </a:spcAft>
              <a:buClr>
                <a:schemeClr val="accent1"/>
              </a:buClr>
              <a:buSzPct val="100000"/>
              <a:buFont typeface="Calibri" panose="020F0502020204030204" pitchFamily="34" charset="0"/>
              <a:buChar char=" "/>
              <a:defRPr sz="2000">
                <a:solidFill>
                  <a:schemeClr val="tx1"/>
                </a:solidFill>
                <a:latin typeface="Times New Roman" panose="02020603050405020304" pitchFamily="18" charset="0"/>
              </a:defRPr>
            </a:lvl1pPr>
            <a:lvl2pPr marL="742950" indent="-285750">
              <a:lnSpc>
                <a:spcPct val="90000"/>
              </a:lnSpc>
              <a:spcBef>
                <a:spcPts val="200"/>
              </a:spcBef>
              <a:spcAft>
                <a:spcPts val="400"/>
              </a:spcAft>
              <a:buClr>
                <a:schemeClr val="accent1"/>
              </a:buClr>
              <a:buFont typeface="Calibri" panose="020F0502020204030204" pitchFamily="34" charset="0"/>
              <a:buChar char="◦"/>
              <a:defRPr>
                <a:solidFill>
                  <a:schemeClr val="tx1"/>
                </a:solidFill>
                <a:latin typeface="Times New Roman" panose="02020603050405020304" pitchFamily="18" charset="0"/>
              </a:defRPr>
            </a:lvl2pPr>
            <a:lvl3pPr marL="1143000" indent="-228600">
              <a:lnSpc>
                <a:spcPct val="90000"/>
              </a:lnSpc>
              <a:spcBef>
                <a:spcPts val="200"/>
              </a:spcBef>
              <a:spcAft>
                <a:spcPts val="400"/>
              </a:spcAft>
              <a:buClr>
                <a:schemeClr val="accent1"/>
              </a:buClr>
              <a:buFont typeface="Calibri" panose="020F0502020204030204" pitchFamily="34" charset="0"/>
              <a:buChar char="◦"/>
              <a:defRPr sz="1400">
                <a:solidFill>
                  <a:schemeClr val="tx1"/>
                </a:solidFill>
                <a:latin typeface="Times New Roman" panose="02020603050405020304" pitchFamily="18" charset="0"/>
              </a:defRPr>
            </a:lvl3pPr>
            <a:lvl4pPr marL="1600200" indent="-228600">
              <a:lnSpc>
                <a:spcPct val="90000"/>
              </a:lnSpc>
              <a:spcBef>
                <a:spcPts val="200"/>
              </a:spcBef>
              <a:spcAft>
                <a:spcPts val="400"/>
              </a:spcAft>
              <a:buClr>
                <a:schemeClr val="accent1"/>
              </a:buClr>
              <a:buFont typeface="Calibri" panose="020F0502020204030204" pitchFamily="34" charset="0"/>
              <a:buChar char="◦"/>
              <a:defRPr sz="1400">
                <a:solidFill>
                  <a:schemeClr val="tx1"/>
                </a:solidFill>
                <a:latin typeface="Times New Roman" panose="02020603050405020304" pitchFamily="18" charset="0"/>
              </a:defRPr>
            </a:lvl4pPr>
            <a:lvl5pPr marL="2057400" indent="-228600">
              <a:lnSpc>
                <a:spcPct val="90000"/>
              </a:lnSpc>
              <a:spcBef>
                <a:spcPts val="200"/>
              </a:spcBef>
              <a:spcAft>
                <a:spcPts val="400"/>
              </a:spcAft>
              <a:buClr>
                <a:schemeClr val="accent1"/>
              </a:buClr>
              <a:buFont typeface="Calibri" panose="020F0502020204030204" pitchFamily="34" charset="0"/>
              <a:buChar char="◦"/>
              <a:defRPr sz="1400">
                <a:solidFill>
                  <a:schemeClr val="tx1"/>
                </a:solidFill>
                <a:latin typeface="Times New Roman" panose="02020603050405020304" pitchFamily="18" charset="0"/>
              </a:defRPr>
            </a:lvl5pPr>
            <a:lvl6pPr marL="2514600" indent="-228600" defTabSz="457200" eaLnBrk="0" fontAlgn="base" hangingPunct="0">
              <a:lnSpc>
                <a:spcPct val="90000"/>
              </a:lnSpc>
              <a:spcBef>
                <a:spcPts val="200"/>
              </a:spcBef>
              <a:spcAft>
                <a:spcPts val="400"/>
              </a:spcAft>
              <a:buClr>
                <a:schemeClr val="accent1"/>
              </a:buClr>
              <a:buFont typeface="Calibri" panose="020F0502020204030204" pitchFamily="34" charset="0"/>
              <a:buChar char="◦"/>
              <a:defRPr sz="1400">
                <a:solidFill>
                  <a:schemeClr val="tx1"/>
                </a:solidFill>
                <a:latin typeface="Times New Roman" panose="02020603050405020304" pitchFamily="18" charset="0"/>
              </a:defRPr>
            </a:lvl6pPr>
            <a:lvl7pPr marL="2971800" indent="-228600" defTabSz="457200" eaLnBrk="0" fontAlgn="base" hangingPunct="0">
              <a:lnSpc>
                <a:spcPct val="90000"/>
              </a:lnSpc>
              <a:spcBef>
                <a:spcPts val="200"/>
              </a:spcBef>
              <a:spcAft>
                <a:spcPts val="400"/>
              </a:spcAft>
              <a:buClr>
                <a:schemeClr val="accent1"/>
              </a:buClr>
              <a:buFont typeface="Calibri" panose="020F0502020204030204" pitchFamily="34" charset="0"/>
              <a:buChar char="◦"/>
              <a:defRPr sz="1400">
                <a:solidFill>
                  <a:schemeClr val="tx1"/>
                </a:solidFill>
                <a:latin typeface="Times New Roman" panose="02020603050405020304" pitchFamily="18" charset="0"/>
              </a:defRPr>
            </a:lvl7pPr>
            <a:lvl8pPr marL="3429000" indent="-228600" defTabSz="457200" eaLnBrk="0" fontAlgn="base" hangingPunct="0">
              <a:lnSpc>
                <a:spcPct val="90000"/>
              </a:lnSpc>
              <a:spcBef>
                <a:spcPts val="200"/>
              </a:spcBef>
              <a:spcAft>
                <a:spcPts val="400"/>
              </a:spcAft>
              <a:buClr>
                <a:schemeClr val="accent1"/>
              </a:buClr>
              <a:buFont typeface="Calibri" panose="020F0502020204030204" pitchFamily="34" charset="0"/>
              <a:buChar char="◦"/>
              <a:defRPr sz="1400">
                <a:solidFill>
                  <a:schemeClr val="tx1"/>
                </a:solidFill>
                <a:latin typeface="Times New Roman" panose="02020603050405020304" pitchFamily="18" charset="0"/>
              </a:defRPr>
            </a:lvl8pPr>
            <a:lvl9pPr marL="3886200" indent="-228600" defTabSz="457200" eaLnBrk="0" fontAlgn="base" hangingPunct="0">
              <a:lnSpc>
                <a:spcPct val="90000"/>
              </a:lnSpc>
              <a:spcBef>
                <a:spcPts val="200"/>
              </a:spcBef>
              <a:spcAft>
                <a:spcPts val="400"/>
              </a:spcAft>
              <a:buClr>
                <a:schemeClr val="accent1"/>
              </a:buClr>
              <a:buFont typeface="Calibri" panose="020F0502020204030204" pitchFamily="34" charset="0"/>
              <a:buChar char="◦"/>
              <a:defRPr sz="1400">
                <a:solidFill>
                  <a:schemeClr val="tx1"/>
                </a:solidFill>
                <a:latin typeface="Times New Roman" panose="02020603050405020304" pitchFamily="18" charset="0"/>
              </a:defRPr>
            </a:lvl9pPr>
          </a:lstStyle>
          <a:p>
            <a:pPr algn="ctr" eaLnBrk="1" hangingPunct="1">
              <a:lnSpc>
                <a:spcPct val="100000"/>
              </a:lnSpc>
              <a:spcBef>
                <a:spcPct val="0"/>
              </a:spcBef>
              <a:spcAft>
                <a:spcPct val="0"/>
              </a:spcAft>
              <a:buClrTx/>
              <a:buSzTx/>
              <a:buFontTx/>
              <a:buNone/>
            </a:pPr>
            <a:r>
              <a:rPr lang="en-US" altLang="en-US" sz="1600" b="1">
                <a:latin typeface="Arial" panose="020B0604020202020204" pitchFamily="34" charset="0"/>
              </a:rPr>
              <a:t>MINISTRY OF HEALTH</a:t>
            </a:r>
            <a:endParaRPr lang="en-US" altLang="en-US" sz="1600">
              <a:latin typeface="Arial" panose="020B0604020202020204" pitchFamily="34" charset="0"/>
            </a:endParaRPr>
          </a:p>
        </p:txBody>
      </p:sp>
      <p:pic>
        <p:nvPicPr>
          <p:cNvPr id="5" name="Picture 2" descr="D:\userprofiles\dovlod\My Documents\dovlod\Pictures\SDG IMG_7311.JPG">
            <a:extLst>
              <a:ext uri="{FF2B5EF4-FFF2-40B4-BE49-F238E27FC236}">
                <a16:creationId xmlns:a16="http://schemas.microsoft.com/office/drawing/2014/main" id="{2770F257-C2AE-426D-9610-7828FE1091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79151" y="4100868"/>
            <a:ext cx="2243577" cy="220810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1ADA3B7-E716-42AA-8A82-BB18252CE97C}"/>
              </a:ext>
            </a:extLst>
          </p:cNvPr>
          <p:cNvSpPr>
            <a:spLocks noGrp="1"/>
          </p:cNvSpPr>
          <p:nvPr>
            <p:ph type="title"/>
          </p:nvPr>
        </p:nvSpPr>
        <p:spPr>
          <a:xfrm>
            <a:off x="172720" y="526869"/>
            <a:ext cx="9550400" cy="1054517"/>
          </a:xfrm>
          <a:solidFill>
            <a:srgbClr val="00B0F0"/>
          </a:solidFill>
        </p:spPr>
        <p:txBody>
          <a:bodyPr>
            <a:normAutofit/>
          </a:bodyPr>
          <a:lstStyle/>
          <a:p>
            <a:r>
              <a:rPr lang="en-US" sz="3600" dirty="0"/>
              <a:t>Trends in incidence of catastrophic health spending, Kenya 2018</a:t>
            </a:r>
            <a:endParaRPr lang="en-US" sz="3400" dirty="0"/>
          </a:p>
        </p:txBody>
      </p:sp>
      <p:sp>
        <p:nvSpPr>
          <p:cNvPr id="2" name="Date Placeholder 1">
            <a:extLst>
              <a:ext uri="{FF2B5EF4-FFF2-40B4-BE49-F238E27FC236}">
                <a16:creationId xmlns:a16="http://schemas.microsoft.com/office/drawing/2014/main" id="{FFA8D04B-C0FA-420C-B8EE-24F86589C4DD}"/>
              </a:ext>
            </a:extLst>
          </p:cNvPr>
          <p:cNvSpPr>
            <a:spLocks noGrp="1"/>
          </p:cNvSpPr>
          <p:nvPr>
            <p:ph type="dt" sz="half" idx="11"/>
          </p:nvPr>
        </p:nvSpPr>
        <p:spPr>
          <a:xfrm>
            <a:off x="891540" y="6459785"/>
            <a:ext cx="2008720" cy="365125"/>
          </a:xfrm>
        </p:spPr>
        <p:txBody>
          <a:bodyPr>
            <a:normAutofit/>
          </a:bodyPr>
          <a:lstStyle/>
          <a:p>
            <a:pPr>
              <a:spcAft>
                <a:spcPts val="600"/>
              </a:spcAft>
              <a:defRPr/>
            </a:pPr>
            <a:fld id="{493D740D-CFB5-4A52-846F-F737DF5D09D1}" type="datetime2">
              <a:rPr lang="en-US" smtClean="0"/>
              <a:pPr>
                <a:spcAft>
                  <a:spcPts val="600"/>
                </a:spcAft>
                <a:defRPr/>
              </a:pPr>
              <a:t>Thursday, August 8, 2019</a:t>
            </a:fld>
            <a:endParaRPr lang="en-US"/>
          </a:p>
        </p:txBody>
      </p:sp>
      <p:sp>
        <p:nvSpPr>
          <p:cNvPr id="3" name="Slide Number Placeholder 2">
            <a:extLst>
              <a:ext uri="{FF2B5EF4-FFF2-40B4-BE49-F238E27FC236}">
                <a16:creationId xmlns:a16="http://schemas.microsoft.com/office/drawing/2014/main" id="{C122E5FB-3BB2-4934-87CD-E26542D6F454}"/>
              </a:ext>
            </a:extLst>
          </p:cNvPr>
          <p:cNvSpPr>
            <a:spLocks noGrp="1"/>
          </p:cNvSpPr>
          <p:nvPr>
            <p:ph type="sldNum" sz="quarter" idx="12"/>
          </p:nvPr>
        </p:nvSpPr>
        <p:spPr>
          <a:xfrm>
            <a:off x="8044122" y="6459785"/>
            <a:ext cx="1066020" cy="365125"/>
          </a:xfrm>
        </p:spPr>
        <p:txBody>
          <a:bodyPr>
            <a:normAutofit/>
          </a:bodyPr>
          <a:lstStyle/>
          <a:p>
            <a:pPr>
              <a:spcAft>
                <a:spcPts val="600"/>
              </a:spcAft>
              <a:defRPr/>
            </a:pPr>
            <a:fld id="{F4ABE6DA-EEE9-4C85-B7E9-A00B099A9283}" type="slidenum">
              <a:rPr lang="en-US" altLang="en-US" smtClean="0"/>
              <a:pPr>
                <a:spcAft>
                  <a:spcPts val="600"/>
                </a:spcAft>
                <a:defRPr/>
              </a:pPr>
              <a:t>10</a:t>
            </a:fld>
            <a:endParaRPr lang="en-US" altLang="en-US"/>
          </a:p>
        </p:txBody>
      </p:sp>
      <p:graphicFrame>
        <p:nvGraphicFramePr>
          <p:cNvPr id="18" name="Content Placeholder 3">
            <a:extLst>
              <a:ext uri="{FF2B5EF4-FFF2-40B4-BE49-F238E27FC236}">
                <a16:creationId xmlns:a16="http://schemas.microsoft.com/office/drawing/2014/main" id="{1AEAF2C8-6FD8-4504-B929-DE8C6CDD38E0}"/>
              </a:ext>
            </a:extLst>
          </p:cNvPr>
          <p:cNvGraphicFramePr>
            <a:graphicFrameLocks noGrp="1"/>
          </p:cNvGraphicFramePr>
          <p:nvPr>
            <p:ph idx="1"/>
            <p:extLst>
              <p:ext uri="{D42A27DB-BD31-4B8C-83A1-F6EECF244321}">
                <p14:modId xmlns:p14="http://schemas.microsoft.com/office/powerpoint/2010/main" val="1516902554"/>
              </p:ext>
            </p:extLst>
          </p:nvPr>
        </p:nvGraphicFramePr>
        <p:xfrm>
          <a:off x="172720" y="1910080"/>
          <a:ext cx="9550400" cy="41148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216969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 y="591226"/>
            <a:ext cx="9906000" cy="943663"/>
          </a:xfrm>
          <a:solidFill>
            <a:srgbClr val="00B0F0"/>
          </a:solidFill>
        </p:spPr>
        <p:txBody>
          <a:bodyPr>
            <a:normAutofit/>
          </a:bodyPr>
          <a:lstStyle/>
          <a:p>
            <a:pPr algn="ctr"/>
            <a:r>
              <a:rPr lang="en-US" b="1" dirty="0"/>
              <a:t>Financing system efficiency?</a:t>
            </a:r>
          </a:p>
        </p:txBody>
      </p:sp>
      <p:pic>
        <p:nvPicPr>
          <p:cNvPr id="3" name="Picture 2"/>
          <p:cNvPicPr>
            <a:picLocks noChangeAspect="1"/>
          </p:cNvPicPr>
          <p:nvPr/>
        </p:nvPicPr>
        <p:blipFill>
          <a:blip r:embed="rId2"/>
          <a:stretch>
            <a:fillRect/>
          </a:stretch>
        </p:blipFill>
        <p:spPr>
          <a:xfrm>
            <a:off x="30480" y="1869440"/>
            <a:ext cx="9875520" cy="4397334"/>
          </a:xfrm>
          <a:prstGeom prst="rect">
            <a:avLst/>
          </a:prstGeom>
        </p:spPr>
      </p:pic>
    </p:spTree>
    <p:extLst>
      <p:ext uri="{BB962C8B-B14F-4D97-AF65-F5344CB8AC3E}">
        <p14:creationId xmlns:p14="http://schemas.microsoft.com/office/powerpoint/2010/main" val="215916033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C5C28-C730-46F7-B138-40931C2DCC11}"/>
              </a:ext>
            </a:extLst>
          </p:cNvPr>
          <p:cNvSpPr>
            <a:spLocks noGrp="1"/>
          </p:cNvSpPr>
          <p:nvPr>
            <p:ph type="title"/>
          </p:nvPr>
        </p:nvSpPr>
        <p:spPr>
          <a:xfrm>
            <a:off x="0" y="593601"/>
            <a:ext cx="9906000" cy="942607"/>
          </a:xfrm>
          <a:solidFill>
            <a:srgbClr val="00B0F0"/>
          </a:solidFill>
        </p:spPr>
        <p:txBody>
          <a:bodyPr>
            <a:noAutofit/>
          </a:bodyPr>
          <a:lstStyle/>
          <a:p>
            <a:r>
              <a:rPr lang="en-US" sz="3200" dirty="0"/>
              <a:t>Per capita out-of-pocket health expenditure by County, Kenya 2018</a:t>
            </a:r>
          </a:p>
        </p:txBody>
      </p:sp>
      <p:graphicFrame>
        <p:nvGraphicFramePr>
          <p:cNvPr id="4" name="Chart 3">
            <a:extLst>
              <a:ext uri="{FF2B5EF4-FFF2-40B4-BE49-F238E27FC236}">
                <a16:creationId xmlns:a16="http://schemas.microsoft.com/office/drawing/2014/main" id="{DAD6B0E6-609D-4701-B203-9B1E50A42F04}"/>
              </a:ext>
            </a:extLst>
          </p:cNvPr>
          <p:cNvGraphicFramePr/>
          <p:nvPr/>
        </p:nvGraphicFramePr>
        <p:xfrm>
          <a:off x="0" y="1753387"/>
          <a:ext cx="9906000" cy="451101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939961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42939"/>
            <a:ext cx="9906000" cy="619124"/>
          </a:xfrm>
          <a:solidFill>
            <a:srgbClr val="00B0F0"/>
          </a:solidFill>
        </p:spPr>
        <p:txBody>
          <a:bodyPr>
            <a:normAutofit fontScale="90000"/>
          </a:bodyPr>
          <a:lstStyle/>
          <a:p>
            <a:r>
              <a:rPr lang="en-US" sz="2800" b="1" dirty="0">
                <a:solidFill>
                  <a:schemeClr val="tx1"/>
                </a:solidFill>
              </a:rPr>
              <a:t>Combined Health Budget Allocation Pre and Post Devolution</a:t>
            </a:r>
          </a:p>
        </p:txBody>
      </p:sp>
      <p:sp>
        <p:nvSpPr>
          <p:cNvPr id="3" name="Content Placeholder 2"/>
          <p:cNvSpPr>
            <a:spLocks noGrp="1"/>
          </p:cNvSpPr>
          <p:nvPr>
            <p:ph idx="1"/>
          </p:nvPr>
        </p:nvSpPr>
        <p:spPr>
          <a:xfrm>
            <a:off x="1310481" y="1786311"/>
            <a:ext cx="7274719" cy="4233033"/>
          </a:xfrm>
        </p:spPr>
        <p:txBody>
          <a:bodyPr>
            <a:normAutofit/>
          </a:bodyPr>
          <a:lstStyle/>
          <a:p>
            <a:pPr marL="232172" indent="-232172"/>
            <a:endParaRPr lang="en-GB" sz="2113" dirty="0">
              <a:latin typeface="Century Gothic" panose="020B0502020202020204" pitchFamily="34" charset="0"/>
              <a:cs typeface="Arial" panose="020B0604020202020204" pitchFamily="34" charset="0"/>
            </a:endParaRPr>
          </a:p>
          <a:p>
            <a:pPr marL="232172" indent="-232172"/>
            <a:endParaRPr lang="en-US" dirty="0">
              <a:latin typeface="Century Gothic" panose="020B0502020202020204" pitchFamily="34" charset="0"/>
              <a:cs typeface="Arial" panose="020B0604020202020204" pitchFamily="34" charset="0"/>
            </a:endParaRPr>
          </a:p>
          <a:p>
            <a:pPr marL="232172" indent="-232172"/>
            <a:endParaRPr lang="en-US" dirty="0">
              <a:latin typeface="Century Gothic" panose="020B0502020202020204" pitchFamily="34" charset="0"/>
              <a:cs typeface="Arial" panose="020B0604020202020204" pitchFamily="34" charset="0"/>
            </a:endParaRPr>
          </a:p>
        </p:txBody>
      </p:sp>
      <p:graphicFrame>
        <p:nvGraphicFramePr>
          <p:cNvPr id="4" name="Chart 3"/>
          <p:cNvGraphicFramePr/>
          <p:nvPr>
            <p:extLst>
              <p:ext uri="{D42A27DB-BD31-4B8C-83A1-F6EECF244321}">
                <p14:modId xmlns:p14="http://schemas.microsoft.com/office/powerpoint/2010/main" val="3825647843"/>
              </p:ext>
            </p:extLst>
          </p:nvPr>
        </p:nvGraphicFramePr>
        <p:xfrm>
          <a:off x="174586" y="1593968"/>
          <a:ext cx="9518054" cy="462571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4981925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55551"/>
            <a:ext cx="9906000" cy="913821"/>
          </a:xfrm>
          <a:solidFill>
            <a:srgbClr val="00B0F0"/>
          </a:solidFill>
        </p:spPr>
        <p:txBody>
          <a:bodyPr>
            <a:normAutofit/>
          </a:bodyPr>
          <a:lstStyle/>
          <a:p>
            <a:r>
              <a:rPr lang="en-US" sz="2800" b="1" dirty="0"/>
              <a:t>County health Budget Allocation </a:t>
            </a:r>
            <a:r>
              <a:rPr lang="en-GB" sz="2800" b="1" dirty="0"/>
              <a:t>(2013/14 – 2017/18)</a:t>
            </a:r>
            <a:endParaRPr lang="en-US" sz="2800" dirty="0"/>
          </a:p>
        </p:txBody>
      </p:sp>
      <p:sp>
        <p:nvSpPr>
          <p:cNvPr id="3" name="TextBox 2"/>
          <p:cNvSpPr txBox="1"/>
          <p:nvPr/>
        </p:nvSpPr>
        <p:spPr>
          <a:xfrm>
            <a:off x="71120" y="5279119"/>
            <a:ext cx="9834880" cy="923330"/>
          </a:xfrm>
          <a:prstGeom prst="rect">
            <a:avLst/>
          </a:prstGeom>
          <a:noFill/>
        </p:spPr>
        <p:txBody>
          <a:bodyPr wrap="square" rtlCol="0">
            <a:spAutoFit/>
          </a:bodyPr>
          <a:lstStyle/>
          <a:p>
            <a:r>
              <a:rPr lang="en-GB" dirty="0"/>
              <a:t>Counties increased the proportion of their total budgets allocated to health, from 22 percent in FY 2014/15 to 30 percent in FY 2017/18, indicating the continued county governments’ increasing prioritization of health despite competing needs with other sectors. </a:t>
            </a:r>
            <a:endParaRPr lang="en-US" b="1" dirty="0"/>
          </a:p>
        </p:txBody>
      </p:sp>
      <p:graphicFrame>
        <p:nvGraphicFramePr>
          <p:cNvPr id="6" name="Chart 5">
            <a:extLst>
              <a:ext uri="{FF2B5EF4-FFF2-40B4-BE49-F238E27FC236}">
                <a16:creationId xmlns:a16="http://schemas.microsoft.com/office/drawing/2014/main" id="{4C0738EE-A813-49FE-B996-56361782BC34}"/>
              </a:ext>
            </a:extLst>
          </p:cNvPr>
          <p:cNvGraphicFramePr>
            <a:graphicFrameLocks/>
          </p:cNvGraphicFramePr>
          <p:nvPr>
            <p:extLst>
              <p:ext uri="{D42A27DB-BD31-4B8C-83A1-F6EECF244321}">
                <p14:modId xmlns:p14="http://schemas.microsoft.com/office/powerpoint/2010/main" val="2188685857"/>
              </p:ext>
            </p:extLst>
          </p:nvPr>
        </p:nvGraphicFramePr>
        <p:xfrm>
          <a:off x="203200" y="1717691"/>
          <a:ext cx="9479280" cy="34131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8662431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9EAEF-0B28-471C-B65F-11ED84EDB435}"/>
              </a:ext>
            </a:extLst>
          </p:cNvPr>
          <p:cNvSpPr>
            <a:spLocks noGrp="1"/>
          </p:cNvSpPr>
          <p:nvPr>
            <p:ph type="title"/>
          </p:nvPr>
        </p:nvSpPr>
        <p:spPr>
          <a:xfrm>
            <a:off x="0" y="642939"/>
            <a:ext cx="9906000" cy="911541"/>
          </a:xfrm>
          <a:solidFill>
            <a:srgbClr val="00B0F0"/>
          </a:solidFill>
        </p:spPr>
        <p:txBody>
          <a:bodyPr>
            <a:normAutofit/>
          </a:bodyPr>
          <a:lstStyle/>
          <a:p>
            <a:r>
              <a:rPr lang="en-US" sz="3250" dirty="0">
                <a:solidFill>
                  <a:schemeClr val="tx1"/>
                </a:solidFill>
              </a:rPr>
              <a:t>Allocations to Health by County FY 2015/16 to 2017/18</a:t>
            </a:r>
          </a:p>
        </p:txBody>
      </p:sp>
      <p:graphicFrame>
        <p:nvGraphicFramePr>
          <p:cNvPr id="9" name="Chart 8">
            <a:extLst>
              <a:ext uri="{FF2B5EF4-FFF2-40B4-BE49-F238E27FC236}">
                <a16:creationId xmlns:a16="http://schemas.microsoft.com/office/drawing/2014/main" id="{CD4FBD73-B798-4F15-BCE0-5709C20E847D}"/>
              </a:ext>
            </a:extLst>
          </p:cNvPr>
          <p:cNvGraphicFramePr>
            <a:graphicFrameLocks/>
          </p:cNvGraphicFramePr>
          <p:nvPr>
            <p:extLst>
              <p:ext uri="{D42A27DB-BD31-4B8C-83A1-F6EECF244321}">
                <p14:modId xmlns:p14="http://schemas.microsoft.com/office/powerpoint/2010/main" val="2127087329"/>
              </p:ext>
            </p:extLst>
          </p:nvPr>
        </p:nvGraphicFramePr>
        <p:xfrm>
          <a:off x="94159" y="1806893"/>
          <a:ext cx="9745802" cy="427608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4370164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7D40B2-53CD-453E-B21D-E21E9D21886A}"/>
              </a:ext>
            </a:extLst>
          </p:cNvPr>
          <p:cNvSpPr>
            <a:spLocks noGrp="1"/>
          </p:cNvSpPr>
          <p:nvPr>
            <p:ph type="title"/>
          </p:nvPr>
        </p:nvSpPr>
        <p:spPr>
          <a:xfrm>
            <a:off x="0" y="642939"/>
            <a:ext cx="9906000" cy="858359"/>
          </a:xfrm>
          <a:solidFill>
            <a:srgbClr val="00B0F0"/>
          </a:solidFill>
        </p:spPr>
        <p:txBody>
          <a:bodyPr>
            <a:normAutofit fontScale="90000"/>
          </a:bodyPr>
          <a:lstStyle/>
          <a:p>
            <a:r>
              <a:rPr lang="en-GB" b="1" dirty="0">
                <a:solidFill>
                  <a:schemeClr val="tx1"/>
                </a:solidFill>
              </a:rPr>
              <a:t>Breakdown of Recurrent and Development Allocations, FYs 2013/14 – 2017/18</a:t>
            </a:r>
            <a:endParaRPr lang="en-US" dirty="0">
              <a:solidFill>
                <a:schemeClr val="tx1"/>
              </a:solidFill>
            </a:endParaRPr>
          </a:p>
        </p:txBody>
      </p:sp>
      <p:graphicFrame>
        <p:nvGraphicFramePr>
          <p:cNvPr id="4" name="Chart 3">
            <a:extLst>
              <a:ext uri="{FF2B5EF4-FFF2-40B4-BE49-F238E27FC236}">
                <a16:creationId xmlns:a16="http://schemas.microsoft.com/office/drawing/2014/main" id="{953A994E-12BF-426F-BC78-66C5DE59CC82}"/>
              </a:ext>
            </a:extLst>
          </p:cNvPr>
          <p:cNvGraphicFramePr/>
          <p:nvPr>
            <p:extLst>
              <p:ext uri="{D42A27DB-BD31-4B8C-83A1-F6EECF244321}">
                <p14:modId xmlns:p14="http://schemas.microsoft.com/office/powerpoint/2010/main" val="278186998"/>
              </p:ext>
            </p:extLst>
          </p:nvPr>
        </p:nvGraphicFramePr>
        <p:xfrm>
          <a:off x="111760" y="1757680"/>
          <a:ext cx="9621520" cy="433832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9297857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EAA283-21B8-430C-90AC-89BB6C723669}"/>
              </a:ext>
            </a:extLst>
          </p:cNvPr>
          <p:cNvSpPr>
            <a:spLocks noGrp="1"/>
          </p:cNvSpPr>
          <p:nvPr>
            <p:ph type="title"/>
          </p:nvPr>
        </p:nvSpPr>
        <p:spPr>
          <a:xfrm>
            <a:off x="101600" y="406401"/>
            <a:ext cx="9804400" cy="1186810"/>
          </a:xfrm>
          <a:solidFill>
            <a:srgbClr val="00B0F0"/>
          </a:solidFill>
        </p:spPr>
        <p:txBody>
          <a:bodyPr>
            <a:noAutofit/>
          </a:bodyPr>
          <a:lstStyle/>
          <a:p>
            <a:r>
              <a:rPr lang="en-US" sz="4000" dirty="0"/>
              <a:t>Trends in Health Insurance Coverage- 2003,2007,2013,2018, Kenya 2018</a:t>
            </a:r>
          </a:p>
        </p:txBody>
      </p:sp>
      <p:graphicFrame>
        <p:nvGraphicFramePr>
          <p:cNvPr id="4" name="Chart 3">
            <a:extLst>
              <a:ext uri="{FF2B5EF4-FFF2-40B4-BE49-F238E27FC236}">
                <a16:creationId xmlns:a16="http://schemas.microsoft.com/office/drawing/2014/main" id="{7E4FA795-8C52-43A0-8344-71EFEABECD74}"/>
              </a:ext>
            </a:extLst>
          </p:cNvPr>
          <p:cNvGraphicFramePr>
            <a:graphicFrameLocks/>
          </p:cNvGraphicFramePr>
          <p:nvPr>
            <p:extLst>
              <p:ext uri="{D42A27DB-BD31-4B8C-83A1-F6EECF244321}">
                <p14:modId xmlns:p14="http://schemas.microsoft.com/office/powerpoint/2010/main" val="1519723021"/>
              </p:ext>
            </p:extLst>
          </p:nvPr>
        </p:nvGraphicFramePr>
        <p:xfrm>
          <a:off x="172720" y="1778000"/>
          <a:ext cx="9540240" cy="442939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3774414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0DB2D1B-442C-D640-B645-FF55D99A1E4A}" type="slidenum">
              <a:rPr lang="en-US" smtClean="0"/>
              <a:pPr/>
              <a:t>18</a:t>
            </a:fld>
            <a:endParaRPr lang="en-US"/>
          </a:p>
        </p:txBody>
      </p:sp>
      <p:sp>
        <p:nvSpPr>
          <p:cNvPr id="2" name="Title 1"/>
          <p:cNvSpPr>
            <a:spLocks noGrp="1"/>
          </p:cNvSpPr>
          <p:nvPr>
            <p:ph type="title" idx="4294967295"/>
          </p:nvPr>
        </p:nvSpPr>
        <p:spPr>
          <a:xfrm>
            <a:off x="553456" y="415199"/>
            <a:ext cx="9352544" cy="801278"/>
          </a:xfrm>
          <a:solidFill>
            <a:srgbClr val="00B0F0"/>
          </a:solidFill>
        </p:spPr>
        <p:txBody>
          <a:bodyPr/>
          <a:lstStyle/>
          <a:p>
            <a:r>
              <a:rPr lang="en-US" dirty="0"/>
              <a:t>Increased</a:t>
            </a:r>
            <a:r>
              <a:rPr lang="en-US" sz="1400" b="1" dirty="0">
                <a:solidFill>
                  <a:srgbClr val="FF0000"/>
                </a:solidFill>
              </a:rPr>
              <a:t>  </a:t>
            </a:r>
            <a:r>
              <a:rPr lang="en-US" dirty="0"/>
              <a:t>access</a:t>
            </a:r>
            <a:endParaRPr lang="en-US" sz="1800" dirty="0">
              <a:solidFill>
                <a:srgbClr val="FF0000"/>
              </a:solidFill>
            </a:endParaRPr>
          </a:p>
        </p:txBody>
      </p:sp>
      <p:sp>
        <p:nvSpPr>
          <p:cNvPr id="7" name="Rectangle 6"/>
          <p:cNvSpPr/>
          <p:nvPr/>
        </p:nvSpPr>
        <p:spPr>
          <a:xfrm>
            <a:off x="0" y="5605104"/>
            <a:ext cx="9911132" cy="646331"/>
          </a:xfrm>
          <a:prstGeom prst="rect">
            <a:avLst/>
          </a:prstGeom>
        </p:spPr>
        <p:txBody>
          <a:bodyPr wrap="square">
            <a:spAutoFit/>
          </a:bodyPr>
          <a:lstStyle/>
          <a:p>
            <a:pPr marL="342900" indent="-342900">
              <a:lnSpc>
                <a:spcPct val="90000"/>
              </a:lnSpc>
              <a:spcBef>
                <a:spcPts val="1000"/>
              </a:spcBef>
              <a:buClr>
                <a:srgbClr val="345998"/>
              </a:buClr>
              <a:buSzPct val="90000"/>
              <a:buFont typeface="Arial" panose="020B0604020202020204" pitchFamily="34" charset="0"/>
              <a:buChar char="•"/>
            </a:pPr>
            <a:r>
              <a:rPr lang="en-US" sz="2000" dirty="0">
                <a:solidFill>
                  <a:srgbClr val="313A40"/>
                </a:solidFill>
                <a:latin typeface="Georgia Regular" charset="0"/>
              </a:rPr>
              <a:t>Gradual increase in access since 2003, trend sharply reversed by 2018. Devolution effects; cost of health care? </a:t>
            </a:r>
            <a:endParaRPr lang="en-US" sz="1600" dirty="0">
              <a:solidFill>
                <a:srgbClr val="FF0000"/>
              </a:solidFill>
              <a:latin typeface="Georgia Regular" charset="0"/>
            </a:endParaRPr>
          </a:p>
        </p:txBody>
      </p:sp>
      <p:graphicFrame>
        <p:nvGraphicFramePr>
          <p:cNvPr id="8" name="Object 4">
            <a:extLst>
              <a:ext uri="{FF2B5EF4-FFF2-40B4-BE49-F238E27FC236}">
                <a16:creationId xmlns:a16="http://schemas.microsoft.com/office/drawing/2014/main" id="{3E6A7772-901E-4EEC-89F8-ABE3E9AC2B72}"/>
              </a:ext>
            </a:extLst>
          </p:cNvPr>
          <p:cNvGraphicFramePr>
            <a:graphicFrameLocks/>
          </p:cNvGraphicFramePr>
          <p:nvPr>
            <p:extLst>
              <p:ext uri="{D42A27DB-BD31-4B8C-83A1-F6EECF244321}">
                <p14:modId xmlns:p14="http://schemas.microsoft.com/office/powerpoint/2010/main" val="3977687647"/>
              </p:ext>
            </p:extLst>
          </p:nvPr>
        </p:nvGraphicFramePr>
        <p:xfrm>
          <a:off x="254523" y="1216477"/>
          <a:ext cx="9219413" cy="440288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4592935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8B63F93-6C34-4021-AD65-DB1A190B0612}"/>
              </a:ext>
            </a:extLst>
          </p:cNvPr>
          <p:cNvSpPr>
            <a:spLocks noGrp="1"/>
          </p:cNvSpPr>
          <p:nvPr>
            <p:ph type="dt" sz="half" idx="10"/>
          </p:nvPr>
        </p:nvSpPr>
        <p:spPr/>
        <p:txBody>
          <a:bodyPr/>
          <a:lstStyle/>
          <a:p>
            <a:pPr>
              <a:defRPr/>
            </a:pPr>
            <a:fld id="{493D740D-CFB5-4A52-846F-F737DF5D09D1}" type="datetime2">
              <a:rPr lang="en-US" smtClean="0"/>
              <a:pPr>
                <a:defRPr/>
              </a:pPr>
              <a:t>Thursday, August 8, 2019</a:t>
            </a:fld>
            <a:endParaRPr lang="en-US" dirty="0"/>
          </a:p>
        </p:txBody>
      </p:sp>
      <p:sp>
        <p:nvSpPr>
          <p:cNvPr id="3" name="Slide Number Placeholder 2">
            <a:extLst>
              <a:ext uri="{FF2B5EF4-FFF2-40B4-BE49-F238E27FC236}">
                <a16:creationId xmlns:a16="http://schemas.microsoft.com/office/drawing/2014/main" id="{2D8BB709-F195-49F0-A53A-EC996B4A096F}"/>
              </a:ext>
            </a:extLst>
          </p:cNvPr>
          <p:cNvSpPr>
            <a:spLocks noGrp="1"/>
          </p:cNvSpPr>
          <p:nvPr>
            <p:ph type="sldNum" sz="quarter" idx="12"/>
          </p:nvPr>
        </p:nvSpPr>
        <p:spPr/>
        <p:txBody>
          <a:bodyPr/>
          <a:lstStyle/>
          <a:p>
            <a:pPr>
              <a:defRPr/>
            </a:pPr>
            <a:fld id="{F4ABE6DA-EEE9-4C85-B7E9-A00B099A9283}" type="slidenum">
              <a:rPr lang="en-US" altLang="en-US" smtClean="0"/>
              <a:pPr>
                <a:defRPr/>
              </a:pPr>
              <a:t>19</a:t>
            </a:fld>
            <a:endParaRPr lang="en-US" altLang="en-US"/>
          </a:p>
        </p:txBody>
      </p:sp>
      <p:graphicFrame>
        <p:nvGraphicFramePr>
          <p:cNvPr id="4" name="Chart 3">
            <a:extLst>
              <a:ext uri="{FF2B5EF4-FFF2-40B4-BE49-F238E27FC236}">
                <a16:creationId xmlns:a16="http://schemas.microsoft.com/office/drawing/2014/main" id="{A86B9E4A-94DF-4E8F-A7A0-AFECEDDFFDF4}"/>
              </a:ext>
            </a:extLst>
          </p:cNvPr>
          <p:cNvGraphicFramePr>
            <a:graphicFrameLocks/>
          </p:cNvGraphicFramePr>
          <p:nvPr>
            <p:extLst>
              <p:ext uri="{D42A27DB-BD31-4B8C-83A1-F6EECF244321}">
                <p14:modId xmlns:p14="http://schemas.microsoft.com/office/powerpoint/2010/main" val="2185402530"/>
              </p:ext>
            </p:extLst>
          </p:nvPr>
        </p:nvGraphicFramePr>
        <p:xfrm>
          <a:off x="364331" y="246856"/>
          <a:ext cx="9135929" cy="598768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752983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4294967295"/>
          </p:nvPr>
        </p:nvPicPr>
        <p:blipFill>
          <a:blip r:embed="rId2">
            <a:extLst>
              <a:ext uri="{28A0092B-C50C-407E-A947-70E740481C1C}">
                <a14:useLocalDpi xmlns:a14="http://schemas.microsoft.com/office/drawing/2010/main" val="0"/>
              </a:ext>
            </a:extLst>
          </a:blip>
          <a:srcRect/>
          <a:stretch>
            <a:fillRect/>
          </a:stretch>
        </p:blipFill>
        <p:spPr bwMode="auto">
          <a:xfrm>
            <a:off x="1071880" y="132080"/>
            <a:ext cx="7706360" cy="6035040"/>
          </a:xfrm>
          <a:prstGeom prst="rect">
            <a:avLst/>
          </a:prstGeom>
          <a:noFill/>
          <a:ln>
            <a:noFill/>
          </a:ln>
        </p:spPr>
      </p:pic>
    </p:spTree>
    <p:extLst>
      <p:ext uri="{BB962C8B-B14F-4D97-AF65-F5344CB8AC3E}">
        <p14:creationId xmlns:p14="http://schemas.microsoft.com/office/powerpoint/2010/main" val="418206602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80720"/>
            <a:ext cx="9906000" cy="746827"/>
          </a:xfrm>
          <a:solidFill>
            <a:srgbClr val="00B0F0"/>
          </a:solidFill>
        </p:spPr>
        <p:txBody>
          <a:bodyPr>
            <a:noAutofit/>
          </a:bodyPr>
          <a:lstStyle/>
          <a:p>
            <a:r>
              <a:rPr lang="en-US" altLang="en-US" sz="2800" dirty="0"/>
              <a:t/>
            </a:r>
            <a:br>
              <a:rPr lang="en-US" altLang="en-US" sz="2800" dirty="0"/>
            </a:br>
            <a:r>
              <a:rPr lang="en-US" altLang="en-US" sz="2800" dirty="0"/>
              <a:t/>
            </a:r>
            <a:br>
              <a:rPr lang="en-US" altLang="en-US" sz="2800" dirty="0"/>
            </a:br>
            <a:r>
              <a:rPr lang="en-US" altLang="en-US" sz="2800" dirty="0"/>
              <a:t>Financing issues Facing health systems in developing countries</a:t>
            </a:r>
            <a:endParaRPr lang="en-US" sz="4400" dirty="0"/>
          </a:p>
        </p:txBody>
      </p:sp>
      <p:sp>
        <p:nvSpPr>
          <p:cNvPr id="3" name="Content Placeholder 2"/>
          <p:cNvSpPr>
            <a:spLocks noGrp="1"/>
          </p:cNvSpPr>
          <p:nvPr>
            <p:ph idx="1"/>
          </p:nvPr>
        </p:nvSpPr>
        <p:spPr>
          <a:xfrm>
            <a:off x="345440" y="1834600"/>
            <a:ext cx="8879523" cy="4139480"/>
          </a:xfrm>
        </p:spPr>
        <p:txBody>
          <a:bodyPr>
            <a:normAutofit/>
          </a:bodyPr>
          <a:lstStyle/>
          <a:p>
            <a:pPr algn="just"/>
            <a:r>
              <a:rPr lang="en-US" dirty="0"/>
              <a:t>Developing countries donor funding plays a major role in financing health.</a:t>
            </a:r>
          </a:p>
          <a:p>
            <a:pPr algn="just"/>
            <a:r>
              <a:rPr lang="en-US" dirty="0"/>
              <a:t>Major vertical programs relies heavily on donors finance specifically for treatment and strategic commodities.</a:t>
            </a:r>
          </a:p>
          <a:p>
            <a:pPr algn="just"/>
            <a:r>
              <a:rPr lang="en-US" dirty="0"/>
              <a:t>Donor support is declining while the government has Not increased funding to bridge the gap</a:t>
            </a:r>
          </a:p>
          <a:p>
            <a:pPr lvl="1" algn="just"/>
            <a:r>
              <a:rPr lang="en-US" dirty="0"/>
              <a:t>GDP growing, without commensurate increases in health spending.</a:t>
            </a:r>
          </a:p>
          <a:p>
            <a:pPr algn="just"/>
            <a:r>
              <a:rPr lang="en-US" dirty="0"/>
              <a:t>The implication of transitioning to a lower middle income country </a:t>
            </a:r>
          </a:p>
          <a:p>
            <a:pPr algn="just"/>
            <a:r>
              <a:rPr lang="en-US" dirty="0"/>
              <a:t>The widening financing gap  as we move to UHC  e.g. achieving the Global UN targets e.g. UNAIDS 90-90-90 targets.</a:t>
            </a:r>
          </a:p>
          <a:p>
            <a:pPr algn="just"/>
            <a:r>
              <a:rPr lang="en-US" dirty="0"/>
              <a:t> The available fiscal space limits expansion of funding to the health sector</a:t>
            </a:r>
          </a:p>
          <a:p>
            <a:pPr marL="0" indent="0" algn="just">
              <a:buNone/>
            </a:pPr>
            <a:endParaRPr lang="en-US" dirty="0"/>
          </a:p>
          <a:p>
            <a:pPr marL="0" indent="0" algn="just">
              <a:buNone/>
            </a:pPr>
            <a:endParaRPr lang="en-US" dirty="0"/>
          </a:p>
        </p:txBody>
      </p:sp>
    </p:spTree>
    <p:extLst>
      <p:ext uri="{BB962C8B-B14F-4D97-AF65-F5344CB8AC3E}">
        <p14:creationId xmlns:p14="http://schemas.microsoft.com/office/powerpoint/2010/main" val="53933881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40080"/>
            <a:ext cx="9906000" cy="802640"/>
          </a:xfrm>
          <a:solidFill>
            <a:srgbClr val="00B0F0"/>
          </a:solidFill>
        </p:spPr>
        <p:txBody>
          <a:bodyPr>
            <a:normAutofit fontScale="90000"/>
          </a:bodyPr>
          <a:lstStyle/>
          <a:p>
            <a:r>
              <a:rPr lang="en-US" altLang="en-US" sz="2925" dirty="0"/>
              <a:t/>
            </a:r>
            <a:br>
              <a:rPr lang="en-US" altLang="en-US" sz="2925" dirty="0"/>
            </a:br>
            <a:r>
              <a:rPr lang="en-US" altLang="en-US" sz="2925" dirty="0"/>
              <a:t/>
            </a:r>
            <a:br>
              <a:rPr lang="en-US" altLang="en-US" sz="2925" dirty="0"/>
            </a:br>
            <a:r>
              <a:rPr lang="en-US" sz="3200" dirty="0"/>
              <a:t>Health system strengthening towards sustainable health financing</a:t>
            </a:r>
            <a:endParaRPr lang="en-US" dirty="0"/>
          </a:p>
        </p:txBody>
      </p:sp>
      <p:sp>
        <p:nvSpPr>
          <p:cNvPr id="3" name="Content Placeholder 2"/>
          <p:cNvSpPr>
            <a:spLocks noGrp="1"/>
          </p:cNvSpPr>
          <p:nvPr>
            <p:ph idx="1"/>
          </p:nvPr>
        </p:nvSpPr>
        <p:spPr>
          <a:xfrm>
            <a:off x="345440" y="1834600"/>
            <a:ext cx="8879523" cy="4139480"/>
          </a:xfrm>
        </p:spPr>
        <p:txBody>
          <a:bodyPr>
            <a:normAutofit fontScale="92500" lnSpcReduction="10000"/>
          </a:bodyPr>
          <a:lstStyle/>
          <a:p>
            <a:pPr marL="464344" indent="-464344" algn="just">
              <a:buAutoNum type="romanLcParenR"/>
            </a:pPr>
            <a:r>
              <a:rPr lang="en-US" b="1" dirty="0"/>
              <a:t>Reprioritization of public spending towards health - </a:t>
            </a:r>
            <a:r>
              <a:rPr lang="en-US" dirty="0"/>
              <a:t>Increasing public expenditure is key to sustainable financing though this has to take into consideration fiscal space and sustainability trade-off.  </a:t>
            </a:r>
          </a:p>
          <a:p>
            <a:pPr marL="464344" indent="-464344" algn="just">
              <a:buAutoNum type="romanLcParenR"/>
            </a:pPr>
            <a:r>
              <a:rPr lang="en-US" b="1" dirty="0"/>
              <a:t>Development of various pooling mechanism to reduce out of pocket spending by household. </a:t>
            </a:r>
            <a:r>
              <a:rPr lang="en-US" dirty="0"/>
              <a:t>No country has ever achieved UHC with voluntary contributions.</a:t>
            </a:r>
          </a:p>
          <a:p>
            <a:pPr marL="464344" indent="-464344" algn="just">
              <a:buNone/>
            </a:pPr>
            <a:r>
              <a:rPr lang="en-US" b="1" dirty="0"/>
              <a:t>ii) 	Earmarked Funds</a:t>
            </a:r>
          </a:p>
          <a:p>
            <a:pPr marL="464344" indent="-464344" algn="just">
              <a:buNone/>
            </a:pPr>
            <a:r>
              <a:rPr lang="en-US" dirty="0"/>
              <a:t>	Size of  revenue pool that can be captured from increased tax administration efficiency is significant and can benefit the health sector. (Earmarked funds introduce rigidity in the budgeting process and the global experience is that earmarks do not achieve desired objectives.</a:t>
            </a:r>
          </a:p>
          <a:p>
            <a:pPr marL="464344" indent="-464344" algn="just">
              <a:buAutoNum type="romanLcParenR" startAt="3"/>
            </a:pPr>
            <a:r>
              <a:rPr lang="en-US" b="1" dirty="0"/>
              <a:t>Efficiency Savings</a:t>
            </a:r>
          </a:p>
          <a:p>
            <a:pPr marL="464344" indent="-464344" algn="just">
              <a:buNone/>
            </a:pPr>
            <a:r>
              <a:rPr lang="en-US" dirty="0"/>
              <a:t>	Addressing inefficiencies in health sector service delivery can result in high efficiency gains in health e.g. one health approach/integration approach.</a:t>
            </a:r>
          </a:p>
          <a:p>
            <a:pPr marL="0" indent="0" algn="just">
              <a:buNone/>
            </a:pPr>
            <a:endParaRPr lang="en-US" dirty="0"/>
          </a:p>
        </p:txBody>
      </p:sp>
    </p:spTree>
    <p:extLst>
      <p:ext uri="{BB962C8B-B14F-4D97-AF65-F5344CB8AC3E}">
        <p14:creationId xmlns:p14="http://schemas.microsoft.com/office/powerpoint/2010/main" val="145345932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93321-5EBB-4F4B-828E-17A228C56BEE}"/>
              </a:ext>
            </a:extLst>
          </p:cNvPr>
          <p:cNvSpPr>
            <a:spLocks noGrp="1"/>
          </p:cNvSpPr>
          <p:nvPr>
            <p:ph type="title"/>
          </p:nvPr>
        </p:nvSpPr>
        <p:spPr>
          <a:xfrm>
            <a:off x="0" y="579120"/>
            <a:ext cx="9906000" cy="711200"/>
          </a:xfrm>
          <a:solidFill>
            <a:srgbClr val="00B0F0"/>
          </a:solidFill>
        </p:spPr>
        <p:txBody>
          <a:bodyPr>
            <a:normAutofit fontScale="90000"/>
          </a:bodyPr>
          <a:lstStyle/>
          <a:p>
            <a:r>
              <a:rPr lang="en-GB" b="1" dirty="0"/>
              <a:t>Conclusion</a:t>
            </a:r>
            <a:endParaRPr lang="en-US" b="1" dirty="0"/>
          </a:p>
        </p:txBody>
      </p:sp>
      <p:sp>
        <p:nvSpPr>
          <p:cNvPr id="3" name="Content Placeholder 2">
            <a:extLst>
              <a:ext uri="{FF2B5EF4-FFF2-40B4-BE49-F238E27FC236}">
                <a16:creationId xmlns:a16="http://schemas.microsoft.com/office/drawing/2014/main" id="{36D8B62A-8DA4-4E73-B576-3DE877C5F280}"/>
              </a:ext>
            </a:extLst>
          </p:cNvPr>
          <p:cNvSpPr>
            <a:spLocks noGrp="1"/>
          </p:cNvSpPr>
          <p:nvPr>
            <p:ph idx="1"/>
          </p:nvPr>
        </p:nvSpPr>
        <p:spPr>
          <a:xfrm>
            <a:off x="254000" y="1788160"/>
            <a:ext cx="9540240" cy="4419600"/>
          </a:xfrm>
        </p:spPr>
        <p:txBody>
          <a:bodyPr>
            <a:noAutofit/>
          </a:bodyPr>
          <a:lstStyle/>
          <a:p>
            <a:pPr algn="just">
              <a:buFont typeface="Courier New" panose="02070309020205020404" pitchFamily="49" charset="0"/>
              <a:buChar char="o"/>
            </a:pPr>
            <a:r>
              <a:rPr lang="en-US" sz="2300" dirty="0"/>
              <a:t>Increase public spending on health to the international recommended targets;</a:t>
            </a:r>
          </a:p>
          <a:p>
            <a:pPr lvl="0" algn="just">
              <a:buClr>
                <a:srgbClr val="345998"/>
              </a:buClr>
              <a:buFont typeface="Courier New" panose="02070309020205020404" pitchFamily="49" charset="0"/>
              <a:buChar char="o"/>
            </a:pPr>
            <a:r>
              <a:rPr lang="en-US" sz="2300" dirty="0"/>
              <a:t>Mobilize more domestic resources to ensure sustainability of provision of health services in view of reduced donor funding. </a:t>
            </a:r>
          </a:p>
          <a:p>
            <a:pPr algn="just">
              <a:buClr>
                <a:srgbClr val="345998"/>
              </a:buClr>
              <a:buFont typeface="Courier New" panose="02070309020205020404" pitchFamily="49" charset="0"/>
              <a:buChar char="o"/>
            </a:pPr>
            <a:r>
              <a:rPr lang="en-US" sz="2300" dirty="0"/>
              <a:t>Expand health insurance (pooling) to reduce the high OOP;</a:t>
            </a:r>
          </a:p>
          <a:p>
            <a:pPr algn="just">
              <a:buClr>
                <a:srgbClr val="345998"/>
              </a:buClr>
              <a:buFont typeface="Courier New" panose="02070309020205020404" pitchFamily="49" charset="0"/>
              <a:buChar char="o"/>
            </a:pPr>
            <a:r>
              <a:rPr lang="en-US" sz="2300" dirty="0"/>
              <a:t>Expansion of insurance - good catalyst for increasing access and reducing OOPs</a:t>
            </a:r>
          </a:p>
          <a:p>
            <a:pPr algn="just">
              <a:buClr>
                <a:srgbClr val="345998"/>
              </a:buClr>
              <a:buFont typeface="Courier New" panose="02070309020205020404" pitchFamily="49" charset="0"/>
              <a:buChar char="o"/>
            </a:pPr>
            <a:r>
              <a:rPr lang="en-GB" altLang="en-US" sz="2300" dirty="0">
                <a:latin typeface="Arial" panose="020B0604020202020204" pitchFamily="34" charset="0"/>
                <a:cs typeface="Arial" panose="020B0604020202020204" pitchFamily="34" charset="0"/>
              </a:rPr>
              <a:t>Explore alternative innovative financing mechanisms such as PPPs);</a:t>
            </a:r>
          </a:p>
          <a:p>
            <a:pPr algn="just">
              <a:buClr>
                <a:srgbClr val="345998"/>
              </a:buClr>
              <a:buFont typeface="Courier New" panose="02070309020205020404" pitchFamily="49" charset="0"/>
              <a:buChar char="o"/>
            </a:pPr>
            <a:r>
              <a:rPr lang="en-GB" altLang="en-US" sz="2300" dirty="0">
                <a:latin typeface="Arial" panose="020B0604020202020204" pitchFamily="34" charset="0"/>
                <a:cs typeface="Arial" panose="020B0604020202020204" pitchFamily="34" charset="0"/>
              </a:rPr>
              <a:t>Ensure efficiency in the utilization of allocated funds.</a:t>
            </a:r>
            <a:endParaRPr lang="en-US" altLang="en-US" sz="2300" dirty="0">
              <a:latin typeface="Arial" panose="020B0604020202020204" pitchFamily="34" charset="0"/>
              <a:cs typeface="Arial" panose="020B0604020202020204" pitchFamily="34" charset="0"/>
            </a:endParaRPr>
          </a:p>
          <a:p>
            <a:pPr lvl="0" algn="just">
              <a:buClr>
                <a:srgbClr val="345998"/>
              </a:buClr>
              <a:buFont typeface="Courier New" panose="02070309020205020404" pitchFamily="49" charset="0"/>
              <a:buChar char="o"/>
            </a:pPr>
            <a:r>
              <a:rPr lang="en-US" sz="2300" dirty="0"/>
              <a:t>Align spending to address health outcomes and disease burden.</a:t>
            </a:r>
          </a:p>
        </p:txBody>
      </p:sp>
    </p:spTree>
    <p:extLst>
      <p:ext uri="{BB962C8B-B14F-4D97-AF65-F5344CB8AC3E}">
        <p14:creationId xmlns:p14="http://schemas.microsoft.com/office/powerpoint/2010/main" val="404344494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Number Placeholder 2">
            <a:extLst>
              <a:ext uri="{FF2B5EF4-FFF2-40B4-BE49-F238E27FC236}">
                <a16:creationId xmlns:a16="http://schemas.microsoft.com/office/drawing/2014/main" id="{B1A0E805-7ABE-417C-8528-D05E04160693}"/>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200"/>
              </a:spcBef>
              <a:spcAft>
                <a:spcPts val="200"/>
              </a:spcAft>
              <a:buClr>
                <a:schemeClr val="accent1"/>
              </a:buClr>
              <a:buSzPct val="100000"/>
              <a:buFont typeface="Calibri" panose="020F0502020204030204" pitchFamily="34" charset="0"/>
              <a:buChar char=" "/>
              <a:defRPr sz="2000">
                <a:solidFill>
                  <a:schemeClr val="tx1"/>
                </a:solidFill>
                <a:latin typeface="Times New Roman" panose="02020603050405020304" pitchFamily="18" charset="0"/>
              </a:defRPr>
            </a:lvl1pPr>
            <a:lvl2pPr marL="742950" indent="-285750">
              <a:lnSpc>
                <a:spcPct val="90000"/>
              </a:lnSpc>
              <a:spcBef>
                <a:spcPts val="200"/>
              </a:spcBef>
              <a:spcAft>
                <a:spcPts val="400"/>
              </a:spcAft>
              <a:buClr>
                <a:schemeClr val="accent1"/>
              </a:buClr>
              <a:buFont typeface="Calibri" panose="020F0502020204030204" pitchFamily="34" charset="0"/>
              <a:buChar char="◦"/>
              <a:defRPr sz="2800">
                <a:solidFill>
                  <a:schemeClr val="tx1"/>
                </a:solidFill>
                <a:latin typeface="Times New Roman" panose="02020603050405020304" pitchFamily="18" charset="0"/>
              </a:defRPr>
            </a:lvl2pPr>
            <a:lvl3pPr marL="1143000" indent="-228600">
              <a:lnSpc>
                <a:spcPct val="90000"/>
              </a:lnSpc>
              <a:spcBef>
                <a:spcPts val="200"/>
              </a:spcBef>
              <a:spcAft>
                <a:spcPts val="400"/>
              </a:spcAft>
              <a:buClr>
                <a:schemeClr val="accent1"/>
              </a:buClr>
              <a:buFont typeface="Calibri" panose="020F0502020204030204" pitchFamily="34" charset="0"/>
              <a:buChar char="◦"/>
              <a:defRPr sz="1400">
                <a:solidFill>
                  <a:schemeClr val="tx1"/>
                </a:solidFill>
                <a:latin typeface="Times New Roman" panose="02020603050405020304" pitchFamily="18" charset="0"/>
              </a:defRPr>
            </a:lvl3pPr>
            <a:lvl4pPr marL="1600200" indent="-228600">
              <a:lnSpc>
                <a:spcPct val="90000"/>
              </a:lnSpc>
              <a:spcBef>
                <a:spcPts val="200"/>
              </a:spcBef>
              <a:spcAft>
                <a:spcPts val="400"/>
              </a:spcAft>
              <a:buClr>
                <a:schemeClr val="accent1"/>
              </a:buClr>
              <a:buFont typeface="Calibri" panose="020F0502020204030204" pitchFamily="34" charset="0"/>
              <a:buChar char="◦"/>
              <a:defRPr sz="1400">
                <a:solidFill>
                  <a:schemeClr val="tx1"/>
                </a:solidFill>
                <a:latin typeface="Times New Roman" panose="02020603050405020304" pitchFamily="18" charset="0"/>
              </a:defRPr>
            </a:lvl4pPr>
            <a:lvl5pPr marL="2057400" indent="-228600">
              <a:lnSpc>
                <a:spcPct val="90000"/>
              </a:lnSpc>
              <a:spcBef>
                <a:spcPts val="200"/>
              </a:spcBef>
              <a:spcAft>
                <a:spcPts val="400"/>
              </a:spcAft>
              <a:buClr>
                <a:schemeClr val="accent1"/>
              </a:buClr>
              <a:buFont typeface="Calibri" panose="020F0502020204030204" pitchFamily="34" charset="0"/>
              <a:buChar char="◦"/>
              <a:defRPr sz="1400">
                <a:solidFill>
                  <a:schemeClr val="tx1"/>
                </a:solidFill>
                <a:latin typeface="Times New Roman" panose="02020603050405020304" pitchFamily="18" charset="0"/>
              </a:defRPr>
            </a:lvl5pPr>
            <a:lvl6pPr marL="2514600" indent="-228600" defTabSz="457200" eaLnBrk="0" fontAlgn="base" hangingPunct="0">
              <a:lnSpc>
                <a:spcPct val="90000"/>
              </a:lnSpc>
              <a:spcBef>
                <a:spcPts val="200"/>
              </a:spcBef>
              <a:spcAft>
                <a:spcPts val="400"/>
              </a:spcAft>
              <a:buClr>
                <a:schemeClr val="accent1"/>
              </a:buClr>
              <a:buFont typeface="Calibri" panose="020F0502020204030204" pitchFamily="34" charset="0"/>
              <a:buChar char="◦"/>
              <a:defRPr sz="1400">
                <a:solidFill>
                  <a:schemeClr val="tx1"/>
                </a:solidFill>
                <a:latin typeface="Times New Roman" panose="02020603050405020304" pitchFamily="18" charset="0"/>
              </a:defRPr>
            </a:lvl6pPr>
            <a:lvl7pPr marL="2971800" indent="-228600" defTabSz="457200" eaLnBrk="0" fontAlgn="base" hangingPunct="0">
              <a:lnSpc>
                <a:spcPct val="90000"/>
              </a:lnSpc>
              <a:spcBef>
                <a:spcPts val="200"/>
              </a:spcBef>
              <a:spcAft>
                <a:spcPts val="400"/>
              </a:spcAft>
              <a:buClr>
                <a:schemeClr val="accent1"/>
              </a:buClr>
              <a:buFont typeface="Calibri" panose="020F0502020204030204" pitchFamily="34" charset="0"/>
              <a:buChar char="◦"/>
              <a:defRPr sz="1400">
                <a:solidFill>
                  <a:schemeClr val="tx1"/>
                </a:solidFill>
                <a:latin typeface="Times New Roman" panose="02020603050405020304" pitchFamily="18" charset="0"/>
              </a:defRPr>
            </a:lvl7pPr>
            <a:lvl8pPr marL="3429000" indent="-228600" defTabSz="457200" eaLnBrk="0" fontAlgn="base" hangingPunct="0">
              <a:lnSpc>
                <a:spcPct val="90000"/>
              </a:lnSpc>
              <a:spcBef>
                <a:spcPts val="200"/>
              </a:spcBef>
              <a:spcAft>
                <a:spcPts val="400"/>
              </a:spcAft>
              <a:buClr>
                <a:schemeClr val="accent1"/>
              </a:buClr>
              <a:buFont typeface="Calibri" panose="020F0502020204030204" pitchFamily="34" charset="0"/>
              <a:buChar char="◦"/>
              <a:defRPr sz="1400">
                <a:solidFill>
                  <a:schemeClr val="tx1"/>
                </a:solidFill>
                <a:latin typeface="Times New Roman" panose="02020603050405020304" pitchFamily="18" charset="0"/>
              </a:defRPr>
            </a:lvl8pPr>
            <a:lvl9pPr marL="3886200" indent="-228600" defTabSz="457200" eaLnBrk="0" fontAlgn="base" hangingPunct="0">
              <a:lnSpc>
                <a:spcPct val="90000"/>
              </a:lnSpc>
              <a:spcBef>
                <a:spcPts val="200"/>
              </a:spcBef>
              <a:spcAft>
                <a:spcPts val="400"/>
              </a:spcAft>
              <a:buClr>
                <a:schemeClr val="accent1"/>
              </a:buClr>
              <a:buFont typeface="Calibri" panose="020F0502020204030204" pitchFamily="34" charset="0"/>
              <a:buChar char="◦"/>
              <a:defRPr sz="1400">
                <a:solidFill>
                  <a:schemeClr val="tx1"/>
                </a:solidFill>
                <a:latin typeface="Times New Roman" panose="02020603050405020304" pitchFamily="18" charset="0"/>
              </a:defRPr>
            </a:lvl9pPr>
          </a:lstStyle>
          <a:p>
            <a:pPr>
              <a:lnSpc>
                <a:spcPct val="100000"/>
              </a:lnSpc>
              <a:spcBef>
                <a:spcPct val="0"/>
              </a:spcBef>
              <a:spcAft>
                <a:spcPct val="0"/>
              </a:spcAft>
              <a:buClrTx/>
              <a:buSzTx/>
              <a:buFontTx/>
              <a:buNone/>
            </a:pPr>
            <a:fld id="{C155BE3A-5141-4E33-BD05-F1E7ECA75B36}" type="slidenum">
              <a:rPr lang="en-US" altLang="en-US" sz="1200">
                <a:solidFill>
                  <a:srgbClr val="B5A788"/>
                </a:solidFill>
              </a:rPr>
              <a:pPr>
                <a:lnSpc>
                  <a:spcPct val="100000"/>
                </a:lnSpc>
                <a:spcBef>
                  <a:spcPct val="0"/>
                </a:spcBef>
                <a:spcAft>
                  <a:spcPct val="0"/>
                </a:spcAft>
                <a:buClrTx/>
                <a:buSzTx/>
                <a:buFontTx/>
                <a:buNone/>
              </a:pPr>
              <a:t>23</a:t>
            </a:fld>
            <a:endParaRPr lang="en-US" altLang="en-US" sz="1200">
              <a:solidFill>
                <a:srgbClr val="B5A788"/>
              </a:solidFill>
            </a:endParaRPr>
          </a:p>
        </p:txBody>
      </p:sp>
      <p:sp>
        <p:nvSpPr>
          <p:cNvPr id="2" name="Title 1">
            <a:extLst>
              <a:ext uri="{FF2B5EF4-FFF2-40B4-BE49-F238E27FC236}">
                <a16:creationId xmlns:a16="http://schemas.microsoft.com/office/drawing/2014/main" id="{DCBFFFC0-21E8-472E-8D4A-12690A5A9895}"/>
              </a:ext>
            </a:extLst>
          </p:cNvPr>
          <p:cNvSpPr>
            <a:spLocks noGrp="1"/>
          </p:cNvSpPr>
          <p:nvPr>
            <p:ph type="title" idx="4294967295"/>
          </p:nvPr>
        </p:nvSpPr>
        <p:spPr>
          <a:xfrm>
            <a:off x="481330" y="227965"/>
            <a:ext cx="9221470" cy="650875"/>
          </a:xfrm>
          <a:solidFill>
            <a:srgbClr val="00B0F0"/>
          </a:solidFill>
        </p:spPr>
        <p:txBody>
          <a:bodyPr>
            <a:normAutofit fontScale="90000"/>
          </a:bodyPr>
          <a:lstStyle/>
          <a:p>
            <a:pPr>
              <a:defRPr/>
            </a:pPr>
            <a:r>
              <a:rPr lang="en-US" dirty="0"/>
              <a:t>Wrap-up</a:t>
            </a:r>
          </a:p>
        </p:txBody>
      </p:sp>
      <p:pic>
        <p:nvPicPr>
          <p:cNvPr id="50180" name="Picture 2" descr="C:\Users\GREAT\Desktop\MTEF 2016-17\WP_20150902_006.jpg">
            <a:extLst>
              <a:ext uri="{FF2B5EF4-FFF2-40B4-BE49-F238E27FC236}">
                <a16:creationId xmlns:a16="http://schemas.microsoft.com/office/drawing/2014/main" id="{50745ECD-09D4-49B7-8750-ABCD77D06B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4684" r="14684"/>
          <a:stretch>
            <a:fillRect/>
          </a:stretch>
        </p:blipFill>
        <p:spPr bwMode="auto">
          <a:xfrm>
            <a:off x="481330" y="909320"/>
            <a:ext cx="9221470" cy="512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07C31D6-2A31-450A-A5C8-BA447D4CC7EF}"/>
              </a:ext>
            </a:extLst>
          </p:cNvPr>
          <p:cNvSpPr txBox="1"/>
          <p:nvPr/>
        </p:nvSpPr>
        <p:spPr>
          <a:xfrm>
            <a:off x="336550" y="6054725"/>
            <a:ext cx="7439025" cy="254000"/>
          </a:xfrm>
          <a:prstGeom prst="rect">
            <a:avLst/>
          </a:prstGeom>
          <a:noFill/>
        </p:spPr>
        <p:txBody>
          <a:bodyPr>
            <a:spAutoFit/>
          </a:bodyPr>
          <a:lstStyle/>
          <a:p>
            <a:pPr eaLnBrk="1" hangingPunct="1">
              <a:defRPr/>
            </a:pPr>
            <a:r>
              <a:rPr lang="en-US" sz="1050" b="1" i="1" dirty="0">
                <a:solidFill>
                  <a:prstClr val="black"/>
                </a:solidFill>
                <a:latin typeface="Arial" charset="0"/>
                <a:cs typeface="Arial" charset="0"/>
              </a:rPr>
              <a:t>Cartoon By </a:t>
            </a:r>
            <a:r>
              <a:rPr lang="en-US" sz="1050" b="1" i="1" dirty="0" err="1">
                <a:solidFill>
                  <a:prstClr val="black"/>
                </a:solidFill>
                <a:latin typeface="Arial" charset="0"/>
                <a:cs typeface="Arial" charset="0"/>
              </a:rPr>
              <a:t>Munene</a:t>
            </a:r>
            <a:r>
              <a:rPr lang="en-US" sz="1050" b="1" i="1" dirty="0">
                <a:solidFill>
                  <a:prstClr val="black"/>
                </a:solidFill>
                <a:latin typeface="Arial" charset="0"/>
                <a:cs typeface="Arial" charset="0"/>
              </a:rPr>
              <a:t> Arts – Daily Nation 2</a:t>
            </a:r>
            <a:r>
              <a:rPr lang="en-US" sz="1050" b="1" i="1" baseline="30000" dirty="0">
                <a:solidFill>
                  <a:prstClr val="black"/>
                </a:solidFill>
                <a:latin typeface="Arial" charset="0"/>
                <a:cs typeface="Arial" charset="0"/>
              </a:rPr>
              <a:t>nd</a:t>
            </a:r>
            <a:r>
              <a:rPr lang="en-US" sz="1050" b="1" i="1" dirty="0">
                <a:solidFill>
                  <a:prstClr val="black"/>
                </a:solidFill>
                <a:latin typeface="Arial" charset="0"/>
                <a:cs typeface="Arial" charset="0"/>
              </a:rPr>
              <a:t> September 2015 </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0953A7-A23E-425A-A60E-8B83BA13C49E}"/>
              </a:ext>
            </a:extLst>
          </p:cNvPr>
          <p:cNvSpPr>
            <a:spLocks noGrp="1"/>
          </p:cNvSpPr>
          <p:nvPr>
            <p:ph type="title"/>
          </p:nvPr>
        </p:nvSpPr>
        <p:spPr>
          <a:xfrm>
            <a:off x="1095375" y="942975"/>
            <a:ext cx="8496300" cy="487363"/>
          </a:xfrm>
        </p:spPr>
        <p:txBody>
          <a:bodyPr>
            <a:normAutofit fontScale="90000"/>
          </a:bodyPr>
          <a:lstStyle/>
          <a:p>
            <a:pPr eaLnBrk="1" fontAlgn="auto" hangingPunct="1">
              <a:spcAft>
                <a:spcPts val="0"/>
              </a:spcAft>
              <a:defRPr/>
            </a:pPr>
            <a:r>
              <a:rPr lang="en-US" sz="6000" b="1" dirty="0">
                <a:solidFill>
                  <a:srgbClr val="FF0000"/>
                </a:solidFill>
                <a:latin typeface="Garamond" pitchFamily="18" charset="0"/>
              </a:rPr>
              <a:t>THANK YOU</a:t>
            </a:r>
            <a:endParaRPr lang="en-ZA" sz="6000" b="1" dirty="0">
              <a:solidFill>
                <a:srgbClr val="FF0000"/>
              </a:solidFill>
              <a:latin typeface="Garamond" pitchFamily="18" charset="0"/>
            </a:endParaRPr>
          </a:p>
        </p:txBody>
      </p:sp>
      <p:pic>
        <p:nvPicPr>
          <p:cNvPr id="3" name="Picture 3" descr="Picture20.jpg">
            <a:extLst>
              <a:ext uri="{FF2B5EF4-FFF2-40B4-BE49-F238E27FC236}">
                <a16:creationId xmlns:a16="http://schemas.microsoft.com/office/drawing/2014/main" id="{A8C7809B-5BA2-45E7-B120-A6545ED1CC8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666754" y="306456"/>
            <a:ext cx="2724150" cy="594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501644-EDF5-4461-8B8B-81A74F3E1772}"/>
              </a:ext>
            </a:extLst>
          </p:cNvPr>
          <p:cNvSpPr>
            <a:spLocks noGrp="1"/>
          </p:cNvSpPr>
          <p:nvPr>
            <p:ph type="title"/>
          </p:nvPr>
        </p:nvSpPr>
        <p:spPr>
          <a:xfrm>
            <a:off x="0" y="721360"/>
            <a:ext cx="9906000" cy="820029"/>
          </a:xfrm>
          <a:solidFill>
            <a:srgbClr val="00B0F0"/>
          </a:solidFill>
        </p:spPr>
        <p:txBody>
          <a:bodyPr>
            <a:normAutofit/>
          </a:bodyPr>
          <a:lstStyle/>
          <a:p>
            <a:r>
              <a:rPr lang="en-GB" b="1" dirty="0"/>
              <a:t>Introduction</a:t>
            </a:r>
            <a:endParaRPr lang="en-US" b="1" dirty="0"/>
          </a:p>
        </p:txBody>
      </p:sp>
      <p:sp>
        <p:nvSpPr>
          <p:cNvPr id="3" name="Content Placeholder 2">
            <a:extLst>
              <a:ext uri="{FF2B5EF4-FFF2-40B4-BE49-F238E27FC236}">
                <a16:creationId xmlns:a16="http://schemas.microsoft.com/office/drawing/2014/main" id="{5F65CC99-9B33-460A-9AFC-20495F88BD00}"/>
              </a:ext>
            </a:extLst>
          </p:cNvPr>
          <p:cNvSpPr>
            <a:spLocks noGrp="1"/>
          </p:cNvSpPr>
          <p:nvPr>
            <p:ph idx="1"/>
          </p:nvPr>
        </p:nvSpPr>
        <p:spPr>
          <a:xfrm>
            <a:off x="264160" y="1920240"/>
            <a:ext cx="9428480" cy="4216400"/>
          </a:xfrm>
        </p:spPr>
        <p:txBody>
          <a:bodyPr>
            <a:noAutofit/>
          </a:bodyPr>
          <a:lstStyle/>
          <a:p>
            <a:pPr algn="just"/>
            <a:r>
              <a:rPr lang="en-US" sz="2400" dirty="0"/>
              <a:t>Health care financing remains is a critical element of the social and economic development of a county. </a:t>
            </a:r>
          </a:p>
          <a:p>
            <a:pPr algn="just"/>
            <a:r>
              <a:rPr lang="en-US" sz="2400" dirty="0"/>
              <a:t>An appropriate health financing mechanism enable achievement of health sector goals ensuring access to quality and affordable health care.</a:t>
            </a:r>
          </a:p>
          <a:p>
            <a:pPr algn="just"/>
            <a:r>
              <a:rPr lang="en-US" sz="2400" dirty="0"/>
              <a:t>Properly designed health financing systems result to;</a:t>
            </a:r>
          </a:p>
          <a:p>
            <a:pPr lvl="1" algn="just"/>
            <a:r>
              <a:rPr lang="en-US" sz="2400" dirty="0"/>
              <a:t>Evidence-based planning, </a:t>
            </a:r>
          </a:p>
          <a:p>
            <a:pPr lvl="1" algn="just"/>
            <a:r>
              <a:rPr lang="en-US" sz="2400" dirty="0"/>
              <a:t>Effective human resources planning, </a:t>
            </a:r>
          </a:p>
          <a:p>
            <a:pPr lvl="1" algn="just"/>
            <a:r>
              <a:rPr lang="en-US" sz="2400" dirty="0"/>
              <a:t>Proper and effective coordination, </a:t>
            </a:r>
          </a:p>
          <a:p>
            <a:pPr lvl="1" algn="just"/>
            <a:r>
              <a:rPr lang="en-US" sz="2400" dirty="0"/>
              <a:t>Political goodwill </a:t>
            </a:r>
          </a:p>
          <a:p>
            <a:pPr lvl="1" algn="just"/>
            <a:r>
              <a:rPr lang="en-US" sz="2400" dirty="0"/>
              <a:t>Efficient and effective service delivery</a:t>
            </a:r>
          </a:p>
        </p:txBody>
      </p:sp>
    </p:spTree>
    <p:extLst>
      <p:ext uri="{BB962C8B-B14F-4D97-AF65-F5344CB8AC3E}">
        <p14:creationId xmlns:p14="http://schemas.microsoft.com/office/powerpoint/2010/main" val="17003704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08000"/>
            <a:ext cx="9905999" cy="926953"/>
          </a:xfrm>
          <a:solidFill>
            <a:srgbClr val="00B0F0"/>
          </a:solidFill>
        </p:spPr>
        <p:txBody>
          <a:bodyPr/>
          <a:lstStyle/>
          <a:p>
            <a:r>
              <a:rPr lang="en-US" b="1" dirty="0"/>
              <a:t>Context</a:t>
            </a:r>
            <a:r>
              <a:rPr lang="en-US" dirty="0"/>
              <a:t> </a:t>
            </a:r>
            <a:endParaRPr lang="en-GB" dirty="0">
              <a:solidFill>
                <a:srgbClr val="FF0000"/>
              </a:solidFill>
            </a:endParaRPr>
          </a:p>
        </p:txBody>
      </p:sp>
      <p:sp>
        <p:nvSpPr>
          <p:cNvPr id="3" name="Content Placeholder 2"/>
          <p:cNvSpPr>
            <a:spLocks noGrp="1"/>
          </p:cNvSpPr>
          <p:nvPr>
            <p:ph idx="1"/>
          </p:nvPr>
        </p:nvSpPr>
        <p:spPr>
          <a:xfrm>
            <a:off x="224356" y="1731919"/>
            <a:ext cx="9519084" cy="4483143"/>
          </a:xfrm>
        </p:spPr>
        <p:txBody>
          <a:bodyPr>
            <a:noAutofit/>
          </a:bodyPr>
          <a:lstStyle/>
          <a:p>
            <a:pPr algn="just">
              <a:spcBef>
                <a:spcPts val="1513"/>
              </a:spcBef>
              <a:buFont typeface="Calibri" panose="020F0502020204030204" pitchFamily="34" charset="0"/>
              <a:buChar char="●"/>
            </a:pPr>
            <a:r>
              <a:rPr lang="en-US" sz="1950" dirty="0"/>
              <a:t>Inequity in health outcomes within and across Member States persist</a:t>
            </a:r>
          </a:p>
          <a:p>
            <a:pPr algn="just">
              <a:spcBef>
                <a:spcPts val="1513"/>
              </a:spcBef>
              <a:buFont typeface="Calibri" panose="020F0502020204030204" pitchFamily="34" charset="0"/>
              <a:buChar char="●"/>
            </a:pPr>
            <a:r>
              <a:rPr lang="en-US" sz="1950" dirty="0"/>
              <a:t>Still persisting high burden of ill health and death</a:t>
            </a:r>
          </a:p>
          <a:p>
            <a:pPr lvl="1" algn="just">
              <a:spcBef>
                <a:spcPts val="1513"/>
              </a:spcBef>
              <a:buFont typeface="Calibri" panose="020F0502020204030204" pitchFamily="34" charset="0"/>
              <a:buChar char="●"/>
            </a:pPr>
            <a:r>
              <a:rPr lang="en-US" dirty="0"/>
              <a:t>Dual burden of communicable and noncommunicable conditions</a:t>
            </a:r>
          </a:p>
          <a:p>
            <a:pPr lvl="1" algn="just">
              <a:spcBef>
                <a:spcPts val="1513"/>
              </a:spcBef>
              <a:buFont typeface="Calibri" panose="020F0502020204030204" pitchFamily="34" charset="0"/>
              <a:buChar char="●"/>
            </a:pPr>
            <a:r>
              <a:rPr lang="en-US" dirty="0"/>
              <a:t>A lot of effort needed to sustain gains in communicable conditions</a:t>
            </a:r>
          </a:p>
          <a:p>
            <a:pPr algn="just">
              <a:spcBef>
                <a:spcPts val="1513"/>
              </a:spcBef>
              <a:buFont typeface="Calibri" panose="020F0502020204030204" pitchFamily="34" charset="0"/>
              <a:buChar char="●"/>
            </a:pPr>
            <a:r>
              <a:rPr lang="en-US" sz="1950" dirty="0"/>
              <a:t>Changing context in countries</a:t>
            </a:r>
          </a:p>
          <a:p>
            <a:pPr lvl="1" algn="just">
              <a:spcBef>
                <a:spcPts val="1513"/>
              </a:spcBef>
            </a:pPr>
            <a:r>
              <a:rPr lang="en-US" dirty="0"/>
              <a:t>Demographic changes: Youth bulge, ageing populations</a:t>
            </a:r>
          </a:p>
          <a:p>
            <a:pPr lvl="1" algn="just">
              <a:spcBef>
                <a:spcPts val="1513"/>
              </a:spcBef>
            </a:pPr>
            <a:r>
              <a:rPr lang="en-US" dirty="0"/>
              <a:t>Economic changes: Economic growth, driven by specific sectors (or populations)</a:t>
            </a:r>
          </a:p>
          <a:p>
            <a:pPr lvl="1" algn="just">
              <a:spcBef>
                <a:spcPts val="1513"/>
              </a:spcBef>
            </a:pPr>
            <a:r>
              <a:rPr lang="en-US" dirty="0"/>
              <a:t>Social / cultural changes: Urbanization, informal settlements, </a:t>
            </a:r>
          </a:p>
          <a:p>
            <a:pPr lvl="1" algn="just">
              <a:spcBef>
                <a:spcPts val="1513"/>
              </a:spcBef>
            </a:pPr>
            <a:r>
              <a:rPr lang="en-US" dirty="0"/>
              <a:t>Environmental changes: Climate change and effects on development</a:t>
            </a:r>
          </a:p>
        </p:txBody>
      </p:sp>
    </p:spTree>
    <p:extLst>
      <p:ext uri="{BB962C8B-B14F-4D97-AF65-F5344CB8AC3E}">
        <p14:creationId xmlns:p14="http://schemas.microsoft.com/office/powerpoint/2010/main" val="1299586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AA7DE7B8-AF64-4442-BDA0-DAFA6BECE5D1}"/>
              </a:ext>
            </a:extLst>
          </p:cNvPr>
          <p:cNvSpPr>
            <a:spLocks noGrp="1"/>
          </p:cNvSpPr>
          <p:nvPr>
            <p:ph type="title"/>
          </p:nvPr>
        </p:nvSpPr>
        <p:spPr>
          <a:xfrm>
            <a:off x="0" y="724257"/>
            <a:ext cx="9905999" cy="868092"/>
          </a:xfrm>
          <a:solidFill>
            <a:srgbClr val="00B0F0"/>
          </a:solidFill>
        </p:spPr>
        <p:txBody>
          <a:bodyPr>
            <a:normAutofit/>
          </a:bodyPr>
          <a:lstStyle/>
          <a:p>
            <a:r>
              <a:rPr lang="en-US" altLang="ja-JP" sz="3200" b="1" dirty="0"/>
              <a:t>Health financing and Service delivery: Like Wheels</a:t>
            </a:r>
          </a:p>
        </p:txBody>
      </p:sp>
      <p:sp>
        <p:nvSpPr>
          <p:cNvPr id="30723" name="Content Placeholder 11">
            <a:extLst>
              <a:ext uri="{FF2B5EF4-FFF2-40B4-BE49-F238E27FC236}">
                <a16:creationId xmlns:a16="http://schemas.microsoft.com/office/drawing/2014/main" id="{8817AB9A-3F51-42BF-9759-0261BA5193D9}"/>
              </a:ext>
            </a:extLst>
          </p:cNvPr>
          <p:cNvSpPr>
            <a:spLocks noGrp="1"/>
          </p:cNvSpPr>
          <p:nvPr>
            <p:ph sz="half" idx="2"/>
          </p:nvPr>
        </p:nvSpPr>
        <p:spPr>
          <a:xfrm>
            <a:off x="5917804" y="2317799"/>
            <a:ext cx="3663075" cy="2548841"/>
          </a:xfrm>
        </p:spPr>
        <p:txBody>
          <a:bodyPr rtlCol="0">
            <a:normAutofit/>
          </a:bodyPr>
          <a:lstStyle/>
          <a:p>
            <a:pPr marL="0" indent="0">
              <a:buNone/>
              <a:defRPr/>
            </a:pPr>
            <a:r>
              <a:rPr lang="en-US" altLang="ja-JP" sz="1950" b="1" dirty="0">
                <a:solidFill>
                  <a:srgbClr val="C0504D"/>
                </a:solidFill>
              </a:rPr>
              <a:t>Financing</a:t>
            </a:r>
            <a:r>
              <a:rPr lang="en-US" altLang="ja-JP" sz="1950" dirty="0"/>
              <a:t> and </a:t>
            </a:r>
            <a:r>
              <a:rPr lang="en-US" altLang="ja-JP" sz="1950" dirty="0">
                <a:solidFill>
                  <a:srgbClr val="C00000"/>
                </a:solidFill>
              </a:rPr>
              <a:t>Service d</a:t>
            </a:r>
            <a:r>
              <a:rPr lang="en-US" altLang="ja-JP" sz="1950" b="1" dirty="0">
                <a:solidFill>
                  <a:srgbClr val="C00000"/>
                </a:solidFill>
              </a:rPr>
              <a:t>elivery</a:t>
            </a:r>
            <a:r>
              <a:rPr lang="en-US" altLang="ja-JP" sz="1950" dirty="0"/>
              <a:t> is like two wheels. </a:t>
            </a:r>
          </a:p>
          <a:p>
            <a:pPr marL="0" indent="0">
              <a:buNone/>
              <a:defRPr/>
            </a:pPr>
            <a:r>
              <a:rPr lang="en-US" altLang="ja-JP" sz="1950" dirty="0"/>
              <a:t>One without another would not function well. </a:t>
            </a:r>
          </a:p>
          <a:p>
            <a:pPr marL="0" indent="0">
              <a:buNone/>
              <a:defRPr/>
            </a:pPr>
            <a:r>
              <a:rPr lang="en-US" altLang="ja-JP" sz="1950" dirty="0"/>
              <a:t>Wheels without </a:t>
            </a:r>
            <a:r>
              <a:rPr lang="en-US" altLang="ja-JP" sz="1950" b="1" dirty="0">
                <a:solidFill>
                  <a:srgbClr val="C0504D"/>
                </a:solidFill>
              </a:rPr>
              <a:t>linkage</a:t>
            </a:r>
            <a:r>
              <a:rPr lang="en-US" altLang="ja-JP" sz="1950" dirty="0"/>
              <a:t> (axle) will not move.</a:t>
            </a:r>
          </a:p>
          <a:p>
            <a:pPr marL="0" indent="0">
              <a:buNone/>
              <a:defRPr/>
            </a:pPr>
            <a:endParaRPr lang="en-US" altLang="ja-JP" sz="1950" dirty="0"/>
          </a:p>
        </p:txBody>
      </p:sp>
      <p:sp>
        <p:nvSpPr>
          <p:cNvPr id="30724" name="Slide Number Placeholder 3">
            <a:extLst>
              <a:ext uri="{FF2B5EF4-FFF2-40B4-BE49-F238E27FC236}">
                <a16:creationId xmlns:a16="http://schemas.microsoft.com/office/drawing/2014/main" id="{BD9A7AC1-2605-45D6-9ECC-F3FAAFD58AD9}"/>
              </a:ext>
            </a:extLst>
          </p:cNvPr>
          <p:cNvSpPr>
            <a:spLocks noGrp="1"/>
          </p:cNvSpPr>
          <p:nvPr>
            <p:ph type="sldNum" sz="quarter" idx="12"/>
          </p:nvPr>
        </p:nvSpPr>
        <p:spPr bwMode="auto">
          <a:ln>
            <a:miter lim="800000"/>
            <a:headEnd/>
            <a:tailEnd/>
          </a:ln>
        </p:spPr>
        <p:txBody>
          <a:bodyPr/>
          <a:lstStyle>
            <a:lvl1pPr>
              <a:defRPr>
                <a:solidFill>
                  <a:schemeClr val="tx1"/>
                </a:solidFill>
                <a:latin typeface="Calibri" panose="020F0502020204030204" pitchFamily="34" charset="0"/>
              </a:defRPr>
            </a:lvl1pPr>
            <a:lvl2pPr marL="603647" indent="-232172">
              <a:defRPr>
                <a:solidFill>
                  <a:schemeClr val="tx1"/>
                </a:solidFill>
                <a:latin typeface="Calibri" panose="020F0502020204030204" pitchFamily="34" charset="0"/>
              </a:defRPr>
            </a:lvl2pPr>
            <a:lvl3pPr marL="928688" indent="-185738">
              <a:defRPr>
                <a:solidFill>
                  <a:schemeClr val="tx1"/>
                </a:solidFill>
                <a:latin typeface="Calibri" panose="020F0502020204030204" pitchFamily="34" charset="0"/>
              </a:defRPr>
            </a:lvl3pPr>
            <a:lvl4pPr marL="1300163" indent="-185738">
              <a:defRPr>
                <a:solidFill>
                  <a:schemeClr val="tx1"/>
                </a:solidFill>
                <a:latin typeface="Calibri" panose="020F0502020204030204" pitchFamily="34" charset="0"/>
              </a:defRPr>
            </a:lvl4pPr>
            <a:lvl5pPr marL="1671638" indent="-185738">
              <a:defRPr>
                <a:solidFill>
                  <a:schemeClr val="tx1"/>
                </a:solidFill>
                <a:latin typeface="Calibri" panose="020F0502020204030204" pitchFamily="34" charset="0"/>
              </a:defRPr>
            </a:lvl5pPr>
            <a:lvl6pPr marL="2043113" indent="-185738" fontAlgn="base">
              <a:spcBef>
                <a:spcPct val="0"/>
              </a:spcBef>
              <a:spcAft>
                <a:spcPct val="0"/>
              </a:spcAft>
              <a:defRPr>
                <a:solidFill>
                  <a:schemeClr val="tx1"/>
                </a:solidFill>
                <a:latin typeface="Calibri" panose="020F0502020204030204" pitchFamily="34" charset="0"/>
              </a:defRPr>
            </a:lvl6pPr>
            <a:lvl7pPr marL="2414588" indent="-185738" fontAlgn="base">
              <a:spcBef>
                <a:spcPct val="0"/>
              </a:spcBef>
              <a:spcAft>
                <a:spcPct val="0"/>
              </a:spcAft>
              <a:defRPr>
                <a:solidFill>
                  <a:schemeClr val="tx1"/>
                </a:solidFill>
                <a:latin typeface="Calibri" panose="020F0502020204030204" pitchFamily="34" charset="0"/>
              </a:defRPr>
            </a:lvl7pPr>
            <a:lvl8pPr marL="2786063" indent="-185738" fontAlgn="base">
              <a:spcBef>
                <a:spcPct val="0"/>
              </a:spcBef>
              <a:spcAft>
                <a:spcPct val="0"/>
              </a:spcAft>
              <a:defRPr>
                <a:solidFill>
                  <a:schemeClr val="tx1"/>
                </a:solidFill>
                <a:latin typeface="Calibri" panose="020F0502020204030204" pitchFamily="34" charset="0"/>
              </a:defRPr>
            </a:lvl8pPr>
            <a:lvl9pPr marL="3157538" indent="-185738" fontAlgn="base">
              <a:spcBef>
                <a:spcPct val="0"/>
              </a:spcBef>
              <a:spcAft>
                <a:spcPct val="0"/>
              </a:spcAft>
              <a:defRPr>
                <a:solidFill>
                  <a:schemeClr val="tx1"/>
                </a:solidFill>
                <a:latin typeface="Calibri" panose="020F0502020204030204" pitchFamily="34" charset="0"/>
              </a:defRPr>
            </a:lvl9pPr>
          </a:lstStyle>
          <a:p>
            <a:fld id="{9F555FCA-6C2F-4CB4-ADA9-9FF9A4CDF55C}" type="slidenum">
              <a:rPr lang="en-US" altLang="ja-JP">
                <a:solidFill>
                  <a:srgbClr val="898989"/>
                </a:solidFill>
              </a:rPr>
              <a:pPr/>
              <a:t>5</a:t>
            </a:fld>
            <a:endParaRPr lang="en-US" altLang="ja-JP">
              <a:solidFill>
                <a:srgbClr val="898989"/>
              </a:solidFill>
            </a:endParaRPr>
          </a:p>
        </p:txBody>
      </p:sp>
      <p:pic>
        <p:nvPicPr>
          <p:cNvPr id="26629" name="Picture 4">
            <a:extLst>
              <a:ext uri="{FF2B5EF4-FFF2-40B4-BE49-F238E27FC236}">
                <a16:creationId xmlns:a16="http://schemas.microsoft.com/office/drawing/2014/main" id="{A7ADEF71-2BEF-4D6F-8ADC-EB880ED581F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31045" y="2317155"/>
            <a:ext cx="4065588" cy="3049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3E584525-4C42-46AA-BDF2-A3E2D5FD4D0C}"/>
              </a:ext>
            </a:extLst>
          </p:cNvPr>
          <p:cNvSpPr txBox="1">
            <a:spLocks noChangeArrowheads="1"/>
          </p:cNvSpPr>
          <p:nvPr/>
        </p:nvSpPr>
        <p:spPr bwMode="auto">
          <a:xfrm>
            <a:off x="1852217" y="2008883"/>
            <a:ext cx="1345307" cy="342401"/>
          </a:xfrm>
          <a:prstGeom prst="rect">
            <a:avLst/>
          </a:prstGeom>
          <a:noFill/>
          <a:ln w="9525">
            <a:solidFill>
              <a:schemeClr val="accent2"/>
            </a:solidFill>
            <a:miter lim="800000"/>
            <a:headEnd/>
            <a:tailEnd/>
          </a:ln>
          <a:effectLst>
            <a:outerShdw blurRad="40000" dist="20000" dir="5400000" rotWithShape="0">
              <a:srgbClr val="808080">
                <a:alpha val="37999"/>
              </a:srgbClr>
            </a:outerShdw>
          </a:effectLst>
        </p:spPr>
        <p:txBody>
          <a:bodyPr>
            <a:spAutoFit/>
          </a:bodyPr>
          <a:lstStyle/>
          <a:p>
            <a:pPr algn="ctr">
              <a:defRPr/>
            </a:pPr>
            <a:r>
              <a:rPr lang="en-US" sz="1625" b="1" dirty="0">
                <a:solidFill>
                  <a:srgbClr val="C0504D"/>
                </a:solidFill>
              </a:rPr>
              <a:t>Financing</a:t>
            </a:r>
          </a:p>
        </p:txBody>
      </p:sp>
      <p:sp>
        <p:nvSpPr>
          <p:cNvPr id="26631" name="TextBox 6">
            <a:extLst>
              <a:ext uri="{FF2B5EF4-FFF2-40B4-BE49-F238E27FC236}">
                <a16:creationId xmlns:a16="http://schemas.microsoft.com/office/drawing/2014/main" id="{6AE44641-9583-4C22-9EB9-CD851BC17E10}"/>
              </a:ext>
            </a:extLst>
          </p:cNvPr>
          <p:cNvSpPr txBox="1">
            <a:spLocks noChangeArrowheads="1"/>
          </p:cNvSpPr>
          <p:nvPr/>
        </p:nvSpPr>
        <p:spPr bwMode="auto">
          <a:xfrm>
            <a:off x="4572497" y="5012894"/>
            <a:ext cx="1345307" cy="592470"/>
          </a:xfrm>
          <a:prstGeom prst="rect">
            <a:avLst/>
          </a:prstGeom>
          <a:noFill/>
          <a:ln w="9525">
            <a:solidFill>
              <a:srgbClr val="C0504D"/>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n-US" altLang="en-US" sz="1625" b="1">
                <a:solidFill>
                  <a:schemeClr val="accent2"/>
                </a:solidFill>
                <a:ea typeface="MS PGothic" panose="020B0600070205080204" pitchFamily="34" charset="-128"/>
              </a:rPr>
              <a:t>Service Delivery</a:t>
            </a:r>
          </a:p>
        </p:txBody>
      </p:sp>
      <p:sp>
        <p:nvSpPr>
          <p:cNvPr id="8" name="TextBox 7">
            <a:extLst>
              <a:ext uri="{FF2B5EF4-FFF2-40B4-BE49-F238E27FC236}">
                <a16:creationId xmlns:a16="http://schemas.microsoft.com/office/drawing/2014/main" id="{BE563018-AE60-4A4F-86FF-9C42B3E6D3B5}"/>
              </a:ext>
            </a:extLst>
          </p:cNvPr>
          <p:cNvSpPr txBox="1">
            <a:spLocks noChangeArrowheads="1"/>
          </p:cNvSpPr>
          <p:nvPr/>
        </p:nvSpPr>
        <p:spPr bwMode="auto">
          <a:xfrm>
            <a:off x="3022104" y="2843412"/>
            <a:ext cx="1169888" cy="442429"/>
          </a:xfrm>
          <a:prstGeom prst="rect">
            <a:avLst/>
          </a:prstGeom>
          <a:noFill/>
          <a:ln>
            <a:noFill/>
          </a:ln>
          <a:effectLst>
            <a:outerShdw blurRad="40000" dist="20000" dir="5400000" rotWithShape="0">
              <a:srgbClr val="808080">
                <a:alpha val="37999"/>
              </a:srgbClr>
            </a:outerShdw>
          </a:effectLst>
        </p:spPr>
        <p:txBody>
          <a:bodyPr>
            <a:spAutoFit/>
          </a:bodyPr>
          <a:lstStyle/>
          <a:p>
            <a:pPr algn="ctr">
              <a:defRPr/>
            </a:pPr>
            <a:r>
              <a:rPr lang="en-US" sz="2275" dirty="0">
                <a:solidFill>
                  <a:srgbClr val="FF0000"/>
                </a:solidFill>
              </a:rPr>
              <a:t>Link</a:t>
            </a:r>
          </a:p>
        </p:txBody>
      </p:sp>
    </p:spTree>
    <p:extLst>
      <p:ext uri="{BB962C8B-B14F-4D97-AF65-F5344CB8AC3E}">
        <p14:creationId xmlns:p14="http://schemas.microsoft.com/office/powerpoint/2010/main" val="30708339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9EC65F03-E29C-4F67-AFCE-A689BAC21F94}"/>
              </a:ext>
            </a:extLst>
          </p:cNvPr>
          <p:cNvSpPr txBox="1">
            <a:spLocks noGrp="1"/>
          </p:cNvSpPr>
          <p:nvPr>
            <p:ph type="title"/>
          </p:nvPr>
        </p:nvSpPr>
        <p:spPr>
          <a:xfrm>
            <a:off x="0" y="503219"/>
            <a:ext cx="9906000" cy="1118936"/>
          </a:xfrm>
          <a:solidFill>
            <a:srgbClr val="00B0F0"/>
          </a:solidFill>
        </p:spPr>
        <p:txBody>
          <a:bodyPr vert="horz" wrap="square" lIns="0" tIns="10835" rIns="0" bIns="0" numCol="1" rtlCol="0" anchor="ctr" anchorCtr="0" compatLnSpc="1">
            <a:prstTxWarp prst="textNoShape">
              <a:avLst/>
            </a:prstTxWarp>
            <a:spAutoFit/>
          </a:bodyPr>
          <a:lstStyle/>
          <a:p>
            <a:pPr marL="2361704" indent="-1985070">
              <a:lnSpc>
                <a:spcPct val="100000"/>
              </a:lnSpc>
              <a:spcBef>
                <a:spcPts val="81"/>
              </a:spcBef>
            </a:pPr>
            <a:r>
              <a:rPr lang="en-US" altLang="en-US" sz="3600" b="1" dirty="0"/>
              <a:t>Financing is NOT just about raising  more money</a:t>
            </a:r>
          </a:p>
        </p:txBody>
      </p:sp>
      <p:sp>
        <p:nvSpPr>
          <p:cNvPr id="19459" name="object 3">
            <a:extLst>
              <a:ext uri="{FF2B5EF4-FFF2-40B4-BE49-F238E27FC236}">
                <a16:creationId xmlns:a16="http://schemas.microsoft.com/office/drawing/2014/main" id="{4C9CA2F2-6B5F-46D3-A301-EBA877DD2980}"/>
              </a:ext>
            </a:extLst>
          </p:cNvPr>
          <p:cNvSpPr>
            <a:spLocks/>
          </p:cNvSpPr>
          <p:nvPr/>
        </p:nvSpPr>
        <p:spPr bwMode="auto">
          <a:xfrm>
            <a:off x="2372023" y="2686051"/>
            <a:ext cx="1097657" cy="1990229"/>
          </a:xfrm>
          <a:custGeom>
            <a:avLst/>
            <a:gdLst>
              <a:gd name="T0" fmla="*/ 679069 w 1350645"/>
              <a:gd name="T1" fmla="*/ 18161 h 2449829"/>
              <a:gd name="T2" fmla="*/ 433958 w 1350645"/>
              <a:gd name="T3" fmla="*/ 142112 h 2449829"/>
              <a:gd name="T4" fmla="*/ 456945 w 1350645"/>
              <a:gd name="T5" fmla="*/ 460755 h 2449829"/>
              <a:gd name="T6" fmla="*/ 354838 w 1350645"/>
              <a:gd name="T7" fmla="*/ 597408 h 2449829"/>
              <a:gd name="T8" fmla="*/ 192658 w 1350645"/>
              <a:gd name="T9" fmla="*/ 799464 h 2449829"/>
              <a:gd name="T10" fmla="*/ 39496 w 1350645"/>
              <a:gd name="T11" fmla="*/ 1087247 h 2449829"/>
              <a:gd name="T12" fmla="*/ 0 w 1350645"/>
              <a:gd name="T13" fmla="*/ 1416939 h 2449829"/>
              <a:gd name="T14" fmla="*/ 34416 w 1350645"/>
              <a:gd name="T15" fmla="*/ 1848485 h 2449829"/>
              <a:gd name="T16" fmla="*/ 196595 w 1350645"/>
              <a:gd name="T17" fmla="*/ 2118106 h 2449829"/>
              <a:gd name="T18" fmla="*/ 482472 w 1350645"/>
              <a:gd name="T19" fmla="*/ 2372995 h 2449829"/>
              <a:gd name="T20" fmla="*/ 850011 w 1350645"/>
              <a:gd name="T21" fmla="*/ 2449449 h 2449829"/>
              <a:gd name="T22" fmla="*/ 1024245 w 1350645"/>
              <a:gd name="T23" fmla="*/ 2372995 h 2449829"/>
              <a:gd name="T24" fmla="*/ 732663 w 1350645"/>
              <a:gd name="T25" fmla="*/ 2362073 h 2449829"/>
              <a:gd name="T26" fmla="*/ 473456 w 1350645"/>
              <a:gd name="T27" fmla="*/ 2267331 h 2449829"/>
              <a:gd name="T28" fmla="*/ 271906 w 1350645"/>
              <a:gd name="T29" fmla="*/ 2099818 h 2449829"/>
              <a:gd name="T30" fmla="*/ 140334 w 1350645"/>
              <a:gd name="T31" fmla="*/ 1905000 h 2449829"/>
              <a:gd name="T32" fmla="*/ 65023 w 1350645"/>
              <a:gd name="T33" fmla="*/ 1648206 h 2449829"/>
              <a:gd name="T34" fmla="*/ 65023 w 1350645"/>
              <a:gd name="T35" fmla="*/ 1293114 h 2449829"/>
              <a:gd name="T36" fmla="*/ 126364 w 1350645"/>
              <a:gd name="T37" fmla="*/ 1012571 h 2449829"/>
              <a:gd name="T38" fmla="*/ 275717 w 1350645"/>
              <a:gd name="T39" fmla="*/ 786764 h 2449829"/>
              <a:gd name="T40" fmla="*/ 442849 w 1350645"/>
              <a:gd name="T41" fmla="*/ 648335 h 2449829"/>
              <a:gd name="T42" fmla="*/ 561594 w 1350645"/>
              <a:gd name="T43" fmla="*/ 579120 h 2449829"/>
              <a:gd name="T44" fmla="*/ 495172 w 1350645"/>
              <a:gd name="T45" fmla="*/ 273176 h 2449829"/>
              <a:gd name="T46" fmla="*/ 539876 w 1350645"/>
              <a:gd name="T47" fmla="*/ 185800 h 2449829"/>
              <a:gd name="T48" fmla="*/ 679069 w 1350645"/>
              <a:gd name="T49" fmla="*/ 105663 h 2449829"/>
              <a:gd name="T50" fmla="*/ 758189 w 1350645"/>
              <a:gd name="T51" fmla="*/ 0 h 2449829"/>
              <a:gd name="T52" fmla="*/ 770889 w 1350645"/>
              <a:gd name="T53" fmla="*/ 598351 h 2449829"/>
              <a:gd name="T54" fmla="*/ 862838 w 1350645"/>
              <a:gd name="T55" fmla="*/ 704850 h 2449829"/>
              <a:gd name="T56" fmla="*/ 1012189 w 1350645"/>
              <a:gd name="T57" fmla="*/ 786764 h 2449829"/>
              <a:gd name="T58" fmla="*/ 1152525 w 1350645"/>
              <a:gd name="T59" fmla="*/ 1023492 h 2449829"/>
              <a:gd name="T60" fmla="*/ 1236726 w 1350645"/>
              <a:gd name="T61" fmla="*/ 1218438 h 2449829"/>
              <a:gd name="T62" fmla="*/ 1289050 w 1350645"/>
              <a:gd name="T63" fmla="*/ 1529842 h 2449829"/>
              <a:gd name="T64" fmla="*/ 1262252 w 1350645"/>
              <a:gd name="T65" fmla="*/ 1797558 h 2449829"/>
              <a:gd name="T66" fmla="*/ 1169162 w 1350645"/>
              <a:gd name="T67" fmla="*/ 2056130 h 2449829"/>
              <a:gd name="T68" fmla="*/ 1051687 w 1350645"/>
              <a:gd name="T69" fmla="*/ 2241931 h 2449829"/>
              <a:gd name="T70" fmla="*/ 907414 w 1350645"/>
              <a:gd name="T71" fmla="*/ 2354834 h 2449829"/>
              <a:gd name="T72" fmla="*/ 1024245 w 1350645"/>
              <a:gd name="T73" fmla="*/ 2372995 h 2449829"/>
              <a:gd name="T74" fmla="*/ 1152525 w 1350645"/>
              <a:gd name="T75" fmla="*/ 2231009 h 2449829"/>
              <a:gd name="T76" fmla="*/ 1298067 w 1350645"/>
              <a:gd name="T77" fmla="*/ 1930527 h 2449829"/>
              <a:gd name="T78" fmla="*/ 1350390 w 1350645"/>
              <a:gd name="T79" fmla="*/ 1586230 h 2449829"/>
              <a:gd name="T80" fmla="*/ 1301877 w 1350645"/>
              <a:gd name="T81" fmla="*/ 1218438 h 2449829"/>
              <a:gd name="T82" fmla="*/ 1138555 w 1350645"/>
              <a:gd name="T83" fmla="*/ 855979 h 2449829"/>
              <a:gd name="T84" fmla="*/ 972565 w 1350645"/>
              <a:gd name="T85" fmla="*/ 684784 h 2449829"/>
              <a:gd name="T86" fmla="*/ 770889 w 1350645"/>
              <a:gd name="T87" fmla="*/ 591947 h 2449829"/>
              <a:gd name="T88" fmla="*/ 709676 w 1350645"/>
              <a:gd name="T89" fmla="*/ 105663 h 2449829"/>
              <a:gd name="T90" fmla="*/ 696849 w 1350645"/>
              <a:gd name="T91" fmla="*/ 553592 h 2449829"/>
              <a:gd name="T92" fmla="*/ 718565 w 1350645"/>
              <a:gd name="T93" fmla="*/ 799464 h 2449829"/>
              <a:gd name="T94" fmla="*/ 772349 w 1350645"/>
              <a:gd name="T95" fmla="*/ 667104 h 2449829"/>
              <a:gd name="T96" fmla="*/ 770869 w 1350645"/>
              <a:gd name="T97" fmla="*/ 597408 h 24498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50645" h="2449829">
                <a:moveTo>
                  <a:pt x="758189" y="0"/>
                </a:moveTo>
                <a:lnTo>
                  <a:pt x="679069" y="18161"/>
                </a:lnTo>
                <a:lnTo>
                  <a:pt x="525780" y="74675"/>
                </a:lnTo>
                <a:lnTo>
                  <a:pt x="433958" y="142112"/>
                </a:lnTo>
                <a:lnTo>
                  <a:pt x="402081" y="242188"/>
                </a:lnTo>
                <a:lnTo>
                  <a:pt x="456945" y="460755"/>
                </a:lnTo>
                <a:lnTo>
                  <a:pt x="460756" y="522732"/>
                </a:lnTo>
                <a:lnTo>
                  <a:pt x="354838" y="597408"/>
                </a:lnTo>
                <a:lnTo>
                  <a:pt x="262889" y="692023"/>
                </a:lnTo>
                <a:lnTo>
                  <a:pt x="192658" y="799464"/>
                </a:lnTo>
                <a:lnTo>
                  <a:pt x="100837" y="936116"/>
                </a:lnTo>
                <a:lnTo>
                  <a:pt x="39496" y="1087247"/>
                </a:lnTo>
                <a:lnTo>
                  <a:pt x="8889" y="1267587"/>
                </a:lnTo>
                <a:lnTo>
                  <a:pt x="0" y="1416939"/>
                </a:lnTo>
                <a:lnTo>
                  <a:pt x="0" y="1629918"/>
                </a:lnTo>
                <a:lnTo>
                  <a:pt x="34416" y="1848485"/>
                </a:lnTo>
                <a:lnTo>
                  <a:pt x="91820" y="1968754"/>
                </a:lnTo>
                <a:lnTo>
                  <a:pt x="196595" y="2118106"/>
                </a:lnTo>
                <a:lnTo>
                  <a:pt x="328040" y="2267331"/>
                </a:lnTo>
                <a:lnTo>
                  <a:pt x="482472" y="2372995"/>
                </a:lnTo>
                <a:lnTo>
                  <a:pt x="671321" y="2436749"/>
                </a:lnTo>
                <a:lnTo>
                  <a:pt x="850011" y="2449449"/>
                </a:lnTo>
                <a:lnTo>
                  <a:pt x="954658" y="2429510"/>
                </a:lnTo>
                <a:lnTo>
                  <a:pt x="1024245" y="2372995"/>
                </a:lnTo>
                <a:lnTo>
                  <a:pt x="841120" y="2372995"/>
                </a:lnTo>
                <a:lnTo>
                  <a:pt x="732663" y="2362073"/>
                </a:lnTo>
                <a:lnTo>
                  <a:pt x="601090" y="2336546"/>
                </a:lnTo>
                <a:lnTo>
                  <a:pt x="473456" y="2267331"/>
                </a:lnTo>
                <a:lnTo>
                  <a:pt x="367538" y="2192782"/>
                </a:lnTo>
                <a:lnTo>
                  <a:pt x="271906" y="2099818"/>
                </a:lnTo>
                <a:lnTo>
                  <a:pt x="192658" y="1999614"/>
                </a:lnTo>
                <a:lnTo>
                  <a:pt x="140334" y="1905000"/>
                </a:lnTo>
                <a:lnTo>
                  <a:pt x="88010" y="1792097"/>
                </a:lnTo>
                <a:lnTo>
                  <a:pt x="65023" y="1648206"/>
                </a:lnTo>
                <a:lnTo>
                  <a:pt x="61213" y="1455166"/>
                </a:lnTo>
                <a:lnTo>
                  <a:pt x="65023" y="1293114"/>
                </a:lnTo>
                <a:lnTo>
                  <a:pt x="91820" y="1154683"/>
                </a:lnTo>
                <a:lnTo>
                  <a:pt x="126364" y="1012571"/>
                </a:lnTo>
                <a:lnTo>
                  <a:pt x="196595" y="892428"/>
                </a:lnTo>
                <a:lnTo>
                  <a:pt x="275717" y="786764"/>
                </a:lnTo>
                <a:lnTo>
                  <a:pt x="354838" y="710311"/>
                </a:lnTo>
                <a:lnTo>
                  <a:pt x="442849" y="648335"/>
                </a:lnTo>
                <a:lnTo>
                  <a:pt x="509269" y="597408"/>
                </a:lnTo>
                <a:lnTo>
                  <a:pt x="561594" y="579120"/>
                </a:lnTo>
                <a:lnTo>
                  <a:pt x="561594" y="553592"/>
                </a:lnTo>
                <a:lnTo>
                  <a:pt x="495172" y="273176"/>
                </a:lnTo>
                <a:lnTo>
                  <a:pt x="495172" y="224027"/>
                </a:lnTo>
                <a:lnTo>
                  <a:pt x="539876" y="185800"/>
                </a:lnTo>
                <a:lnTo>
                  <a:pt x="601090" y="129286"/>
                </a:lnTo>
                <a:lnTo>
                  <a:pt x="679069" y="105663"/>
                </a:lnTo>
                <a:lnTo>
                  <a:pt x="760432" y="105663"/>
                </a:lnTo>
                <a:lnTo>
                  <a:pt x="758189" y="0"/>
                </a:lnTo>
                <a:close/>
              </a:path>
              <a:path w="1350645" h="2449829">
                <a:moveTo>
                  <a:pt x="770889" y="591947"/>
                </a:moveTo>
                <a:lnTo>
                  <a:pt x="770889" y="598351"/>
                </a:lnTo>
                <a:lnTo>
                  <a:pt x="772349" y="667104"/>
                </a:lnTo>
                <a:lnTo>
                  <a:pt x="862838" y="704850"/>
                </a:lnTo>
                <a:lnTo>
                  <a:pt x="941958" y="728472"/>
                </a:lnTo>
                <a:lnTo>
                  <a:pt x="1012189" y="786764"/>
                </a:lnTo>
                <a:lnTo>
                  <a:pt x="1091311" y="899667"/>
                </a:lnTo>
                <a:lnTo>
                  <a:pt x="1152525" y="1023492"/>
                </a:lnTo>
                <a:lnTo>
                  <a:pt x="1192149" y="1105408"/>
                </a:lnTo>
                <a:lnTo>
                  <a:pt x="1236726" y="1218438"/>
                </a:lnTo>
                <a:lnTo>
                  <a:pt x="1271270" y="1380489"/>
                </a:lnTo>
                <a:lnTo>
                  <a:pt x="1289050" y="1529842"/>
                </a:lnTo>
                <a:lnTo>
                  <a:pt x="1289050" y="1660906"/>
                </a:lnTo>
                <a:lnTo>
                  <a:pt x="1262252" y="1797558"/>
                </a:lnTo>
                <a:lnTo>
                  <a:pt x="1231645" y="1930527"/>
                </a:lnTo>
                <a:lnTo>
                  <a:pt x="1169162" y="2056130"/>
                </a:lnTo>
                <a:lnTo>
                  <a:pt x="1113027" y="2154428"/>
                </a:lnTo>
                <a:lnTo>
                  <a:pt x="1051687" y="2241931"/>
                </a:lnTo>
                <a:lnTo>
                  <a:pt x="972565" y="2298319"/>
                </a:lnTo>
                <a:lnTo>
                  <a:pt x="907414" y="2354834"/>
                </a:lnTo>
                <a:lnTo>
                  <a:pt x="841120" y="2372995"/>
                </a:lnTo>
                <a:lnTo>
                  <a:pt x="1024245" y="2372995"/>
                </a:lnTo>
                <a:lnTo>
                  <a:pt x="1046607" y="2354834"/>
                </a:lnTo>
                <a:lnTo>
                  <a:pt x="1152525" y="2231009"/>
                </a:lnTo>
                <a:lnTo>
                  <a:pt x="1208658" y="2099818"/>
                </a:lnTo>
                <a:lnTo>
                  <a:pt x="1298067" y="1930527"/>
                </a:lnTo>
                <a:lnTo>
                  <a:pt x="1328674" y="1772031"/>
                </a:lnTo>
                <a:lnTo>
                  <a:pt x="1350390" y="1586230"/>
                </a:lnTo>
                <a:lnTo>
                  <a:pt x="1337564" y="1398651"/>
                </a:lnTo>
                <a:lnTo>
                  <a:pt x="1301877" y="1218438"/>
                </a:lnTo>
                <a:lnTo>
                  <a:pt x="1236726" y="1030859"/>
                </a:lnTo>
                <a:lnTo>
                  <a:pt x="1138555" y="855979"/>
                </a:lnTo>
                <a:lnTo>
                  <a:pt x="1060577" y="741172"/>
                </a:lnTo>
                <a:lnTo>
                  <a:pt x="972565" y="684784"/>
                </a:lnTo>
                <a:lnTo>
                  <a:pt x="855090" y="617347"/>
                </a:lnTo>
                <a:lnTo>
                  <a:pt x="770889" y="591947"/>
                </a:lnTo>
                <a:close/>
              </a:path>
              <a:path w="1350645" h="2449829">
                <a:moveTo>
                  <a:pt x="760432" y="105663"/>
                </a:moveTo>
                <a:lnTo>
                  <a:pt x="709676" y="105663"/>
                </a:lnTo>
                <a:lnTo>
                  <a:pt x="718565" y="293242"/>
                </a:lnTo>
                <a:lnTo>
                  <a:pt x="696849" y="553592"/>
                </a:lnTo>
                <a:lnTo>
                  <a:pt x="671321" y="728472"/>
                </a:lnTo>
                <a:lnTo>
                  <a:pt x="718565" y="799464"/>
                </a:lnTo>
                <a:lnTo>
                  <a:pt x="775969" y="837691"/>
                </a:lnTo>
                <a:lnTo>
                  <a:pt x="772349" y="667104"/>
                </a:lnTo>
                <a:lnTo>
                  <a:pt x="770889" y="666496"/>
                </a:lnTo>
                <a:lnTo>
                  <a:pt x="770869" y="597408"/>
                </a:lnTo>
                <a:lnTo>
                  <a:pt x="760432" y="105663"/>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19460" name="object 4">
            <a:extLst>
              <a:ext uri="{FF2B5EF4-FFF2-40B4-BE49-F238E27FC236}">
                <a16:creationId xmlns:a16="http://schemas.microsoft.com/office/drawing/2014/main" id="{B7EF6EFF-0BA1-42F9-9160-664D5DB8DB7A}"/>
              </a:ext>
            </a:extLst>
          </p:cNvPr>
          <p:cNvSpPr>
            <a:spLocks/>
          </p:cNvSpPr>
          <p:nvPr/>
        </p:nvSpPr>
        <p:spPr bwMode="auto">
          <a:xfrm>
            <a:off x="2764135" y="3551536"/>
            <a:ext cx="366316" cy="695225"/>
          </a:xfrm>
          <a:custGeom>
            <a:avLst/>
            <a:gdLst>
              <a:gd name="T0" fmla="*/ 180848 w 450214"/>
              <a:gd name="T1" fmla="*/ 812800 h 856614"/>
              <a:gd name="T2" fmla="*/ 236273 w 450214"/>
              <a:gd name="T3" fmla="*/ 853751 h 856614"/>
              <a:gd name="T4" fmla="*/ 260223 w 450214"/>
              <a:gd name="T5" fmla="*/ 812800 h 856614"/>
              <a:gd name="T6" fmla="*/ 32789 w 450214"/>
              <a:gd name="T7" fmla="*/ 596987 h 856614"/>
              <a:gd name="T8" fmla="*/ 0 w 450214"/>
              <a:gd name="T9" fmla="*/ 651636 h 856614"/>
              <a:gd name="T10" fmla="*/ 86868 w 450214"/>
              <a:gd name="T11" fmla="*/ 718137 h 856614"/>
              <a:gd name="T12" fmla="*/ 166623 w 450214"/>
              <a:gd name="T13" fmla="*/ 723455 h 856614"/>
              <a:gd name="T14" fmla="*/ 260223 w 450214"/>
              <a:gd name="T15" fmla="*/ 722883 h 856614"/>
              <a:gd name="T16" fmla="*/ 333740 w 450214"/>
              <a:gd name="T17" fmla="*/ 686577 h 856614"/>
              <a:gd name="T18" fmla="*/ 416782 w 450214"/>
              <a:gd name="T19" fmla="*/ 623841 h 856614"/>
              <a:gd name="T20" fmla="*/ 149534 w 450214"/>
              <a:gd name="T21" fmla="*/ 616606 h 856614"/>
              <a:gd name="T22" fmla="*/ 92833 w 450214"/>
              <a:gd name="T23" fmla="*/ 600148 h 856614"/>
              <a:gd name="T24" fmla="*/ 58293 w 450214"/>
              <a:gd name="T25" fmla="*/ 593344 h 856614"/>
              <a:gd name="T26" fmla="*/ 190960 w 450214"/>
              <a:gd name="T27" fmla="*/ 11906 h 856614"/>
              <a:gd name="T28" fmla="*/ 180848 w 450214"/>
              <a:gd name="T29" fmla="*/ 114807 h 856614"/>
              <a:gd name="T30" fmla="*/ 41380 w 450214"/>
              <a:gd name="T31" fmla="*/ 218312 h 856614"/>
              <a:gd name="T32" fmla="*/ 15144 w 450214"/>
              <a:gd name="T33" fmla="*/ 341094 h 856614"/>
              <a:gd name="T34" fmla="*/ 149750 w 450214"/>
              <a:gd name="T35" fmla="*/ 432141 h 856614"/>
              <a:gd name="T36" fmla="*/ 171195 w 450214"/>
              <a:gd name="T37" fmla="*/ 616711 h 856614"/>
              <a:gd name="T38" fmla="*/ 434507 w 450214"/>
              <a:gd name="T39" fmla="*/ 594994 h 856614"/>
              <a:gd name="T40" fmla="*/ 433419 w 450214"/>
              <a:gd name="T41" fmla="*/ 439419 h 856614"/>
              <a:gd name="T42" fmla="*/ 306847 w 450214"/>
              <a:gd name="T43" fmla="*/ 342921 h 856614"/>
              <a:gd name="T44" fmla="*/ 260223 w 450214"/>
              <a:gd name="T45" fmla="*/ 336803 h 856614"/>
              <a:gd name="T46" fmla="*/ 154344 w 450214"/>
              <a:gd name="T47" fmla="*/ 326977 h 856614"/>
              <a:gd name="T48" fmla="*/ 120268 w 450214"/>
              <a:gd name="T49" fmla="*/ 291972 h 856614"/>
              <a:gd name="T50" fmla="*/ 154344 w 450214"/>
              <a:gd name="T51" fmla="*/ 242645 h 856614"/>
              <a:gd name="T52" fmla="*/ 260223 w 450214"/>
              <a:gd name="T53" fmla="*/ 211708 h 856614"/>
              <a:gd name="T54" fmla="*/ 406542 w 450214"/>
              <a:gd name="T55" fmla="*/ 193722 h 856614"/>
              <a:gd name="T56" fmla="*/ 406528 w 450214"/>
              <a:gd name="T57" fmla="*/ 158404 h 856614"/>
              <a:gd name="T58" fmla="*/ 281388 w 450214"/>
              <a:gd name="T59" fmla="*/ 103701 h 856614"/>
              <a:gd name="T60" fmla="*/ 257794 w 450214"/>
              <a:gd name="T61" fmla="*/ 26789 h 856614"/>
              <a:gd name="T62" fmla="*/ 221361 w 450214"/>
              <a:gd name="T63" fmla="*/ 0 h 856614"/>
              <a:gd name="T64" fmla="*/ 295560 w 450214"/>
              <a:gd name="T65" fmla="*/ 447827 h 856614"/>
              <a:gd name="T66" fmla="*/ 340994 w 450214"/>
              <a:gd name="T67" fmla="*/ 518032 h 856614"/>
              <a:gd name="T68" fmla="*/ 295560 w 450214"/>
              <a:gd name="T69" fmla="*/ 578540 h 856614"/>
              <a:gd name="T70" fmla="*/ 435356 w 450214"/>
              <a:gd name="T71" fmla="*/ 593613 h 856614"/>
              <a:gd name="T72" fmla="*/ 446883 w 450214"/>
              <a:gd name="T73" fmla="*/ 482260 h 856614"/>
              <a:gd name="T74" fmla="*/ 260223 w 450214"/>
              <a:gd name="T75" fmla="*/ 229234 h 856614"/>
              <a:gd name="T76" fmla="*/ 260223 w 450214"/>
              <a:gd name="T77" fmla="*/ 332739 h 856614"/>
              <a:gd name="T78" fmla="*/ 260223 w 450214"/>
              <a:gd name="T79" fmla="*/ 211708 h 856614"/>
              <a:gd name="T80" fmla="*/ 293959 w 450214"/>
              <a:gd name="T81" fmla="*/ 216888 h 856614"/>
              <a:gd name="T82" fmla="*/ 349291 w 450214"/>
              <a:gd name="T83" fmla="*/ 227595 h 856614"/>
              <a:gd name="T84" fmla="*/ 378555 w 450214"/>
              <a:gd name="T85" fmla="*/ 223996 h 856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50214" h="856614">
                <a:moveTo>
                  <a:pt x="260223" y="722883"/>
                </a:moveTo>
                <a:lnTo>
                  <a:pt x="180848" y="722883"/>
                </a:lnTo>
                <a:lnTo>
                  <a:pt x="180848" y="812800"/>
                </a:lnTo>
                <a:lnTo>
                  <a:pt x="201326" y="852598"/>
                </a:lnTo>
                <a:lnTo>
                  <a:pt x="217677" y="856488"/>
                </a:lnTo>
                <a:lnTo>
                  <a:pt x="236273" y="853751"/>
                </a:lnTo>
                <a:lnTo>
                  <a:pt x="249570" y="845550"/>
                </a:lnTo>
                <a:lnTo>
                  <a:pt x="257557" y="831895"/>
                </a:lnTo>
                <a:lnTo>
                  <a:pt x="260223" y="812800"/>
                </a:lnTo>
                <a:lnTo>
                  <a:pt x="260223" y="722883"/>
                </a:lnTo>
                <a:close/>
              </a:path>
              <a:path w="450214" h="856614">
                <a:moveTo>
                  <a:pt x="58293" y="593344"/>
                </a:moveTo>
                <a:lnTo>
                  <a:pt x="32789" y="596987"/>
                </a:lnTo>
                <a:lnTo>
                  <a:pt x="14573" y="607917"/>
                </a:lnTo>
                <a:lnTo>
                  <a:pt x="3643" y="626133"/>
                </a:lnTo>
                <a:lnTo>
                  <a:pt x="0" y="651636"/>
                </a:lnTo>
                <a:lnTo>
                  <a:pt x="2333" y="666188"/>
                </a:lnTo>
                <a:lnTo>
                  <a:pt x="37337" y="701675"/>
                </a:lnTo>
                <a:lnTo>
                  <a:pt x="86868" y="718137"/>
                </a:lnTo>
                <a:lnTo>
                  <a:pt x="152781" y="723645"/>
                </a:lnTo>
                <a:lnTo>
                  <a:pt x="159666" y="723598"/>
                </a:lnTo>
                <a:lnTo>
                  <a:pt x="166623" y="723455"/>
                </a:lnTo>
                <a:lnTo>
                  <a:pt x="173676" y="723217"/>
                </a:lnTo>
                <a:lnTo>
                  <a:pt x="180848" y="722883"/>
                </a:lnTo>
                <a:lnTo>
                  <a:pt x="260223" y="722883"/>
                </a:lnTo>
                <a:lnTo>
                  <a:pt x="260223" y="711072"/>
                </a:lnTo>
                <a:lnTo>
                  <a:pt x="299035" y="700236"/>
                </a:lnTo>
                <a:lnTo>
                  <a:pt x="333740" y="686577"/>
                </a:lnTo>
                <a:lnTo>
                  <a:pt x="364325" y="670085"/>
                </a:lnTo>
                <a:lnTo>
                  <a:pt x="390778" y="650747"/>
                </a:lnTo>
                <a:lnTo>
                  <a:pt x="416782" y="623841"/>
                </a:lnTo>
                <a:lnTo>
                  <a:pt x="420773" y="617346"/>
                </a:lnTo>
                <a:lnTo>
                  <a:pt x="156463" y="617346"/>
                </a:lnTo>
                <a:lnTo>
                  <a:pt x="149534" y="616606"/>
                </a:lnTo>
                <a:lnTo>
                  <a:pt x="139414" y="614378"/>
                </a:lnTo>
                <a:lnTo>
                  <a:pt x="126103" y="610649"/>
                </a:lnTo>
                <a:lnTo>
                  <a:pt x="92833" y="600148"/>
                </a:lnTo>
                <a:lnTo>
                  <a:pt x="78708" y="596376"/>
                </a:lnTo>
                <a:lnTo>
                  <a:pt x="67202" y="594104"/>
                </a:lnTo>
                <a:lnTo>
                  <a:pt x="58293" y="593344"/>
                </a:lnTo>
                <a:close/>
              </a:path>
              <a:path w="450214" h="856614">
                <a:moveTo>
                  <a:pt x="221361" y="0"/>
                </a:moveTo>
                <a:lnTo>
                  <a:pt x="203618" y="2976"/>
                </a:lnTo>
                <a:lnTo>
                  <a:pt x="190960" y="11906"/>
                </a:lnTo>
                <a:lnTo>
                  <a:pt x="183374" y="26789"/>
                </a:lnTo>
                <a:lnTo>
                  <a:pt x="180848" y="47625"/>
                </a:lnTo>
                <a:lnTo>
                  <a:pt x="180848" y="114807"/>
                </a:lnTo>
                <a:lnTo>
                  <a:pt x="147724" y="128474"/>
                </a:lnTo>
                <a:lnTo>
                  <a:pt x="89622" y="165760"/>
                </a:lnTo>
                <a:lnTo>
                  <a:pt x="41380" y="218312"/>
                </a:lnTo>
                <a:lnTo>
                  <a:pt x="14761" y="280225"/>
                </a:lnTo>
                <a:lnTo>
                  <a:pt x="11430" y="313181"/>
                </a:lnTo>
                <a:lnTo>
                  <a:pt x="15144" y="341094"/>
                </a:lnTo>
                <a:lnTo>
                  <a:pt x="44862" y="387298"/>
                </a:lnTo>
                <a:lnTo>
                  <a:pt x="94747" y="417091"/>
                </a:lnTo>
                <a:lnTo>
                  <a:pt x="149750" y="432141"/>
                </a:lnTo>
                <a:lnTo>
                  <a:pt x="180848" y="435736"/>
                </a:lnTo>
                <a:lnTo>
                  <a:pt x="180848" y="615314"/>
                </a:lnTo>
                <a:lnTo>
                  <a:pt x="171195" y="616711"/>
                </a:lnTo>
                <a:lnTo>
                  <a:pt x="163068" y="617346"/>
                </a:lnTo>
                <a:lnTo>
                  <a:pt x="420773" y="617346"/>
                </a:lnTo>
                <a:lnTo>
                  <a:pt x="434507" y="594994"/>
                </a:lnTo>
                <a:lnTo>
                  <a:pt x="260223" y="594994"/>
                </a:lnTo>
                <a:lnTo>
                  <a:pt x="260223" y="439419"/>
                </a:lnTo>
                <a:lnTo>
                  <a:pt x="433419" y="439419"/>
                </a:lnTo>
                <a:lnTo>
                  <a:pt x="420264" y="414494"/>
                </a:lnTo>
                <a:lnTo>
                  <a:pt x="371236" y="368206"/>
                </a:lnTo>
                <a:lnTo>
                  <a:pt x="306847" y="342921"/>
                </a:lnTo>
                <a:lnTo>
                  <a:pt x="268224" y="337184"/>
                </a:lnTo>
                <a:lnTo>
                  <a:pt x="263651" y="336803"/>
                </a:lnTo>
                <a:lnTo>
                  <a:pt x="260223" y="336803"/>
                </a:lnTo>
                <a:lnTo>
                  <a:pt x="260223" y="332739"/>
                </a:lnTo>
                <a:lnTo>
                  <a:pt x="180848" y="332739"/>
                </a:lnTo>
                <a:lnTo>
                  <a:pt x="154344" y="326977"/>
                </a:lnTo>
                <a:lnTo>
                  <a:pt x="135413" y="318262"/>
                </a:lnTo>
                <a:lnTo>
                  <a:pt x="124055" y="306593"/>
                </a:lnTo>
                <a:lnTo>
                  <a:pt x="120268" y="291972"/>
                </a:lnTo>
                <a:lnTo>
                  <a:pt x="124055" y="273990"/>
                </a:lnTo>
                <a:lnTo>
                  <a:pt x="135413" y="257555"/>
                </a:lnTo>
                <a:lnTo>
                  <a:pt x="154344" y="242645"/>
                </a:lnTo>
                <a:lnTo>
                  <a:pt x="180848" y="229234"/>
                </a:lnTo>
                <a:lnTo>
                  <a:pt x="260223" y="229234"/>
                </a:lnTo>
                <a:lnTo>
                  <a:pt x="260223" y="211708"/>
                </a:lnTo>
                <a:lnTo>
                  <a:pt x="395224" y="211708"/>
                </a:lnTo>
                <a:lnTo>
                  <a:pt x="401818" y="203162"/>
                </a:lnTo>
                <a:lnTo>
                  <a:pt x="406542" y="193722"/>
                </a:lnTo>
                <a:lnTo>
                  <a:pt x="409386" y="183401"/>
                </a:lnTo>
                <a:lnTo>
                  <a:pt x="410337" y="172211"/>
                </a:lnTo>
                <a:lnTo>
                  <a:pt x="406528" y="158404"/>
                </a:lnTo>
                <a:lnTo>
                  <a:pt x="376100" y="133171"/>
                </a:lnTo>
                <a:lnTo>
                  <a:pt x="326052" y="113936"/>
                </a:lnTo>
                <a:lnTo>
                  <a:pt x="281388" y="103701"/>
                </a:lnTo>
                <a:lnTo>
                  <a:pt x="260223" y="101345"/>
                </a:lnTo>
                <a:lnTo>
                  <a:pt x="260223" y="47625"/>
                </a:lnTo>
                <a:lnTo>
                  <a:pt x="257794" y="26789"/>
                </a:lnTo>
                <a:lnTo>
                  <a:pt x="250507" y="11906"/>
                </a:lnTo>
                <a:lnTo>
                  <a:pt x="238363" y="2976"/>
                </a:lnTo>
                <a:lnTo>
                  <a:pt x="221361" y="0"/>
                </a:lnTo>
                <a:close/>
              </a:path>
              <a:path w="450214" h="856614">
                <a:moveTo>
                  <a:pt x="433419" y="439419"/>
                </a:moveTo>
                <a:lnTo>
                  <a:pt x="260223" y="439419"/>
                </a:lnTo>
                <a:lnTo>
                  <a:pt x="295560" y="447827"/>
                </a:lnTo>
                <a:lnTo>
                  <a:pt x="320801" y="463724"/>
                </a:lnTo>
                <a:lnTo>
                  <a:pt x="335946" y="487122"/>
                </a:lnTo>
                <a:lnTo>
                  <a:pt x="340994" y="518032"/>
                </a:lnTo>
                <a:lnTo>
                  <a:pt x="335946" y="540059"/>
                </a:lnTo>
                <a:lnTo>
                  <a:pt x="320801" y="560228"/>
                </a:lnTo>
                <a:lnTo>
                  <a:pt x="295560" y="578540"/>
                </a:lnTo>
                <a:lnTo>
                  <a:pt x="260223" y="594994"/>
                </a:lnTo>
                <a:lnTo>
                  <a:pt x="434507" y="594994"/>
                </a:lnTo>
                <a:lnTo>
                  <a:pt x="435356" y="593613"/>
                </a:lnTo>
                <a:lnTo>
                  <a:pt x="446500" y="560075"/>
                </a:lnTo>
                <a:lnTo>
                  <a:pt x="450214" y="523239"/>
                </a:lnTo>
                <a:lnTo>
                  <a:pt x="446883" y="482260"/>
                </a:lnTo>
                <a:lnTo>
                  <a:pt x="436895" y="446008"/>
                </a:lnTo>
                <a:lnTo>
                  <a:pt x="433419" y="439419"/>
                </a:lnTo>
                <a:close/>
              </a:path>
              <a:path w="450214" h="856614">
                <a:moveTo>
                  <a:pt x="260223" y="229234"/>
                </a:moveTo>
                <a:lnTo>
                  <a:pt x="180848" y="229234"/>
                </a:lnTo>
                <a:lnTo>
                  <a:pt x="180848" y="332739"/>
                </a:lnTo>
                <a:lnTo>
                  <a:pt x="260223" y="332739"/>
                </a:lnTo>
                <a:lnTo>
                  <a:pt x="260223" y="229234"/>
                </a:lnTo>
                <a:close/>
              </a:path>
              <a:path w="450214" h="856614">
                <a:moveTo>
                  <a:pt x="395224" y="211708"/>
                </a:moveTo>
                <a:lnTo>
                  <a:pt x="260223" y="211708"/>
                </a:lnTo>
                <a:lnTo>
                  <a:pt x="269245" y="212594"/>
                </a:lnTo>
                <a:lnTo>
                  <a:pt x="280495" y="214312"/>
                </a:lnTo>
                <a:lnTo>
                  <a:pt x="293959" y="216888"/>
                </a:lnTo>
                <a:lnTo>
                  <a:pt x="324578" y="223698"/>
                </a:lnTo>
                <a:lnTo>
                  <a:pt x="337804" y="226123"/>
                </a:lnTo>
                <a:lnTo>
                  <a:pt x="349291" y="227595"/>
                </a:lnTo>
                <a:lnTo>
                  <a:pt x="359028" y="228091"/>
                </a:lnTo>
                <a:lnTo>
                  <a:pt x="369149" y="227068"/>
                </a:lnTo>
                <a:lnTo>
                  <a:pt x="378555" y="223996"/>
                </a:lnTo>
                <a:lnTo>
                  <a:pt x="387246" y="218876"/>
                </a:lnTo>
                <a:lnTo>
                  <a:pt x="395224" y="211708"/>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19461" name="object 5">
            <a:extLst>
              <a:ext uri="{FF2B5EF4-FFF2-40B4-BE49-F238E27FC236}">
                <a16:creationId xmlns:a16="http://schemas.microsoft.com/office/drawing/2014/main" id="{3C4E0D1A-EBA2-45BA-BE47-AAC40E50EC4E}"/>
              </a:ext>
            </a:extLst>
          </p:cNvPr>
          <p:cNvSpPr>
            <a:spLocks noChangeArrowheads="1"/>
          </p:cNvSpPr>
          <p:nvPr/>
        </p:nvSpPr>
        <p:spPr bwMode="auto">
          <a:xfrm>
            <a:off x="2960192" y="3893345"/>
            <a:ext cx="96738" cy="157361"/>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a:p>
        </p:txBody>
      </p:sp>
      <p:sp>
        <p:nvSpPr>
          <p:cNvPr id="19462" name="object 6">
            <a:extLst>
              <a:ext uri="{FF2B5EF4-FFF2-40B4-BE49-F238E27FC236}">
                <a16:creationId xmlns:a16="http://schemas.microsoft.com/office/drawing/2014/main" id="{0CF5C51F-E65D-4DE6-BAA9-499DD9743F85}"/>
              </a:ext>
            </a:extLst>
          </p:cNvPr>
          <p:cNvSpPr>
            <a:spLocks noChangeArrowheads="1"/>
          </p:cNvSpPr>
          <p:nvPr/>
        </p:nvSpPr>
        <p:spPr bwMode="auto">
          <a:xfrm>
            <a:off x="2846687" y="3721796"/>
            <a:ext cx="79970" cy="114796"/>
          </a:xfrm>
          <a:prstGeom prst="rect">
            <a:avLst/>
          </a:prstGeom>
          <a:blipFill dpi="0" rotWithShape="1">
            <a:blip r:embed="rId4"/>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a:p>
        </p:txBody>
      </p:sp>
      <p:sp>
        <p:nvSpPr>
          <p:cNvPr id="19463" name="object 7">
            <a:extLst>
              <a:ext uri="{FF2B5EF4-FFF2-40B4-BE49-F238E27FC236}">
                <a16:creationId xmlns:a16="http://schemas.microsoft.com/office/drawing/2014/main" id="{5616DEFB-6764-4B10-B8C6-CC7EAAB70A4F}"/>
              </a:ext>
            </a:extLst>
          </p:cNvPr>
          <p:cNvSpPr>
            <a:spLocks/>
          </p:cNvSpPr>
          <p:nvPr/>
        </p:nvSpPr>
        <p:spPr bwMode="auto">
          <a:xfrm>
            <a:off x="2764135" y="3551536"/>
            <a:ext cx="366316" cy="695225"/>
          </a:xfrm>
          <a:custGeom>
            <a:avLst/>
            <a:gdLst>
              <a:gd name="T0" fmla="*/ 238363 w 450214"/>
              <a:gd name="T1" fmla="*/ 2976 h 856614"/>
              <a:gd name="T2" fmla="*/ 257794 w 450214"/>
              <a:gd name="T3" fmla="*/ 26789 h 856614"/>
              <a:gd name="T4" fmla="*/ 260223 w 450214"/>
              <a:gd name="T5" fmla="*/ 61055 h 856614"/>
              <a:gd name="T6" fmla="*/ 260223 w 450214"/>
              <a:gd name="T7" fmla="*/ 87915 h 856614"/>
              <a:gd name="T8" fmla="*/ 281388 w 450214"/>
              <a:gd name="T9" fmla="*/ 103701 h 856614"/>
              <a:gd name="T10" fmla="*/ 376100 w 450214"/>
              <a:gd name="T11" fmla="*/ 133171 h 856614"/>
              <a:gd name="T12" fmla="*/ 410337 w 450214"/>
              <a:gd name="T13" fmla="*/ 172211 h 856614"/>
              <a:gd name="T14" fmla="*/ 387246 w 450214"/>
              <a:gd name="T15" fmla="*/ 218876 h 856614"/>
              <a:gd name="T16" fmla="*/ 349291 w 450214"/>
              <a:gd name="T17" fmla="*/ 227595 h 856614"/>
              <a:gd name="T18" fmla="*/ 324578 w 450214"/>
              <a:gd name="T19" fmla="*/ 223698 h 856614"/>
              <a:gd name="T20" fmla="*/ 293959 w 450214"/>
              <a:gd name="T21" fmla="*/ 216888 h 856614"/>
              <a:gd name="T22" fmla="*/ 269245 w 450214"/>
              <a:gd name="T23" fmla="*/ 212594 h 856614"/>
              <a:gd name="T24" fmla="*/ 260223 w 450214"/>
              <a:gd name="T25" fmla="*/ 242970 h 856614"/>
              <a:gd name="T26" fmla="*/ 260223 w 450214"/>
              <a:gd name="T27" fmla="*/ 305542 h 856614"/>
              <a:gd name="T28" fmla="*/ 263651 w 450214"/>
              <a:gd name="T29" fmla="*/ 336803 h 856614"/>
              <a:gd name="T30" fmla="*/ 371236 w 450214"/>
              <a:gd name="T31" fmla="*/ 368206 h 856614"/>
              <a:gd name="T32" fmla="*/ 446883 w 450214"/>
              <a:gd name="T33" fmla="*/ 482260 h 856614"/>
              <a:gd name="T34" fmla="*/ 446500 w 450214"/>
              <a:gd name="T35" fmla="*/ 560075 h 856614"/>
              <a:gd name="T36" fmla="*/ 390778 w 450214"/>
              <a:gd name="T37" fmla="*/ 650747 h 856614"/>
              <a:gd name="T38" fmla="*/ 260223 w 450214"/>
              <a:gd name="T39" fmla="*/ 711072 h 856614"/>
              <a:gd name="T40" fmla="*/ 260223 w 450214"/>
              <a:gd name="T41" fmla="*/ 761936 h 856614"/>
              <a:gd name="T42" fmla="*/ 260223 w 450214"/>
              <a:gd name="T43" fmla="*/ 812800 h 856614"/>
              <a:gd name="T44" fmla="*/ 249570 w 450214"/>
              <a:gd name="T45" fmla="*/ 845550 h 856614"/>
              <a:gd name="T46" fmla="*/ 217677 w 450214"/>
              <a:gd name="T47" fmla="*/ 856488 h 856614"/>
              <a:gd name="T48" fmla="*/ 201326 w 450214"/>
              <a:gd name="T49" fmla="*/ 852598 h 856614"/>
              <a:gd name="T50" fmla="*/ 180848 w 450214"/>
              <a:gd name="T51" fmla="*/ 790320 h 856614"/>
              <a:gd name="T52" fmla="*/ 180848 w 450214"/>
              <a:gd name="T53" fmla="*/ 745362 h 856614"/>
              <a:gd name="T54" fmla="*/ 173676 w 450214"/>
              <a:gd name="T55" fmla="*/ 723217 h 856614"/>
              <a:gd name="T56" fmla="*/ 159666 w 450214"/>
              <a:gd name="T57" fmla="*/ 723598 h 856614"/>
              <a:gd name="T58" fmla="*/ 117776 w 450214"/>
              <a:gd name="T59" fmla="*/ 722266 h 856614"/>
              <a:gd name="T60" fmla="*/ 21002 w 450214"/>
              <a:gd name="T61" fmla="*/ 691195 h 856614"/>
              <a:gd name="T62" fmla="*/ 3643 w 450214"/>
              <a:gd name="T63" fmla="*/ 626133 h 856614"/>
              <a:gd name="T64" fmla="*/ 32789 w 450214"/>
              <a:gd name="T65" fmla="*/ 596987 h 856614"/>
              <a:gd name="T66" fmla="*/ 67202 w 450214"/>
              <a:gd name="T67" fmla="*/ 594104 h 856614"/>
              <a:gd name="T68" fmla="*/ 92833 w 450214"/>
              <a:gd name="T69" fmla="*/ 600148 h 856614"/>
              <a:gd name="T70" fmla="*/ 126103 w 450214"/>
              <a:gd name="T71" fmla="*/ 610649 h 856614"/>
              <a:gd name="T72" fmla="*/ 149534 w 450214"/>
              <a:gd name="T73" fmla="*/ 616606 h 856614"/>
              <a:gd name="T74" fmla="*/ 163068 w 450214"/>
              <a:gd name="T75" fmla="*/ 617346 h 856614"/>
              <a:gd name="T76" fmla="*/ 180848 w 450214"/>
              <a:gd name="T77" fmla="*/ 615314 h 856614"/>
              <a:gd name="T78" fmla="*/ 180848 w 450214"/>
              <a:gd name="T79" fmla="*/ 525526 h 856614"/>
              <a:gd name="T80" fmla="*/ 180848 w 450214"/>
              <a:gd name="T81" fmla="*/ 435736 h 856614"/>
              <a:gd name="T82" fmla="*/ 94747 w 450214"/>
              <a:gd name="T83" fmla="*/ 417091 h 856614"/>
              <a:gd name="T84" fmla="*/ 15144 w 450214"/>
              <a:gd name="T85" fmla="*/ 341094 h 856614"/>
              <a:gd name="T86" fmla="*/ 14761 w 450214"/>
              <a:gd name="T87" fmla="*/ 280225 h 856614"/>
              <a:gd name="T88" fmla="*/ 89622 w 450214"/>
              <a:gd name="T89" fmla="*/ 165760 h 856614"/>
              <a:gd name="T90" fmla="*/ 180848 w 450214"/>
              <a:gd name="T91" fmla="*/ 114807 h 856614"/>
              <a:gd name="T92" fmla="*/ 180848 w 450214"/>
              <a:gd name="T93" fmla="*/ 81216 h 856614"/>
              <a:gd name="T94" fmla="*/ 180848 w 450214"/>
              <a:gd name="T95" fmla="*/ 47625 h 856614"/>
              <a:gd name="T96" fmla="*/ 190960 w 450214"/>
              <a:gd name="T97" fmla="*/ 11906 h 856614"/>
              <a:gd name="T98" fmla="*/ 221361 w 450214"/>
              <a:gd name="T99" fmla="*/ 0 h 856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50214" h="856614">
                <a:moveTo>
                  <a:pt x="221361" y="0"/>
                </a:moveTo>
                <a:lnTo>
                  <a:pt x="238363" y="2976"/>
                </a:lnTo>
                <a:lnTo>
                  <a:pt x="250507" y="11906"/>
                </a:lnTo>
                <a:lnTo>
                  <a:pt x="257794" y="26789"/>
                </a:lnTo>
                <a:lnTo>
                  <a:pt x="260223" y="47625"/>
                </a:lnTo>
                <a:lnTo>
                  <a:pt x="260223" y="61055"/>
                </a:lnTo>
                <a:lnTo>
                  <a:pt x="260223" y="74485"/>
                </a:lnTo>
                <a:lnTo>
                  <a:pt x="260223" y="87915"/>
                </a:lnTo>
                <a:lnTo>
                  <a:pt x="260223" y="101345"/>
                </a:lnTo>
                <a:lnTo>
                  <a:pt x="281388" y="103701"/>
                </a:lnTo>
                <a:lnTo>
                  <a:pt x="326052" y="113936"/>
                </a:lnTo>
                <a:lnTo>
                  <a:pt x="376100" y="133171"/>
                </a:lnTo>
                <a:lnTo>
                  <a:pt x="406528" y="158404"/>
                </a:lnTo>
                <a:lnTo>
                  <a:pt x="410337" y="172211"/>
                </a:lnTo>
                <a:lnTo>
                  <a:pt x="409386" y="183401"/>
                </a:lnTo>
                <a:lnTo>
                  <a:pt x="387246" y="218876"/>
                </a:lnTo>
                <a:lnTo>
                  <a:pt x="359028" y="228091"/>
                </a:lnTo>
                <a:lnTo>
                  <a:pt x="349291" y="227595"/>
                </a:lnTo>
                <a:lnTo>
                  <a:pt x="337804" y="226123"/>
                </a:lnTo>
                <a:lnTo>
                  <a:pt x="324578" y="223698"/>
                </a:lnTo>
                <a:lnTo>
                  <a:pt x="309625" y="220344"/>
                </a:lnTo>
                <a:lnTo>
                  <a:pt x="293959" y="216888"/>
                </a:lnTo>
                <a:lnTo>
                  <a:pt x="280495" y="214312"/>
                </a:lnTo>
                <a:lnTo>
                  <a:pt x="269245" y="212594"/>
                </a:lnTo>
                <a:lnTo>
                  <a:pt x="260223" y="211708"/>
                </a:lnTo>
                <a:lnTo>
                  <a:pt x="260223" y="242970"/>
                </a:lnTo>
                <a:lnTo>
                  <a:pt x="260223" y="274256"/>
                </a:lnTo>
                <a:lnTo>
                  <a:pt x="260223" y="305542"/>
                </a:lnTo>
                <a:lnTo>
                  <a:pt x="260223" y="336803"/>
                </a:lnTo>
                <a:lnTo>
                  <a:pt x="263651" y="336803"/>
                </a:lnTo>
                <a:lnTo>
                  <a:pt x="306847" y="342921"/>
                </a:lnTo>
                <a:lnTo>
                  <a:pt x="371236" y="368206"/>
                </a:lnTo>
                <a:lnTo>
                  <a:pt x="420264" y="414494"/>
                </a:lnTo>
                <a:lnTo>
                  <a:pt x="446883" y="482260"/>
                </a:lnTo>
                <a:lnTo>
                  <a:pt x="450214" y="523239"/>
                </a:lnTo>
                <a:lnTo>
                  <a:pt x="446500" y="560075"/>
                </a:lnTo>
                <a:lnTo>
                  <a:pt x="435356" y="593613"/>
                </a:lnTo>
                <a:lnTo>
                  <a:pt x="390778" y="650747"/>
                </a:lnTo>
                <a:lnTo>
                  <a:pt x="333740" y="686577"/>
                </a:lnTo>
                <a:lnTo>
                  <a:pt x="260223" y="711072"/>
                </a:lnTo>
                <a:lnTo>
                  <a:pt x="260223" y="736504"/>
                </a:lnTo>
                <a:lnTo>
                  <a:pt x="260223" y="761936"/>
                </a:lnTo>
                <a:lnTo>
                  <a:pt x="260223" y="787368"/>
                </a:lnTo>
                <a:lnTo>
                  <a:pt x="260223" y="812800"/>
                </a:lnTo>
                <a:lnTo>
                  <a:pt x="257557" y="831895"/>
                </a:lnTo>
                <a:lnTo>
                  <a:pt x="249570" y="845550"/>
                </a:lnTo>
                <a:lnTo>
                  <a:pt x="236273" y="853751"/>
                </a:lnTo>
                <a:lnTo>
                  <a:pt x="217677" y="856488"/>
                </a:lnTo>
                <a:lnTo>
                  <a:pt x="209014" y="855513"/>
                </a:lnTo>
                <a:lnTo>
                  <a:pt x="201326" y="852598"/>
                </a:lnTo>
                <a:lnTo>
                  <a:pt x="180848" y="812800"/>
                </a:lnTo>
                <a:lnTo>
                  <a:pt x="180848" y="790320"/>
                </a:lnTo>
                <a:lnTo>
                  <a:pt x="180848" y="767841"/>
                </a:lnTo>
                <a:lnTo>
                  <a:pt x="180848" y="745362"/>
                </a:lnTo>
                <a:lnTo>
                  <a:pt x="180848" y="722883"/>
                </a:lnTo>
                <a:lnTo>
                  <a:pt x="173676" y="723217"/>
                </a:lnTo>
                <a:lnTo>
                  <a:pt x="166623" y="723455"/>
                </a:lnTo>
                <a:lnTo>
                  <a:pt x="159666" y="723598"/>
                </a:lnTo>
                <a:lnTo>
                  <a:pt x="152781" y="723645"/>
                </a:lnTo>
                <a:lnTo>
                  <a:pt x="117776" y="722266"/>
                </a:lnTo>
                <a:lnTo>
                  <a:pt x="60055" y="711269"/>
                </a:lnTo>
                <a:lnTo>
                  <a:pt x="21002" y="691195"/>
                </a:lnTo>
                <a:lnTo>
                  <a:pt x="0" y="651636"/>
                </a:lnTo>
                <a:lnTo>
                  <a:pt x="3643" y="626133"/>
                </a:lnTo>
                <a:lnTo>
                  <a:pt x="14573" y="607917"/>
                </a:lnTo>
                <a:lnTo>
                  <a:pt x="32789" y="596987"/>
                </a:lnTo>
                <a:lnTo>
                  <a:pt x="58293" y="593344"/>
                </a:lnTo>
                <a:lnTo>
                  <a:pt x="67202" y="594104"/>
                </a:lnTo>
                <a:lnTo>
                  <a:pt x="78708" y="596376"/>
                </a:lnTo>
                <a:lnTo>
                  <a:pt x="92833" y="600148"/>
                </a:lnTo>
                <a:lnTo>
                  <a:pt x="109600" y="605408"/>
                </a:lnTo>
                <a:lnTo>
                  <a:pt x="126103" y="610649"/>
                </a:lnTo>
                <a:lnTo>
                  <a:pt x="139414" y="614378"/>
                </a:lnTo>
                <a:lnTo>
                  <a:pt x="149534" y="616606"/>
                </a:lnTo>
                <a:lnTo>
                  <a:pt x="156463" y="617346"/>
                </a:lnTo>
                <a:lnTo>
                  <a:pt x="163068" y="617346"/>
                </a:lnTo>
                <a:lnTo>
                  <a:pt x="171195" y="616711"/>
                </a:lnTo>
                <a:lnTo>
                  <a:pt x="180848" y="615314"/>
                </a:lnTo>
                <a:lnTo>
                  <a:pt x="180848" y="570432"/>
                </a:lnTo>
                <a:lnTo>
                  <a:pt x="180848" y="525526"/>
                </a:lnTo>
                <a:lnTo>
                  <a:pt x="180848" y="480619"/>
                </a:lnTo>
                <a:lnTo>
                  <a:pt x="180848" y="435736"/>
                </a:lnTo>
                <a:lnTo>
                  <a:pt x="149750" y="432141"/>
                </a:lnTo>
                <a:lnTo>
                  <a:pt x="94747" y="417091"/>
                </a:lnTo>
                <a:lnTo>
                  <a:pt x="44862" y="387298"/>
                </a:lnTo>
                <a:lnTo>
                  <a:pt x="15144" y="341094"/>
                </a:lnTo>
                <a:lnTo>
                  <a:pt x="11430" y="313181"/>
                </a:lnTo>
                <a:lnTo>
                  <a:pt x="14761" y="280225"/>
                </a:lnTo>
                <a:lnTo>
                  <a:pt x="41380" y="218312"/>
                </a:lnTo>
                <a:lnTo>
                  <a:pt x="89622" y="165760"/>
                </a:lnTo>
                <a:lnTo>
                  <a:pt x="147724" y="128474"/>
                </a:lnTo>
                <a:lnTo>
                  <a:pt x="180848" y="114807"/>
                </a:lnTo>
                <a:lnTo>
                  <a:pt x="180848" y="98024"/>
                </a:lnTo>
                <a:lnTo>
                  <a:pt x="180848" y="81216"/>
                </a:lnTo>
                <a:lnTo>
                  <a:pt x="180848" y="64408"/>
                </a:lnTo>
                <a:lnTo>
                  <a:pt x="180848" y="47625"/>
                </a:lnTo>
                <a:lnTo>
                  <a:pt x="183374" y="26789"/>
                </a:lnTo>
                <a:lnTo>
                  <a:pt x="190960" y="11906"/>
                </a:lnTo>
                <a:lnTo>
                  <a:pt x="203618" y="2976"/>
                </a:lnTo>
                <a:lnTo>
                  <a:pt x="221361" y="0"/>
                </a:lnTo>
                <a:close/>
              </a:path>
            </a:pathLst>
          </a:custGeom>
          <a:noFill/>
          <a:ln w="38100">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19464" name="object 8">
            <a:extLst>
              <a:ext uri="{FF2B5EF4-FFF2-40B4-BE49-F238E27FC236}">
                <a16:creationId xmlns:a16="http://schemas.microsoft.com/office/drawing/2014/main" id="{220FA714-5562-4055-B736-A62DE5BA9928}"/>
              </a:ext>
            </a:extLst>
          </p:cNvPr>
          <p:cNvSpPr>
            <a:spLocks/>
          </p:cNvSpPr>
          <p:nvPr/>
        </p:nvSpPr>
        <p:spPr bwMode="auto">
          <a:xfrm>
            <a:off x="1510408" y="2945310"/>
            <a:ext cx="1520725" cy="610096"/>
          </a:xfrm>
          <a:custGeom>
            <a:avLst/>
            <a:gdLst>
              <a:gd name="T0" fmla="*/ 1787266 w 1871345"/>
              <a:gd name="T1" fmla="*/ 645667 h 749935"/>
              <a:gd name="T2" fmla="*/ 1356448 w 1871345"/>
              <a:gd name="T3" fmla="*/ 645667 h 749935"/>
              <a:gd name="T4" fmla="*/ 1394548 w 1871345"/>
              <a:gd name="T5" fmla="*/ 672210 h 749935"/>
              <a:gd name="T6" fmla="*/ 1450809 w 1871345"/>
              <a:gd name="T7" fmla="*/ 703326 h 749935"/>
              <a:gd name="T8" fmla="*/ 1535264 w 1871345"/>
              <a:gd name="T9" fmla="*/ 729995 h 749935"/>
              <a:gd name="T10" fmla="*/ 1607654 w 1871345"/>
              <a:gd name="T11" fmla="*/ 747648 h 749935"/>
              <a:gd name="T12" fmla="*/ 1688045 w 1871345"/>
              <a:gd name="T13" fmla="*/ 749934 h 749935"/>
              <a:gd name="T14" fmla="*/ 1742274 w 1871345"/>
              <a:gd name="T15" fmla="*/ 743203 h 749935"/>
              <a:gd name="T16" fmla="*/ 1762340 w 1871345"/>
              <a:gd name="T17" fmla="*/ 721105 h 749935"/>
              <a:gd name="T18" fmla="*/ 1774405 w 1871345"/>
              <a:gd name="T19" fmla="*/ 667765 h 749935"/>
              <a:gd name="T20" fmla="*/ 1787266 w 1871345"/>
              <a:gd name="T21" fmla="*/ 645667 h 749935"/>
              <a:gd name="T22" fmla="*/ 450138 w 1871345"/>
              <a:gd name="T23" fmla="*/ 0 h 749935"/>
              <a:gd name="T24" fmla="*/ 401904 w 1871345"/>
              <a:gd name="T25" fmla="*/ 30987 h 749935"/>
              <a:gd name="T26" fmla="*/ 327558 w 1871345"/>
              <a:gd name="T27" fmla="*/ 53212 h 749935"/>
              <a:gd name="T28" fmla="*/ 198945 w 1871345"/>
              <a:gd name="T29" fmla="*/ 177418 h 749935"/>
              <a:gd name="T30" fmla="*/ 84404 w 1871345"/>
              <a:gd name="T31" fmla="*/ 199643 h 749935"/>
              <a:gd name="T32" fmla="*/ 0 w 1871345"/>
              <a:gd name="T33" fmla="*/ 264032 h 749935"/>
              <a:gd name="T34" fmla="*/ 46227 w 1871345"/>
              <a:gd name="T35" fmla="*/ 374903 h 749935"/>
              <a:gd name="T36" fmla="*/ 94449 w 1871345"/>
              <a:gd name="T37" fmla="*/ 419353 h 749935"/>
              <a:gd name="T38" fmla="*/ 164782 w 1871345"/>
              <a:gd name="T39" fmla="*/ 528065 h 749935"/>
              <a:gd name="T40" fmla="*/ 283349 w 1871345"/>
              <a:gd name="T41" fmla="*/ 599058 h 749935"/>
              <a:gd name="T42" fmla="*/ 472236 w 1871345"/>
              <a:gd name="T43" fmla="*/ 678941 h 749935"/>
              <a:gd name="T44" fmla="*/ 580758 w 1871345"/>
              <a:gd name="T45" fmla="*/ 698880 h 749935"/>
              <a:gd name="T46" fmla="*/ 761606 w 1871345"/>
              <a:gd name="T47" fmla="*/ 703326 h 749935"/>
              <a:gd name="T48" fmla="*/ 900264 w 1871345"/>
              <a:gd name="T49" fmla="*/ 703326 h 749935"/>
              <a:gd name="T50" fmla="*/ 1036916 w 1871345"/>
              <a:gd name="T51" fmla="*/ 692276 h 749935"/>
              <a:gd name="T52" fmla="*/ 1356448 w 1871345"/>
              <a:gd name="T53" fmla="*/ 645667 h 749935"/>
              <a:gd name="T54" fmla="*/ 1787266 w 1871345"/>
              <a:gd name="T55" fmla="*/ 645667 h 749935"/>
              <a:gd name="T56" fmla="*/ 1792439 w 1871345"/>
              <a:gd name="T57" fmla="*/ 636777 h 749935"/>
              <a:gd name="T58" fmla="*/ 1812632 w 1871345"/>
              <a:gd name="T59" fmla="*/ 603503 h 749935"/>
              <a:gd name="T60" fmla="*/ 1818601 w 1871345"/>
              <a:gd name="T61" fmla="*/ 556894 h 749935"/>
              <a:gd name="T62" fmla="*/ 1800567 w 1871345"/>
              <a:gd name="T63" fmla="*/ 514730 h 749935"/>
              <a:gd name="T64" fmla="*/ 1822665 w 1871345"/>
              <a:gd name="T65" fmla="*/ 483615 h 749935"/>
              <a:gd name="T66" fmla="*/ 1856828 w 1871345"/>
              <a:gd name="T67" fmla="*/ 441451 h 749935"/>
              <a:gd name="T68" fmla="*/ 1870798 w 1871345"/>
              <a:gd name="T69" fmla="*/ 403732 h 749935"/>
              <a:gd name="T70" fmla="*/ 1865373 w 1871345"/>
              <a:gd name="T71" fmla="*/ 359409 h 749935"/>
              <a:gd name="T72" fmla="*/ 1179537 w 1871345"/>
              <a:gd name="T73" fmla="*/ 359409 h 749935"/>
              <a:gd name="T74" fmla="*/ 1024851 w 1871345"/>
              <a:gd name="T75" fmla="*/ 352805 h 749935"/>
              <a:gd name="T76" fmla="*/ 833958 w 1871345"/>
              <a:gd name="T77" fmla="*/ 306196 h 749935"/>
              <a:gd name="T78" fmla="*/ 669175 w 1871345"/>
              <a:gd name="T79" fmla="*/ 255142 h 749935"/>
              <a:gd name="T80" fmla="*/ 550608 w 1871345"/>
              <a:gd name="T81" fmla="*/ 181863 h 749935"/>
              <a:gd name="T82" fmla="*/ 480275 w 1871345"/>
              <a:gd name="T83" fmla="*/ 79882 h 749935"/>
              <a:gd name="T84" fmla="*/ 450138 w 1871345"/>
              <a:gd name="T85" fmla="*/ 0 h 749935"/>
              <a:gd name="T86" fmla="*/ 1691982 w 1871345"/>
              <a:gd name="T87" fmla="*/ 66547 h 749935"/>
              <a:gd name="T88" fmla="*/ 1625688 w 1871345"/>
              <a:gd name="T89" fmla="*/ 73151 h 749935"/>
              <a:gd name="T90" fmla="*/ 1581492 w 1871345"/>
              <a:gd name="T91" fmla="*/ 90931 h 749935"/>
              <a:gd name="T92" fmla="*/ 1545297 w 1871345"/>
              <a:gd name="T93" fmla="*/ 110870 h 749935"/>
              <a:gd name="T94" fmla="*/ 1519135 w 1871345"/>
              <a:gd name="T95" fmla="*/ 148589 h 749935"/>
              <a:gd name="T96" fmla="*/ 1503133 w 1871345"/>
              <a:gd name="T97" fmla="*/ 193039 h 749935"/>
              <a:gd name="T98" fmla="*/ 1450809 w 1871345"/>
              <a:gd name="T99" fmla="*/ 230758 h 749935"/>
              <a:gd name="T100" fmla="*/ 1412709 w 1871345"/>
              <a:gd name="T101" fmla="*/ 275081 h 749935"/>
              <a:gd name="T102" fmla="*/ 1368513 w 1871345"/>
              <a:gd name="T103" fmla="*/ 332739 h 749935"/>
              <a:gd name="T104" fmla="*/ 1338287 w 1871345"/>
              <a:gd name="T105" fmla="*/ 352805 h 749935"/>
              <a:gd name="T106" fmla="*/ 1179537 w 1871345"/>
              <a:gd name="T107" fmla="*/ 359409 h 749935"/>
              <a:gd name="T108" fmla="*/ 1865373 w 1871345"/>
              <a:gd name="T109" fmla="*/ 359409 h 749935"/>
              <a:gd name="T110" fmla="*/ 1864829 w 1871345"/>
              <a:gd name="T111" fmla="*/ 354964 h 749935"/>
              <a:gd name="T112" fmla="*/ 1842731 w 1871345"/>
              <a:gd name="T113" fmla="*/ 315087 h 749935"/>
              <a:gd name="T114" fmla="*/ 1866861 w 1871345"/>
              <a:gd name="T115" fmla="*/ 208533 h 749935"/>
              <a:gd name="T116" fmla="*/ 1852764 w 1871345"/>
              <a:gd name="T117" fmla="*/ 155320 h 749935"/>
              <a:gd name="T118" fmla="*/ 1820633 w 1871345"/>
              <a:gd name="T119" fmla="*/ 115315 h 749935"/>
              <a:gd name="T120" fmla="*/ 1760308 w 1871345"/>
              <a:gd name="T121" fmla="*/ 84327 h 749935"/>
              <a:gd name="T122" fmla="*/ 1691982 w 1871345"/>
              <a:gd name="T123" fmla="*/ 66547 h 7499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871345" h="749935">
                <a:moveTo>
                  <a:pt x="1787266" y="645667"/>
                </a:moveTo>
                <a:lnTo>
                  <a:pt x="1356448" y="645667"/>
                </a:lnTo>
                <a:lnTo>
                  <a:pt x="1394548" y="672210"/>
                </a:lnTo>
                <a:lnTo>
                  <a:pt x="1450809" y="703326"/>
                </a:lnTo>
                <a:lnTo>
                  <a:pt x="1535264" y="729995"/>
                </a:lnTo>
                <a:lnTo>
                  <a:pt x="1607654" y="747648"/>
                </a:lnTo>
                <a:lnTo>
                  <a:pt x="1688045" y="749934"/>
                </a:lnTo>
                <a:lnTo>
                  <a:pt x="1742274" y="743203"/>
                </a:lnTo>
                <a:lnTo>
                  <a:pt x="1762340" y="721105"/>
                </a:lnTo>
                <a:lnTo>
                  <a:pt x="1774405" y="667765"/>
                </a:lnTo>
                <a:lnTo>
                  <a:pt x="1787266" y="645667"/>
                </a:lnTo>
                <a:close/>
              </a:path>
              <a:path w="1871345" h="749935">
                <a:moveTo>
                  <a:pt x="450138" y="0"/>
                </a:moveTo>
                <a:lnTo>
                  <a:pt x="401904" y="30987"/>
                </a:lnTo>
                <a:lnTo>
                  <a:pt x="327558" y="53212"/>
                </a:lnTo>
                <a:lnTo>
                  <a:pt x="198945" y="177418"/>
                </a:lnTo>
                <a:lnTo>
                  <a:pt x="84404" y="199643"/>
                </a:lnTo>
                <a:lnTo>
                  <a:pt x="0" y="264032"/>
                </a:lnTo>
                <a:lnTo>
                  <a:pt x="46227" y="374903"/>
                </a:lnTo>
                <a:lnTo>
                  <a:pt x="94449" y="419353"/>
                </a:lnTo>
                <a:lnTo>
                  <a:pt x="164782" y="528065"/>
                </a:lnTo>
                <a:lnTo>
                  <a:pt x="283349" y="599058"/>
                </a:lnTo>
                <a:lnTo>
                  <a:pt x="472236" y="678941"/>
                </a:lnTo>
                <a:lnTo>
                  <a:pt x="580758" y="698880"/>
                </a:lnTo>
                <a:lnTo>
                  <a:pt x="761606" y="703326"/>
                </a:lnTo>
                <a:lnTo>
                  <a:pt x="900264" y="703326"/>
                </a:lnTo>
                <a:lnTo>
                  <a:pt x="1036916" y="692276"/>
                </a:lnTo>
                <a:lnTo>
                  <a:pt x="1356448" y="645667"/>
                </a:lnTo>
                <a:lnTo>
                  <a:pt x="1787266" y="645667"/>
                </a:lnTo>
                <a:lnTo>
                  <a:pt x="1792439" y="636777"/>
                </a:lnTo>
                <a:lnTo>
                  <a:pt x="1812632" y="603503"/>
                </a:lnTo>
                <a:lnTo>
                  <a:pt x="1818601" y="556894"/>
                </a:lnTo>
                <a:lnTo>
                  <a:pt x="1800567" y="514730"/>
                </a:lnTo>
                <a:lnTo>
                  <a:pt x="1822665" y="483615"/>
                </a:lnTo>
                <a:lnTo>
                  <a:pt x="1856828" y="441451"/>
                </a:lnTo>
                <a:lnTo>
                  <a:pt x="1870798" y="403732"/>
                </a:lnTo>
                <a:lnTo>
                  <a:pt x="1865373" y="359409"/>
                </a:lnTo>
                <a:lnTo>
                  <a:pt x="1179537" y="359409"/>
                </a:lnTo>
                <a:lnTo>
                  <a:pt x="1024851" y="352805"/>
                </a:lnTo>
                <a:lnTo>
                  <a:pt x="833958" y="306196"/>
                </a:lnTo>
                <a:lnTo>
                  <a:pt x="669175" y="255142"/>
                </a:lnTo>
                <a:lnTo>
                  <a:pt x="550608" y="181863"/>
                </a:lnTo>
                <a:lnTo>
                  <a:pt x="480275" y="79882"/>
                </a:lnTo>
                <a:lnTo>
                  <a:pt x="450138" y="0"/>
                </a:lnTo>
                <a:close/>
              </a:path>
              <a:path w="1871345" h="749935">
                <a:moveTo>
                  <a:pt x="1691982" y="66547"/>
                </a:moveTo>
                <a:lnTo>
                  <a:pt x="1625688" y="73151"/>
                </a:lnTo>
                <a:lnTo>
                  <a:pt x="1581492" y="90931"/>
                </a:lnTo>
                <a:lnTo>
                  <a:pt x="1545297" y="110870"/>
                </a:lnTo>
                <a:lnTo>
                  <a:pt x="1519135" y="148589"/>
                </a:lnTo>
                <a:lnTo>
                  <a:pt x="1503133" y="193039"/>
                </a:lnTo>
                <a:lnTo>
                  <a:pt x="1450809" y="230758"/>
                </a:lnTo>
                <a:lnTo>
                  <a:pt x="1412709" y="275081"/>
                </a:lnTo>
                <a:lnTo>
                  <a:pt x="1368513" y="332739"/>
                </a:lnTo>
                <a:lnTo>
                  <a:pt x="1338287" y="352805"/>
                </a:lnTo>
                <a:lnTo>
                  <a:pt x="1179537" y="359409"/>
                </a:lnTo>
                <a:lnTo>
                  <a:pt x="1865373" y="359409"/>
                </a:lnTo>
                <a:lnTo>
                  <a:pt x="1864829" y="354964"/>
                </a:lnTo>
                <a:lnTo>
                  <a:pt x="1842731" y="315087"/>
                </a:lnTo>
                <a:lnTo>
                  <a:pt x="1866861" y="208533"/>
                </a:lnTo>
                <a:lnTo>
                  <a:pt x="1852764" y="155320"/>
                </a:lnTo>
                <a:lnTo>
                  <a:pt x="1820633" y="115315"/>
                </a:lnTo>
                <a:lnTo>
                  <a:pt x="1760308" y="84327"/>
                </a:lnTo>
                <a:lnTo>
                  <a:pt x="1691982" y="66547"/>
                </a:lnTo>
                <a:close/>
              </a:path>
            </a:pathLst>
          </a:custGeom>
          <a:solidFill>
            <a:srgbClr val="DF9F8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19465" name="object 9">
            <a:extLst>
              <a:ext uri="{FF2B5EF4-FFF2-40B4-BE49-F238E27FC236}">
                <a16:creationId xmlns:a16="http://schemas.microsoft.com/office/drawing/2014/main" id="{990A437B-A28D-427B-944C-9D38ED699B18}"/>
              </a:ext>
            </a:extLst>
          </p:cNvPr>
          <p:cNvSpPr>
            <a:spLocks/>
          </p:cNvSpPr>
          <p:nvPr/>
        </p:nvSpPr>
        <p:spPr bwMode="auto">
          <a:xfrm>
            <a:off x="1510408" y="2945310"/>
            <a:ext cx="1520725" cy="610096"/>
          </a:xfrm>
          <a:custGeom>
            <a:avLst/>
            <a:gdLst>
              <a:gd name="T0" fmla="*/ 450138 w 1871345"/>
              <a:gd name="T1" fmla="*/ 0 h 749935"/>
              <a:gd name="T2" fmla="*/ 480275 w 1871345"/>
              <a:gd name="T3" fmla="*/ 79882 h 749935"/>
              <a:gd name="T4" fmla="*/ 550608 w 1871345"/>
              <a:gd name="T5" fmla="*/ 181863 h 749935"/>
              <a:gd name="T6" fmla="*/ 669175 w 1871345"/>
              <a:gd name="T7" fmla="*/ 255142 h 749935"/>
              <a:gd name="T8" fmla="*/ 833958 w 1871345"/>
              <a:gd name="T9" fmla="*/ 306196 h 749935"/>
              <a:gd name="T10" fmla="*/ 1024851 w 1871345"/>
              <a:gd name="T11" fmla="*/ 352805 h 749935"/>
              <a:gd name="T12" fmla="*/ 1179537 w 1871345"/>
              <a:gd name="T13" fmla="*/ 359409 h 749935"/>
              <a:gd name="T14" fmla="*/ 1338287 w 1871345"/>
              <a:gd name="T15" fmla="*/ 352805 h 749935"/>
              <a:gd name="T16" fmla="*/ 1368513 w 1871345"/>
              <a:gd name="T17" fmla="*/ 332739 h 749935"/>
              <a:gd name="T18" fmla="*/ 1412709 w 1871345"/>
              <a:gd name="T19" fmla="*/ 275081 h 749935"/>
              <a:gd name="T20" fmla="*/ 1450809 w 1871345"/>
              <a:gd name="T21" fmla="*/ 230758 h 749935"/>
              <a:gd name="T22" fmla="*/ 1503133 w 1871345"/>
              <a:gd name="T23" fmla="*/ 193039 h 749935"/>
              <a:gd name="T24" fmla="*/ 1519135 w 1871345"/>
              <a:gd name="T25" fmla="*/ 148589 h 749935"/>
              <a:gd name="T26" fmla="*/ 1545297 w 1871345"/>
              <a:gd name="T27" fmla="*/ 110870 h 749935"/>
              <a:gd name="T28" fmla="*/ 1581492 w 1871345"/>
              <a:gd name="T29" fmla="*/ 90931 h 749935"/>
              <a:gd name="T30" fmla="*/ 1625688 w 1871345"/>
              <a:gd name="T31" fmla="*/ 73151 h 749935"/>
              <a:gd name="T32" fmla="*/ 1691982 w 1871345"/>
              <a:gd name="T33" fmla="*/ 66547 h 749935"/>
              <a:gd name="T34" fmla="*/ 1760308 w 1871345"/>
              <a:gd name="T35" fmla="*/ 84327 h 749935"/>
              <a:gd name="T36" fmla="*/ 1820633 w 1871345"/>
              <a:gd name="T37" fmla="*/ 115315 h 749935"/>
              <a:gd name="T38" fmla="*/ 1852764 w 1871345"/>
              <a:gd name="T39" fmla="*/ 155320 h 749935"/>
              <a:gd name="T40" fmla="*/ 1866861 w 1871345"/>
              <a:gd name="T41" fmla="*/ 208533 h 749935"/>
              <a:gd name="T42" fmla="*/ 1842731 w 1871345"/>
              <a:gd name="T43" fmla="*/ 315087 h 749935"/>
              <a:gd name="T44" fmla="*/ 1864829 w 1871345"/>
              <a:gd name="T45" fmla="*/ 354964 h 749935"/>
              <a:gd name="T46" fmla="*/ 1870798 w 1871345"/>
              <a:gd name="T47" fmla="*/ 403732 h 749935"/>
              <a:gd name="T48" fmla="*/ 1856828 w 1871345"/>
              <a:gd name="T49" fmla="*/ 441451 h 749935"/>
              <a:gd name="T50" fmla="*/ 1822665 w 1871345"/>
              <a:gd name="T51" fmla="*/ 483615 h 749935"/>
              <a:gd name="T52" fmla="*/ 1800567 w 1871345"/>
              <a:gd name="T53" fmla="*/ 514730 h 749935"/>
              <a:gd name="T54" fmla="*/ 1818601 w 1871345"/>
              <a:gd name="T55" fmla="*/ 556894 h 749935"/>
              <a:gd name="T56" fmla="*/ 1812632 w 1871345"/>
              <a:gd name="T57" fmla="*/ 603503 h 749935"/>
              <a:gd name="T58" fmla="*/ 1792439 w 1871345"/>
              <a:gd name="T59" fmla="*/ 636777 h 749935"/>
              <a:gd name="T60" fmla="*/ 1774405 w 1871345"/>
              <a:gd name="T61" fmla="*/ 667765 h 749935"/>
              <a:gd name="T62" fmla="*/ 1762340 w 1871345"/>
              <a:gd name="T63" fmla="*/ 721105 h 749935"/>
              <a:gd name="T64" fmla="*/ 1742274 w 1871345"/>
              <a:gd name="T65" fmla="*/ 743203 h 749935"/>
              <a:gd name="T66" fmla="*/ 1688045 w 1871345"/>
              <a:gd name="T67" fmla="*/ 749934 h 749935"/>
              <a:gd name="T68" fmla="*/ 1607654 w 1871345"/>
              <a:gd name="T69" fmla="*/ 747648 h 749935"/>
              <a:gd name="T70" fmla="*/ 1535264 w 1871345"/>
              <a:gd name="T71" fmla="*/ 729995 h 749935"/>
              <a:gd name="T72" fmla="*/ 1450809 w 1871345"/>
              <a:gd name="T73" fmla="*/ 703326 h 749935"/>
              <a:gd name="T74" fmla="*/ 1394548 w 1871345"/>
              <a:gd name="T75" fmla="*/ 672210 h 749935"/>
              <a:gd name="T76" fmla="*/ 1356448 w 1871345"/>
              <a:gd name="T77" fmla="*/ 645667 h 749935"/>
              <a:gd name="T78" fmla="*/ 1219796 w 1871345"/>
              <a:gd name="T79" fmla="*/ 665606 h 749935"/>
              <a:gd name="T80" fmla="*/ 1036916 w 1871345"/>
              <a:gd name="T81" fmla="*/ 692276 h 749935"/>
              <a:gd name="T82" fmla="*/ 900264 w 1871345"/>
              <a:gd name="T83" fmla="*/ 703326 h 749935"/>
              <a:gd name="T84" fmla="*/ 761606 w 1871345"/>
              <a:gd name="T85" fmla="*/ 703326 h 749935"/>
              <a:gd name="T86" fmla="*/ 580758 w 1871345"/>
              <a:gd name="T87" fmla="*/ 698880 h 749935"/>
              <a:gd name="T88" fmla="*/ 472236 w 1871345"/>
              <a:gd name="T89" fmla="*/ 678941 h 749935"/>
              <a:gd name="T90" fmla="*/ 283349 w 1871345"/>
              <a:gd name="T91" fmla="*/ 599058 h 749935"/>
              <a:gd name="T92" fmla="*/ 164782 w 1871345"/>
              <a:gd name="T93" fmla="*/ 528065 h 749935"/>
              <a:gd name="T94" fmla="*/ 94449 w 1871345"/>
              <a:gd name="T95" fmla="*/ 419353 h 749935"/>
              <a:gd name="T96" fmla="*/ 46227 w 1871345"/>
              <a:gd name="T97" fmla="*/ 374903 h 749935"/>
              <a:gd name="T98" fmla="*/ 0 w 1871345"/>
              <a:gd name="T99" fmla="*/ 264032 h 749935"/>
              <a:gd name="T100" fmla="*/ 84404 w 1871345"/>
              <a:gd name="T101" fmla="*/ 199643 h 749935"/>
              <a:gd name="T102" fmla="*/ 198945 w 1871345"/>
              <a:gd name="T103" fmla="*/ 177418 h 749935"/>
              <a:gd name="T104" fmla="*/ 327558 w 1871345"/>
              <a:gd name="T105" fmla="*/ 53212 h 749935"/>
              <a:gd name="T106" fmla="*/ 401904 w 1871345"/>
              <a:gd name="T107" fmla="*/ 30987 h 749935"/>
              <a:gd name="T108" fmla="*/ 450138 w 1871345"/>
              <a:gd name="T109" fmla="*/ 0 h 7499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871345" h="749935">
                <a:moveTo>
                  <a:pt x="450138" y="0"/>
                </a:moveTo>
                <a:lnTo>
                  <a:pt x="480275" y="79882"/>
                </a:lnTo>
                <a:lnTo>
                  <a:pt x="550608" y="181863"/>
                </a:lnTo>
                <a:lnTo>
                  <a:pt x="669175" y="255142"/>
                </a:lnTo>
                <a:lnTo>
                  <a:pt x="833958" y="306196"/>
                </a:lnTo>
                <a:lnTo>
                  <a:pt x="1024851" y="352805"/>
                </a:lnTo>
                <a:lnTo>
                  <a:pt x="1179537" y="359409"/>
                </a:lnTo>
                <a:lnTo>
                  <a:pt x="1338287" y="352805"/>
                </a:lnTo>
                <a:lnTo>
                  <a:pt x="1368513" y="332739"/>
                </a:lnTo>
                <a:lnTo>
                  <a:pt x="1412709" y="275081"/>
                </a:lnTo>
                <a:lnTo>
                  <a:pt x="1450809" y="230758"/>
                </a:lnTo>
                <a:lnTo>
                  <a:pt x="1503133" y="193039"/>
                </a:lnTo>
                <a:lnTo>
                  <a:pt x="1519135" y="148589"/>
                </a:lnTo>
                <a:lnTo>
                  <a:pt x="1545297" y="110870"/>
                </a:lnTo>
                <a:lnTo>
                  <a:pt x="1581492" y="90931"/>
                </a:lnTo>
                <a:lnTo>
                  <a:pt x="1625688" y="73151"/>
                </a:lnTo>
                <a:lnTo>
                  <a:pt x="1691982" y="66547"/>
                </a:lnTo>
                <a:lnTo>
                  <a:pt x="1760308" y="84327"/>
                </a:lnTo>
                <a:lnTo>
                  <a:pt x="1820633" y="115315"/>
                </a:lnTo>
                <a:lnTo>
                  <a:pt x="1852764" y="155320"/>
                </a:lnTo>
                <a:lnTo>
                  <a:pt x="1866861" y="208533"/>
                </a:lnTo>
                <a:lnTo>
                  <a:pt x="1842731" y="315087"/>
                </a:lnTo>
                <a:lnTo>
                  <a:pt x="1864829" y="354964"/>
                </a:lnTo>
                <a:lnTo>
                  <a:pt x="1870798" y="403732"/>
                </a:lnTo>
                <a:lnTo>
                  <a:pt x="1856828" y="441451"/>
                </a:lnTo>
                <a:lnTo>
                  <a:pt x="1822665" y="483615"/>
                </a:lnTo>
                <a:lnTo>
                  <a:pt x="1800567" y="514730"/>
                </a:lnTo>
                <a:lnTo>
                  <a:pt x="1818601" y="556894"/>
                </a:lnTo>
                <a:lnTo>
                  <a:pt x="1812632" y="603503"/>
                </a:lnTo>
                <a:lnTo>
                  <a:pt x="1792439" y="636777"/>
                </a:lnTo>
                <a:lnTo>
                  <a:pt x="1774405" y="667765"/>
                </a:lnTo>
                <a:lnTo>
                  <a:pt x="1762340" y="721105"/>
                </a:lnTo>
                <a:lnTo>
                  <a:pt x="1742274" y="743203"/>
                </a:lnTo>
                <a:lnTo>
                  <a:pt x="1688045" y="749934"/>
                </a:lnTo>
                <a:lnTo>
                  <a:pt x="1607654" y="747648"/>
                </a:lnTo>
                <a:lnTo>
                  <a:pt x="1535264" y="729995"/>
                </a:lnTo>
                <a:lnTo>
                  <a:pt x="1450809" y="703326"/>
                </a:lnTo>
                <a:lnTo>
                  <a:pt x="1394548" y="672210"/>
                </a:lnTo>
                <a:lnTo>
                  <a:pt x="1356448" y="645667"/>
                </a:lnTo>
                <a:lnTo>
                  <a:pt x="1219796" y="665606"/>
                </a:lnTo>
                <a:lnTo>
                  <a:pt x="1036916" y="692276"/>
                </a:lnTo>
                <a:lnTo>
                  <a:pt x="900264" y="703326"/>
                </a:lnTo>
                <a:lnTo>
                  <a:pt x="761606" y="703326"/>
                </a:lnTo>
                <a:lnTo>
                  <a:pt x="580758" y="698880"/>
                </a:lnTo>
                <a:lnTo>
                  <a:pt x="472236" y="678941"/>
                </a:lnTo>
                <a:lnTo>
                  <a:pt x="283349" y="599058"/>
                </a:lnTo>
                <a:lnTo>
                  <a:pt x="164782" y="528065"/>
                </a:lnTo>
                <a:lnTo>
                  <a:pt x="94449" y="419353"/>
                </a:lnTo>
                <a:lnTo>
                  <a:pt x="46227" y="374903"/>
                </a:lnTo>
                <a:lnTo>
                  <a:pt x="0" y="264032"/>
                </a:lnTo>
                <a:lnTo>
                  <a:pt x="84404" y="199643"/>
                </a:lnTo>
                <a:lnTo>
                  <a:pt x="198945" y="177418"/>
                </a:lnTo>
                <a:lnTo>
                  <a:pt x="327558" y="53212"/>
                </a:lnTo>
                <a:lnTo>
                  <a:pt x="401904" y="30987"/>
                </a:lnTo>
                <a:lnTo>
                  <a:pt x="450138" y="0"/>
                </a:lnTo>
                <a:close/>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19466" name="object 10">
            <a:extLst>
              <a:ext uri="{FF2B5EF4-FFF2-40B4-BE49-F238E27FC236}">
                <a16:creationId xmlns:a16="http://schemas.microsoft.com/office/drawing/2014/main" id="{66C4157E-F6B3-42C4-BC33-0C588068D0AE}"/>
              </a:ext>
            </a:extLst>
          </p:cNvPr>
          <p:cNvSpPr>
            <a:spLocks/>
          </p:cNvSpPr>
          <p:nvPr/>
        </p:nvSpPr>
        <p:spPr bwMode="auto">
          <a:xfrm>
            <a:off x="2817020" y="3062685"/>
            <a:ext cx="33536" cy="140593"/>
          </a:xfrm>
          <a:custGeom>
            <a:avLst/>
            <a:gdLst>
              <a:gd name="T0" fmla="*/ 42163 w 42544"/>
              <a:gd name="T1" fmla="*/ 0 h 173355"/>
              <a:gd name="T2" fmla="*/ 22098 w 42544"/>
              <a:gd name="T3" fmla="*/ 6731 h 173355"/>
              <a:gd name="T4" fmla="*/ 8000 w 42544"/>
              <a:gd name="T5" fmla="*/ 31114 h 173355"/>
              <a:gd name="T6" fmla="*/ 0 w 42544"/>
              <a:gd name="T7" fmla="*/ 55499 h 173355"/>
              <a:gd name="T8" fmla="*/ 0 w 42544"/>
              <a:gd name="T9" fmla="*/ 77724 h 173355"/>
              <a:gd name="T10" fmla="*/ 10032 w 42544"/>
              <a:gd name="T11" fmla="*/ 126492 h 173355"/>
              <a:gd name="T12" fmla="*/ 8000 w 42544"/>
              <a:gd name="T13" fmla="*/ 173100 h 173355"/>
            </a:gdLst>
            <a:ahLst/>
            <a:cxnLst>
              <a:cxn ang="0">
                <a:pos x="T0" y="T1"/>
              </a:cxn>
              <a:cxn ang="0">
                <a:pos x="T2" y="T3"/>
              </a:cxn>
              <a:cxn ang="0">
                <a:pos x="T4" y="T5"/>
              </a:cxn>
              <a:cxn ang="0">
                <a:pos x="T6" y="T7"/>
              </a:cxn>
              <a:cxn ang="0">
                <a:pos x="T8" y="T9"/>
              </a:cxn>
              <a:cxn ang="0">
                <a:pos x="T10" y="T11"/>
              </a:cxn>
              <a:cxn ang="0">
                <a:pos x="T12" y="T13"/>
              </a:cxn>
            </a:cxnLst>
            <a:rect l="0" t="0" r="r" b="b"/>
            <a:pathLst>
              <a:path w="42544" h="173355">
                <a:moveTo>
                  <a:pt x="42163" y="0"/>
                </a:moveTo>
                <a:lnTo>
                  <a:pt x="22098" y="6731"/>
                </a:lnTo>
                <a:lnTo>
                  <a:pt x="8000" y="31114"/>
                </a:lnTo>
                <a:lnTo>
                  <a:pt x="0" y="55499"/>
                </a:lnTo>
                <a:lnTo>
                  <a:pt x="0" y="77724"/>
                </a:lnTo>
                <a:lnTo>
                  <a:pt x="10032" y="126492"/>
                </a:lnTo>
                <a:lnTo>
                  <a:pt x="8000" y="173100"/>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19467" name="object 11">
            <a:extLst>
              <a:ext uri="{FF2B5EF4-FFF2-40B4-BE49-F238E27FC236}">
                <a16:creationId xmlns:a16="http://schemas.microsoft.com/office/drawing/2014/main" id="{A8614D98-13D7-462A-988C-3FAC70D87741}"/>
              </a:ext>
            </a:extLst>
          </p:cNvPr>
          <p:cNvSpPr>
            <a:spLocks/>
          </p:cNvSpPr>
          <p:nvPr/>
        </p:nvSpPr>
        <p:spPr bwMode="auto">
          <a:xfrm>
            <a:off x="2976959" y="3243264"/>
            <a:ext cx="61913" cy="19348"/>
          </a:xfrm>
          <a:custGeom>
            <a:avLst/>
            <a:gdLst>
              <a:gd name="T0" fmla="*/ 76454 w 76835"/>
              <a:gd name="T1" fmla="*/ 11175 h 24764"/>
              <a:gd name="T2" fmla="*/ 50292 w 76835"/>
              <a:gd name="T3" fmla="*/ 24511 h 24764"/>
              <a:gd name="T4" fmla="*/ 18161 w 76835"/>
              <a:gd name="T5" fmla="*/ 17779 h 24764"/>
              <a:gd name="T6" fmla="*/ 0 w 76835"/>
              <a:gd name="T7" fmla="*/ 0 h 24764"/>
            </a:gdLst>
            <a:ahLst/>
            <a:cxnLst>
              <a:cxn ang="0">
                <a:pos x="T0" y="T1"/>
              </a:cxn>
              <a:cxn ang="0">
                <a:pos x="T2" y="T3"/>
              </a:cxn>
              <a:cxn ang="0">
                <a:pos x="T4" y="T5"/>
              </a:cxn>
              <a:cxn ang="0">
                <a:pos x="T6" y="T7"/>
              </a:cxn>
            </a:cxnLst>
            <a:rect l="0" t="0" r="r" b="b"/>
            <a:pathLst>
              <a:path w="76835" h="24764">
                <a:moveTo>
                  <a:pt x="76454" y="11175"/>
                </a:moveTo>
                <a:lnTo>
                  <a:pt x="50292" y="24511"/>
                </a:lnTo>
                <a:lnTo>
                  <a:pt x="18161" y="17779"/>
                </a:lnTo>
                <a:lnTo>
                  <a:pt x="0" y="0"/>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19468" name="object 12">
            <a:extLst>
              <a:ext uri="{FF2B5EF4-FFF2-40B4-BE49-F238E27FC236}">
                <a16:creationId xmlns:a16="http://schemas.microsoft.com/office/drawing/2014/main" id="{167F0806-BACB-42C6-8844-A7860B08C262}"/>
              </a:ext>
            </a:extLst>
          </p:cNvPr>
          <p:cNvSpPr>
            <a:spLocks/>
          </p:cNvSpPr>
          <p:nvPr/>
        </p:nvSpPr>
        <p:spPr bwMode="auto">
          <a:xfrm>
            <a:off x="2943424" y="3403205"/>
            <a:ext cx="68362" cy="24507"/>
          </a:xfrm>
          <a:custGeom>
            <a:avLst/>
            <a:gdLst>
              <a:gd name="T0" fmla="*/ 84327 w 84455"/>
              <a:gd name="T1" fmla="*/ 0 h 29210"/>
              <a:gd name="T2" fmla="*/ 74294 w 84455"/>
              <a:gd name="T3" fmla="*/ 22225 h 29210"/>
              <a:gd name="T4" fmla="*/ 48260 w 84455"/>
              <a:gd name="T5" fmla="*/ 28829 h 29210"/>
              <a:gd name="T6" fmla="*/ 24130 w 84455"/>
              <a:gd name="T7" fmla="*/ 20066 h 29210"/>
              <a:gd name="T8" fmla="*/ 0 w 84455"/>
              <a:gd name="T9" fmla="*/ 4445 h 29210"/>
            </a:gdLst>
            <a:ahLst/>
            <a:cxnLst>
              <a:cxn ang="0">
                <a:pos x="T0" y="T1"/>
              </a:cxn>
              <a:cxn ang="0">
                <a:pos x="T2" y="T3"/>
              </a:cxn>
              <a:cxn ang="0">
                <a:pos x="T4" y="T5"/>
              </a:cxn>
              <a:cxn ang="0">
                <a:pos x="T6" y="T7"/>
              </a:cxn>
              <a:cxn ang="0">
                <a:pos x="T8" y="T9"/>
              </a:cxn>
            </a:cxnLst>
            <a:rect l="0" t="0" r="r" b="b"/>
            <a:pathLst>
              <a:path w="84455" h="29210">
                <a:moveTo>
                  <a:pt x="84327" y="0"/>
                </a:moveTo>
                <a:lnTo>
                  <a:pt x="74294" y="22225"/>
                </a:lnTo>
                <a:lnTo>
                  <a:pt x="48260" y="28829"/>
                </a:lnTo>
                <a:lnTo>
                  <a:pt x="24130" y="20066"/>
                </a:lnTo>
                <a:lnTo>
                  <a:pt x="0" y="4445"/>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19469" name="object 13">
            <a:extLst>
              <a:ext uri="{FF2B5EF4-FFF2-40B4-BE49-F238E27FC236}">
                <a16:creationId xmlns:a16="http://schemas.microsoft.com/office/drawing/2014/main" id="{4183E317-36AD-4B7B-B4E9-6A7FA72C6CBB}"/>
              </a:ext>
            </a:extLst>
          </p:cNvPr>
          <p:cNvSpPr>
            <a:spLocks/>
          </p:cNvSpPr>
          <p:nvPr/>
        </p:nvSpPr>
        <p:spPr bwMode="auto">
          <a:xfrm>
            <a:off x="2544862" y="3288408"/>
            <a:ext cx="87709" cy="181868"/>
          </a:xfrm>
          <a:custGeom>
            <a:avLst/>
            <a:gdLst>
              <a:gd name="T0" fmla="*/ 0 w 106680"/>
              <a:gd name="T1" fmla="*/ 0 h 224154"/>
              <a:gd name="T2" fmla="*/ 34163 w 106680"/>
              <a:gd name="T3" fmla="*/ 31114 h 224154"/>
              <a:gd name="T4" fmla="*/ 72390 w 106680"/>
              <a:gd name="T5" fmla="*/ 79882 h 224154"/>
              <a:gd name="T6" fmla="*/ 90423 w 106680"/>
              <a:gd name="T7" fmla="*/ 137540 h 224154"/>
              <a:gd name="T8" fmla="*/ 106553 w 106680"/>
              <a:gd name="T9" fmla="*/ 173100 h 224154"/>
              <a:gd name="T10" fmla="*/ 90423 w 106680"/>
              <a:gd name="T11" fmla="*/ 224154 h 224154"/>
            </a:gdLst>
            <a:ahLst/>
            <a:cxnLst>
              <a:cxn ang="0">
                <a:pos x="T0" y="T1"/>
              </a:cxn>
              <a:cxn ang="0">
                <a:pos x="T2" y="T3"/>
              </a:cxn>
              <a:cxn ang="0">
                <a:pos x="T4" y="T5"/>
              </a:cxn>
              <a:cxn ang="0">
                <a:pos x="T6" y="T7"/>
              </a:cxn>
              <a:cxn ang="0">
                <a:pos x="T8" y="T9"/>
              </a:cxn>
              <a:cxn ang="0">
                <a:pos x="T10" y="T11"/>
              </a:cxn>
            </a:cxnLst>
            <a:rect l="0" t="0" r="r" b="b"/>
            <a:pathLst>
              <a:path w="106680" h="224154">
                <a:moveTo>
                  <a:pt x="0" y="0"/>
                </a:moveTo>
                <a:lnTo>
                  <a:pt x="34163" y="31114"/>
                </a:lnTo>
                <a:lnTo>
                  <a:pt x="72390" y="79882"/>
                </a:lnTo>
                <a:lnTo>
                  <a:pt x="90423" y="137540"/>
                </a:lnTo>
                <a:lnTo>
                  <a:pt x="106553" y="173100"/>
                </a:lnTo>
                <a:lnTo>
                  <a:pt x="90423" y="224154"/>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19470" name="object 14">
            <a:extLst>
              <a:ext uri="{FF2B5EF4-FFF2-40B4-BE49-F238E27FC236}">
                <a16:creationId xmlns:a16="http://schemas.microsoft.com/office/drawing/2014/main" id="{113264F0-5862-4439-8AA7-CC4AEC05732E}"/>
              </a:ext>
            </a:extLst>
          </p:cNvPr>
          <p:cNvSpPr>
            <a:spLocks/>
          </p:cNvSpPr>
          <p:nvPr/>
        </p:nvSpPr>
        <p:spPr bwMode="auto">
          <a:xfrm>
            <a:off x="2824758" y="3178772"/>
            <a:ext cx="87709" cy="49014"/>
          </a:xfrm>
          <a:custGeom>
            <a:avLst/>
            <a:gdLst>
              <a:gd name="T0" fmla="*/ 0 w 108585"/>
              <a:gd name="T1" fmla="*/ 59944 h 60325"/>
              <a:gd name="T2" fmla="*/ 20066 w 108585"/>
              <a:gd name="T3" fmla="*/ 31114 h 60325"/>
              <a:gd name="T4" fmla="*/ 44196 w 108585"/>
              <a:gd name="T5" fmla="*/ 11175 h 60325"/>
              <a:gd name="T6" fmla="*/ 70358 w 108585"/>
              <a:gd name="T7" fmla="*/ 0 h 60325"/>
              <a:gd name="T8" fmla="*/ 108458 w 108585"/>
              <a:gd name="T9" fmla="*/ 4445 h 60325"/>
            </a:gdLst>
            <a:ahLst/>
            <a:cxnLst>
              <a:cxn ang="0">
                <a:pos x="T0" y="T1"/>
              </a:cxn>
              <a:cxn ang="0">
                <a:pos x="T2" y="T3"/>
              </a:cxn>
              <a:cxn ang="0">
                <a:pos x="T4" y="T5"/>
              </a:cxn>
              <a:cxn ang="0">
                <a:pos x="T6" y="T7"/>
              </a:cxn>
              <a:cxn ang="0">
                <a:pos x="T8" y="T9"/>
              </a:cxn>
            </a:cxnLst>
            <a:rect l="0" t="0" r="r" b="b"/>
            <a:pathLst>
              <a:path w="108585" h="60325">
                <a:moveTo>
                  <a:pt x="0" y="59944"/>
                </a:moveTo>
                <a:lnTo>
                  <a:pt x="20066" y="31114"/>
                </a:lnTo>
                <a:lnTo>
                  <a:pt x="44196" y="11175"/>
                </a:lnTo>
                <a:lnTo>
                  <a:pt x="70358" y="0"/>
                </a:lnTo>
                <a:lnTo>
                  <a:pt x="108458" y="4445"/>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19471" name="object 15">
            <a:extLst>
              <a:ext uri="{FF2B5EF4-FFF2-40B4-BE49-F238E27FC236}">
                <a16:creationId xmlns:a16="http://schemas.microsoft.com/office/drawing/2014/main" id="{CEB5F40C-26E4-403C-BE0C-5AAA3069A0E5}"/>
              </a:ext>
            </a:extLst>
          </p:cNvPr>
          <p:cNvSpPr>
            <a:spLocks/>
          </p:cNvSpPr>
          <p:nvPr/>
        </p:nvSpPr>
        <p:spPr bwMode="auto">
          <a:xfrm>
            <a:off x="2893120" y="3125888"/>
            <a:ext cx="56753" cy="52883"/>
          </a:xfrm>
          <a:custGeom>
            <a:avLst/>
            <a:gdLst>
              <a:gd name="T0" fmla="*/ 70357 w 70485"/>
              <a:gd name="T1" fmla="*/ 0 h 64769"/>
              <a:gd name="T2" fmla="*/ 48259 w 70485"/>
              <a:gd name="T3" fmla="*/ 0 h 64769"/>
              <a:gd name="T4" fmla="*/ 30225 w 70485"/>
              <a:gd name="T5" fmla="*/ 11049 h 64769"/>
              <a:gd name="T6" fmla="*/ 16128 w 70485"/>
              <a:gd name="T7" fmla="*/ 22225 h 64769"/>
              <a:gd name="T8" fmla="*/ 4063 w 70485"/>
              <a:gd name="T9" fmla="*/ 42163 h 64769"/>
              <a:gd name="T10" fmla="*/ 0 w 70485"/>
              <a:gd name="T11" fmla="*/ 64262 h 64769"/>
            </a:gdLst>
            <a:ahLst/>
            <a:cxnLst>
              <a:cxn ang="0">
                <a:pos x="T0" y="T1"/>
              </a:cxn>
              <a:cxn ang="0">
                <a:pos x="T2" y="T3"/>
              </a:cxn>
              <a:cxn ang="0">
                <a:pos x="T4" y="T5"/>
              </a:cxn>
              <a:cxn ang="0">
                <a:pos x="T6" y="T7"/>
              </a:cxn>
              <a:cxn ang="0">
                <a:pos x="T8" y="T9"/>
              </a:cxn>
              <a:cxn ang="0">
                <a:pos x="T10" y="T11"/>
              </a:cxn>
            </a:cxnLst>
            <a:rect l="0" t="0" r="r" b="b"/>
            <a:pathLst>
              <a:path w="70485" h="64769">
                <a:moveTo>
                  <a:pt x="70357" y="0"/>
                </a:moveTo>
                <a:lnTo>
                  <a:pt x="48259" y="0"/>
                </a:lnTo>
                <a:lnTo>
                  <a:pt x="30225" y="11049"/>
                </a:lnTo>
                <a:lnTo>
                  <a:pt x="16128" y="22225"/>
                </a:lnTo>
                <a:lnTo>
                  <a:pt x="4063" y="42163"/>
                </a:lnTo>
                <a:lnTo>
                  <a:pt x="0" y="64262"/>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19472" name="object 16">
            <a:extLst>
              <a:ext uri="{FF2B5EF4-FFF2-40B4-BE49-F238E27FC236}">
                <a16:creationId xmlns:a16="http://schemas.microsoft.com/office/drawing/2014/main" id="{7567A6D0-0B0B-4876-9509-371D2234F76A}"/>
              </a:ext>
            </a:extLst>
          </p:cNvPr>
          <p:cNvSpPr>
            <a:spLocks/>
          </p:cNvSpPr>
          <p:nvPr/>
        </p:nvSpPr>
        <p:spPr bwMode="auto">
          <a:xfrm>
            <a:off x="2885382" y="3053657"/>
            <a:ext cx="23217" cy="74811"/>
          </a:xfrm>
          <a:custGeom>
            <a:avLst/>
            <a:gdLst>
              <a:gd name="T0" fmla="*/ 28193 w 28575"/>
              <a:gd name="T1" fmla="*/ 0 h 91439"/>
              <a:gd name="T2" fmla="*/ 16128 w 28575"/>
              <a:gd name="T3" fmla="*/ 11049 h 91439"/>
              <a:gd name="T4" fmla="*/ 6095 w 28575"/>
              <a:gd name="T5" fmla="*/ 37719 h 91439"/>
              <a:gd name="T6" fmla="*/ 0 w 28575"/>
              <a:gd name="T7" fmla="*/ 64388 h 91439"/>
              <a:gd name="T8" fmla="*/ 0 w 28575"/>
              <a:gd name="T9" fmla="*/ 90932 h 91439"/>
            </a:gdLst>
            <a:ahLst/>
            <a:cxnLst>
              <a:cxn ang="0">
                <a:pos x="T0" y="T1"/>
              </a:cxn>
              <a:cxn ang="0">
                <a:pos x="T2" y="T3"/>
              </a:cxn>
              <a:cxn ang="0">
                <a:pos x="T4" y="T5"/>
              </a:cxn>
              <a:cxn ang="0">
                <a:pos x="T6" y="T7"/>
              </a:cxn>
              <a:cxn ang="0">
                <a:pos x="T8" y="T9"/>
              </a:cxn>
            </a:cxnLst>
            <a:rect l="0" t="0" r="r" b="b"/>
            <a:pathLst>
              <a:path w="28575" h="91439">
                <a:moveTo>
                  <a:pt x="28193" y="0"/>
                </a:moveTo>
                <a:lnTo>
                  <a:pt x="16128" y="11049"/>
                </a:lnTo>
                <a:lnTo>
                  <a:pt x="6095" y="37719"/>
                </a:lnTo>
                <a:lnTo>
                  <a:pt x="0" y="64388"/>
                </a:lnTo>
                <a:lnTo>
                  <a:pt x="0" y="90932"/>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19473" name="object 17">
            <a:extLst>
              <a:ext uri="{FF2B5EF4-FFF2-40B4-BE49-F238E27FC236}">
                <a16:creationId xmlns:a16="http://schemas.microsoft.com/office/drawing/2014/main" id="{7DC7A987-ABDD-4CCF-A5DC-B762891FF4E8}"/>
              </a:ext>
            </a:extLst>
          </p:cNvPr>
          <p:cNvSpPr>
            <a:spLocks/>
          </p:cNvSpPr>
          <p:nvPr/>
        </p:nvSpPr>
        <p:spPr bwMode="auto">
          <a:xfrm>
            <a:off x="2845396" y="3085902"/>
            <a:ext cx="39986" cy="42565"/>
          </a:xfrm>
          <a:custGeom>
            <a:avLst/>
            <a:gdLst>
              <a:gd name="T0" fmla="*/ 0 w 48260"/>
              <a:gd name="T1" fmla="*/ 0 h 51435"/>
              <a:gd name="T2" fmla="*/ 22225 w 48260"/>
              <a:gd name="T3" fmla="*/ 11176 h 51435"/>
              <a:gd name="T4" fmla="*/ 36194 w 48260"/>
              <a:gd name="T5" fmla="*/ 28956 h 51435"/>
              <a:gd name="T6" fmla="*/ 48260 w 48260"/>
              <a:gd name="T7" fmla="*/ 51054 h 51435"/>
            </a:gdLst>
            <a:ahLst/>
            <a:cxnLst>
              <a:cxn ang="0">
                <a:pos x="T0" y="T1"/>
              </a:cxn>
              <a:cxn ang="0">
                <a:pos x="T2" y="T3"/>
              </a:cxn>
              <a:cxn ang="0">
                <a:pos x="T4" y="T5"/>
              </a:cxn>
              <a:cxn ang="0">
                <a:pos x="T6" y="T7"/>
              </a:cxn>
            </a:cxnLst>
            <a:rect l="0" t="0" r="r" b="b"/>
            <a:pathLst>
              <a:path w="48260" h="51435">
                <a:moveTo>
                  <a:pt x="0" y="0"/>
                </a:moveTo>
                <a:lnTo>
                  <a:pt x="22225" y="11176"/>
                </a:lnTo>
                <a:lnTo>
                  <a:pt x="36194" y="28956"/>
                </a:lnTo>
                <a:lnTo>
                  <a:pt x="48260" y="51054"/>
                </a:lnTo>
              </a:path>
            </a:pathLst>
          </a:cu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19474" name="object 18">
            <a:extLst>
              <a:ext uri="{FF2B5EF4-FFF2-40B4-BE49-F238E27FC236}">
                <a16:creationId xmlns:a16="http://schemas.microsoft.com/office/drawing/2014/main" id="{E80F0F08-82FB-4441-8F7C-6918B33F769E}"/>
              </a:ext>
            </a:extLst>
          </p:cNvPr>
          <p:cNvSpPr>
            <a:spLocks/>
          </p:cNvSpPr>
          <p:nvPr/>
        </p:nvSpPr>
        <p:spPr bwMode="auto">
          <a:xfrm>
            <a:off x="4092675" y="3321945"/>
            <a:ext cx="1169888" cy="1755477"/>
          </a:xfrm>
          <a:custGeom>
            <a:avLst/>
            <a:gdLst>
              <a:gd name="T0" fmla="*/ 724026 w 1440179"/>
              <a:gd name="T1" fmla="*/ 16001 h 2160904"/>
              <a:gd name="T2" fmla="*/ 462788 w 1440179"/>
              <a:gd name="T3" fmla="*/ 125222 h 2160904"/>
              <a:gd name="T4" fmla="*/ 487299 w 1440179"/>
              <a:gd name="T5" fmla="*/ 406400 h 2160904"/>
              <a:gd name="T6" fmla="*/ 378460 w 1440179"/>
              <a:gd name="T7" fmla="*/ 526923 h 2160904"/>
              <a:gd name="T8" fmla="*/ 205612 w 1440179"/>
              <a:gd name="T9" fmla="*/ 705231 h 2160904"/>
              <a:gd name="T10" fmla="*/ 42290 w 1440179"/>
              <a:gd name="T11" fmla="*/ 958976 h 2160904"/>
              <a:gd name="T12" fmla="*/ 0 w 1440179"/>
              <a:gd name="T13" fmla="*/ 1249807 h 2160904"/>
              <a:gd name="T14" fmla="*/ 36829 w 1440179"/>
              <a:gd name="T15" fmla="*/ 1630426 h 2160904"/>
              <a:gd name="T16" fmla="*/ 209676 w 1440179"/>
              <a:gd name="T17" fmla="*/ 1868170 h 2160904"/>
              <a:gd name="T18" fmla="*/ 514476 w 1440179"/>
              <a:gd name="T19" fmla="*/ 2093087 h 2160904"/>
              <a:gd name="T20" fmla="*/ 906399 w 1440179"/>
              <a:gd name="T21" fmla="*/ 2160524 h 2160904"/>
              <a:gd name="T22" fmla="*/ 1092227 w 1440179"/>
              <a:gd name="T23" fmla="*/ 2093087 h 2160904"/>
              <a:gd name="T24" fmla="*/ 781176 w 1440179"/>
              <a:gd name="T25" fmla="*/ 2083435 h 2160904"/>
              <a:gd name="T26" fmla="*/ 504951 w 1440179"/>
              <a:gd name="T27" fmla="*/ 1999869 h 2160904"/>
              <a:gd name="T28" fmla="*/ 289940 w 1440179"/>
              <a:gd name="T29" fmla="*/ 1852168 h 2160904"/>
              <a:gd name="T30" fmla="*/ 149733 w 1440179"/>
              <a:gd name="T31" fmla="*/ 1680210 h 2160904"/>
              <a:gd name="T32" fmla="*/ 69468 w 1440179"/>
              <a:gd name="T33" fmla="*/ 1453769 h 2160904"/>
              <a:gd name="T34" fmla="*/ 69468 w 1440179"/>
              <a:gd name="T35" fmla="*/ 1140460 h 2160904"/>
              <a:gd name="T36" fmla="*/ 134747 w 1440179"/>
              <a:gd name="T37" fmla="*/ 893191 h 2160904"/>
              <a:gd name="T38" fmla="*/ 294004 w 1440179"/>
              <a:gd name="T39" fmla="*/ 693928 h 2160904"/>
              <a:gd name="T40" fmla="*/ 472313 w 1440179"/>
              <a:gd name="T41" fmla="*/ 571881 h 2160904"/>
              <a:gd name="T42" fmla="*/ 598931 w 1440179"/>
              <a:gd name="T43" fmla="*/ 510794 h 2160904"/>
              <a:gd name="T44" fmla="*/ 528065 w 1440179"/>
              <a:gd name="T45" fmla="*/ 240919 h 2160904"/>
              <a:gd name="T46" fmla="*/ 575690 w 1440179"/>
              <a:gd name="T47" fmla="*/ 163829 h 2160904"/>
              <a:gd name="T48" fmla="*/ 724026 w 1440179"/>
              <a:gd name="T49" fmla="*/ 93090 h 2160904"/>
              <a:gd name="T50" fmla="*/ 808481 w 1440179"/>
              <a:gd name="T51" fmla="*/ 0 h 2160904"/>
              <a:gd name="T52" fmla="*/ 822071 w 1440179"/>
              <a:gd name="T53" fmla="*/ 527072 h 2160904"/>
              <a:gd name="T54" fmla="*/ 919988 w 1440179"/>
              <a:gd name="T55" fmla="*/ 621665 h 2160904"/>
              <a:gd name="T56" fmla="*/ 1079246 w 1440179"/>
              <a:gd name="T57" fmla="*/ 693928 h 2160904"/>
              <a:gd name="T58" fmla="*/ 1228978 w 1440179"/>
              <a:gd name="T59" fmla="*/ 902716 h 2160904"/>
              <a:gd name="T60" fmla="*/ 1318767 w 1440179"/>
              <a:gd name="T61" fmla="*/ 1074674 h 2160904"/>
              <a:gd name="T62" fmla="*/ 1374648 w 1440179"/>
              <a:gd name="T63" fmla="*/ 1349375 h 2160904"/>
              <a:gd name="T64" fmla="*/ 1346073 w 1440179"/>
              <a:gd name="T65" fmla="*/ 1585468 h 2160904"/>
              <a:gd name="T66" fmla="*/ 1246631 w 1440179"/>
              <a:gd name="T67" fmla="*/ 1813560 h 2160904"/>
              <a:gd name="T68" fmla="*/ 1121410 w 1440179"/>
              <a:gd name="T69" fmla="*/ 1977389 h 2160904"/>
              <a:gd name="T70" fmla="*/ 967739 w 1440179"/>
              <a:gd name="T71" fmla="*/ 2077085 h 2160904"/>
              <a:gd name="T72" fmla="*/ 1092227 w 1440179"/>
              <a:gd name="T73" fmla="*/ 2093087 h 2160904"/>
              <a:gd name="T74" fmla="*/ 1228978 w 1440179"/>
              <a:gd name="T75" fmla="*/ 1967864 h 2160904"/>
              <a:gd name="T76" fmla="*/ 1384173 w 1440179"/>
              <a:gd name="T77" fmla="*/ 1702689 h 2160904"/>
              <a:gd name="T78" fmla="*/ 1439926 w 1440179"/>
              <a:gd name="T79" fmla="*/ 1399159 h 2160904"/>
              <a:gd name="T80" fmla="*/ 1388237 w 1440179"/>
              <a:gd name="T81" fmla="*/ 1074674 h 2160904"/>
              <a:gd name="T82" fmla="*/ 1213992 w 1440179"/>
              <a:gd name="T83" fmla="*/ 755015 h 2160904"/>
              <a:gd name="T84" fmla="*/ 1037081 w 1440179"/>
              <a:gd name="T85" fmla="*/ 604012 h 2160904"/>
              <a:gd name="T86" fmla="*/ 822071 w 1440179"/>
              <a:gd name="T87" fmla="*/ 522097 h 2160904"/>
              <a:gd name="T88" fmla="*/ 756792 w 1440179"/>
              <a:gd name="T89" fmla="*/ 93090 h 2160904"/>
              <a:gd name="T90" fmla="*/ 743076 w 1440179"/>
              <a:gd name="T91" fmla="*/ 488315 h 2160904"/>
              <a:gd name="T92" fmla="*/ 766317 w 1440179"/>
              <a:gd name="T93" fmla="*/ 705231 h 2160904"/>
              <a:gd name="T94" fmla="*/ 823652 w 1440179"/>
              <a:gd name="T95" fmla="*/ 588428 h 2160904"/>
              <a:gd name="T96" fmla="*/ 822067 w 1440179"/>
              <a:gd name="T97" fmla="*/ 526923 h 21609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440179" h="2160904">
                <a:moveTo>
                  <a:pt x="808481" y="0"/>
                </a:moveTo>
                <a:lnTo>
                  <a:pt x="724026" y="16001"/>
                </a:lnTo>
                <a:lnTo>
                  <a:pt x="560704" y="65786"/>
                </a:lnTo>
                <a:lnTo>
                  <a:pt x="462788" y="125222"/>
                </a:lnTo>
                <a:lnTo>
                  <a:pt x="428751" y="213613"/>
                </a:lnTo>
                <a:lnTo>
                  <a:pt x="487299" y="406400"/>
                </a:lnTo>
                <a:lnTo>
                  <a:pt x="491363" y="461010"/>
                </a:lnTo>
                <a:lnTo>
                  <a:pt x="378460" y="526923"/>
                </a:lnTo>
                <a:lnTo>
                  <a:pt x="280415" y="610362"/>
                </a:lnTo>
                <a:lnTo>
                  <a:pt x="205612" y="705231"/>
                </a:lnTo>
                <a:lnTo>
                  <a:pt x="107568" y="825626"/>
                </a:lnTo>
                <a:lnTo>
                  <a:pt x="42290" y="958976"/>
                </a:lnTo>
                <a:lnTo>
                  <a:pt x="9651" y="1117981"/>
                </a:lnTo>
                <a:lnTo>
                  <a:pt x="0" y="1249807"/>
                </a:lnTo>
                <a:lnTo>
                  <a:pt x="0" y="1437640"/>
                </a:lnTo>
                <a:lnTo>
                  <a:pt x="36829" y="1630426"/>
                </a:lnTo>
                <a:lnTo>
                  <a:pt x="98043" y="1736471"/>
                </a:lnTo>
                <a:lnTo>
                  <a:pt x="209676" y="1868170"/>
                </a:lnTo>
                <a:lnTo>
                  <a:pt x="349885" y="1999869"/>
                </a:lnTo>
                <a:lnTo>
                  <a:pt x="514476" y="2093087"/>
                </a:lnTo>
                <a:lnTo>
                  <a:pt x="715899" y="2149348"/>
                </a:lnTo>
                <a:lnTo>
                  <a:pt x="906399" y="2160524"/>
                </a:lnTo>
                <a:lnTo>
                  <a:pt x="1018031" y="2142871"/>
                </a:lnTo>
                <a:lnTo>
                  <a:pt x="1092227" y="2093087"/>
                </a:lnTo>
                <a:lnTo>
                  <a:pt x="896874" y="2093087"/>
                </a:lnTo>
                <a:lnTo>
                  <a:pt x="781176" y="2083435"/>
                </a:lnTo>
                <a:lnTo>
                  <a:pt x="641096" y="2060956"/>
                </a:lnTo>
                <a:lnTo>
                  <a:pt x="504951" y="1999869"/>
                </a:lnTo>
                <a:lnTo>
                  <a:pt x="392049" y="1934083"/>
                </a:lnTo>
                <a:lnTo>
                  <a:pt x="289940" y="1852168"/>
                </a:lnTo>
                <a:lnTo>
                  <a:pt x="205612" y="1763776"/>
                </a:lnTo>
                <a:lnTo>
                  <a:pt x="149733" y="1680210"/>
                </a:lnTo>
                <a:lnTo>
                  <a:pt x="93979" y="1580642"/>
                </a:lnTo>
                <a:lnTo>
                  <a:pt x="69468" y="1453769"/>
                </a:lnTo>
                <a:lnTo>
                  <a:pt x="65404" y="1283462"/>
                </a:lnTo>
                <a:lnTo>
                  <a:pt x="69468" y="1140460"/>
                </a:lnTo>
                <a:lnTo>
                  <a:pt x="98043" y="1018413"/>
                </a:lnTo>
                <a:lnTo>
                  <a:pt x="134747" y="893191"/>
                </a:lnTo>
                <a:lnTo>
                  <a:pt x="209676" y="787146"/>
                </a:lnTo>
                <a:lnTo>
                  <a:pt x="294004" y="693928"/>
                </a:lnTo>
                <a:lnTo>
                  <a:pt x="378460" y="626491"/>
                </a:lnTo>
                <a:lnTo>
                  <a:pt x="472313" y="571881"/>
                </a:lnTo>
                <a:lnTo>
                  <a:pt x="543051" y="526923"/>
                </a:lnTo>
                <a:lnTo>
                  <a:pt x="598931" y="510794"/>
                </a:lnTo>
                <a:lnTo>
                  <a:pt x="598931" y="488315"/>
                </a:lnTo>
                <a:lnTo>
                  <a:pt x="528065" y="240919"/>
                </a:lnTo>
                <a:lnTo>
                  <a:pt x="528065" y="197612"/>
                </a:lnTo>
                <a:lnTo>
                  <a:pt x="575690" y="163829"/>
                </a:lnTo>
                <a:lnTo>
                  <a:pt x="641096" y="114046"/>
                </a:lnTo>
                <a:lnTo>
                  <a:pt x="724026" y="93090"/>
                </a:lnTo>
                <a:lnTo>
                  <a:pt x="810882" y="93090"/>
                </a:lnTo>
                <a:lnTo>
                  <a:pt x="808481" y="0"/>
                </a:lnTo>
                <a:close/>
              </a:path>
              <a:path w="1440179" h="2160904">
                <a:moveTo>
                  <a:pt x="822071" y="522097"/>
                </a:moveTo>
                <a:lnTo>
                  <a:pt x="822071" y="527072"/>
                </a:lnTo>
                <a:lnTo>
                  <a:pt x="823652" y="588428"/>
                </a:lnTo>
                <a:lnTo>
                  <a:pt x="919988" y="621665"/>
                </a:lnTo>
                <a:lnTo>
                  <a:pt x="1004442" y="642493"/>
                </a:lnTo>
                <a:lnTo>
                  <a:pt x="1079246" y="693928"/>
                </a:lnTo>
                <a:lnTo>
                  <a:pt x="1163701" y="793496"/>
                </a:lnTo>
                <a:lnTo>
                  <a:pt x="1228978" y="902716"/>
                </a:lnTo>
                <a:lnTo>
                  <a:pt x="1271142" y="975106"/>
                </a:lnTo>
                <a:lnTo>
                  <a:pt x="1318767" y="1074674"/>
                </a:lnTo>
                <a:lnTo>
                  <a:pt x="1355598" y="1217676"/>
                </a:lnTo>
                <a:lnTo>
                  <a:pt x="1374648" y="1349375"/>
                </a:lnTo>
                <a:lnTo>
                  <a:pt x="1374648" y="1464945"/>
                </a:lnTo>
                <a:lnTo>
                  <a:pt x="1346073" y="1585468"/>
                </a:lnTo>
                <a:lnTo>
                  <a:pt x="1313306" y="1702689"/>
                </a:lnTo>
                <a:lnTo>
                  <a:pt x="1246631" y="1813560"/>
                </a:lnTo>
                <a:lnTo>
                  <a:pt x="1186814" y="1900301"/>
                </a:lnTo>
                <a:lnTo>
                  <a:pt x="1121410" y="1977389"/>
                </a:lnTo>
                <a:lnTo>
                  <a:pt x="1037081" y="2027301"/>
                </a:lnTo>
                <a:lnTo>
                  <a:pt x="967739" y="2077085"/>
                </a:lnTo>
                <a:lnTo>
                  <a:pt x="896874" y="2093087"/>
                </a:lnTo>
                <a:lnTo>
                  <a:pt x="1092227" y="2093087"/>
                </a:lnTo>
                <a:lnTo>
                  <a:pt x="1116076" y="2077085"/>
                </a:lnTo>
                <a:lnTo>
                  <a:pt x="1228978" y="1967864"/>
                </a:lnTo>
                <a:lnTo>
                  <a:pt x="1288923" y="1852168"/>
                </a:lnTo>
                <a:lnTo>
                  <a:pt x="1384173" y="1702689"/>
                </a:lnTo>
                <a:lnTo>
                  <a:pt x="1416812" y="1562989"/>
                </a:lnTo>
                <a:lnTo>
                  <a:pt x="1439926" y="1399159"/>
                </a:lnTo>
                <a:lnTo>
                  <a:pt x="1426337" y="1233678"/>
                </a:lnTo>
                <a:lnTo>
                  <a:pt x="1388237" y="1074674"/>
                </a:lnTo>
                <a:lnTo>
                  <a:pt x="1318767" y="909193"/>
                </a:lnTo>
                <a:lnTo>
                  <a:pt x="1213992" y="755015"/>
                </a:lnTo>
                <a:lnTo>
                  <a:pt x="1130935" y="653796"/>
                </a:lnTo>
                <a:lnTo>
                  <a:pt x="1037081" y="604012"/>
                </a:lnTo>
                <a:lnTo>
                  <a:pt x="911860" y="544576"/>
                </a:lnTo>
                <a:lnTo>
                  <a:pt x="822071" y="522097"/>
                </a:lnTo>
                <a:close/>
              </a:path>
              <a:path w="1440179" h="2160904">
                <a:moveTo>
                  <a:pt x="810882" y="93090"/>
                </a:moveTo>
                <a:lnTo>
                  <a:pt x="756792" y="93090"/>
                </a:lnTo>
                <a:lnTo>
                  <a:pt x="766317" y="258572"/>
                </a:lnTo>
                <a:lnTo>
                  <a:pt x="743076" y="488315"/>
                </a:lnTo>
                <a:lnTo>
                  <a:pt x="715899" y="642493"/>
                </a:lnTo>
                <a:lnTo>
                  <a:pt x="766317" y="705231"/>
                </a:lnTo>
                <a:lnTo>
                  <a:pt x="827531" y="738886"/>
                </a:lnTo>
                <a:lnTo>
                  <a:pt x="823652" y="588428"/>
                </a:lnTo>
                <a:lnTo>
                  <a:pt x="822071" y="587882"/>
                </a:lnTo>
                <a:lnTo>
                  <a:pt x="822067" y="526923"/>
                </a:lnTo>
                <a:lnTo>
                  <a:pt x="810882" y="9309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19475" name="object 19">
            <a:extLst>
              <a:ext uri="{FF2B5EF4-FFF2-40B4-BE49-F238E27FC236}">
                <a16:creationId xmlns:a16="http://schemas.microsoft.com/office/drawing/2014/main" id="{AAC692EE-3D19-496D-BA52-B7F36DC2430C}"/>
              </a:ext>
            </a:extLst>
          </p:cNvPr>
          <p:cNvSpPr>
            <a:spLocks/>
          </p:cNvSpPr>
          <p:nvPr/>
        </p:nvSpPr>
        <p:spPr bwMode="auto">
          <a:xfrm>
            <a:off x="4430614" y="3862389"/>
            <a:ext cx="442416" cy="978992"/>
          </a:xfrm>
          <a:custGeom>
            <a:avLst/>
            <a:gdLst>
              <a:gd name="T0" fmla="*/ 218312 w 543560"/>
              <a:gd name="T1" fmla="*/ 1143761 h 1205229"/>
              <a:gd name="T2" fmla="*/ 285192 w 543560"/>
              <a:gd name="T3" fmla="*/ 1201269 h 1205229"/>
              <a:gd name="T4" fmla="*/ 314070 w 543560"/>
              <a:gd name="T5" fmla="*/ 1143761 h 1205229"/>
              <a:gd name="T6" fmla="*/ 39594 w 543560"/>
              <a:gd name="T7" fmla="*/ 840017 h 1205229"/>
              <a:gd name="T8" fmla="*/ 0 w 543560"/>
              <a:gd name="T9" fmla="*/ 916812 h 1205229"/>
              <a:gd name="T10" fmla="*/ 72389 w 543560"/>
              <a:gd name="T11" fmla="*/ 1000873 h 1205229"/>
              <a:gd name="T12" fmla="*/ 192720 w 543560"/>
              <a:gd name="T13" fmla="*/ 1018214 h 1205229"/>
              <a:gd name="T14" fmla="*/ 218312 w 543560"/>
              <a:gd name="T15" fmla="*/ 1017142 h 1205229"/>
              <a:gd name="T16" fmla="*/ 361003 w 543560"/>
              <a:gd name="T17" fmla="*/ 985339 h 1205229"/>
              <a:gd name="T18" fmla="*/ 471677 w 543560"/>
              <a:gd name="T19" fmla="*/ 915669 h 1205229"/>
              <a:gd name="T20" fmla="*/ 188849 w 543560"/>
              <a:gd name="T21" fmla="*/ 868679 h 1205229"/>
              <a:gd name="T22" fmla="*/ 152219 w 543560"/>
              <a:gd name="T23" fmla="*/ 859196 h 1205229"/>
              <a:gd name="T24" fmla="*/ 81095 w 543560"/>
              <a:gd name="T25" fmla="*/ 835947 h 1205229"/>
              <a:gd name="T26" fmla="*/ 245798 w 543560"/>
              <a:gd name="T27" fmla="*/ 4190 h 1205229"/>
              <a:gd name="T28" fmla="*/ 218312 w 543560"/>
              <a:gd name="T29" fmla="*/ 67055 h 1205229"/>
              <a:gd name="T30" fmla="*/ 141525 w 543560"/>
              <a:gd name="T31" fmla="*/ 204723 h 1205229"/>
              <a:gd name="T32" fmla="*/ 49901 w 543560"/>
              <a:gd name="T33" fmla="*/ 307209 h 1205229"/>
              <a:gd name="T34" fmla="*/ 13842 w 543560"/>
              <a:gd name="T35" fmla="*/ 440689 h 1205229"/>
              <a:gd name="T36" fmla="*/ 85470 w 543560"/>
              <a:gd name="T37" fmla="*/ 570737 h 1205229"/>
              <a:gd name="T38" fmla="*/ 218312 w 543560"/>
              <a:gd name="T39" fmla="*/ 865885 h 1205229"/>
              <a:gd name="T40" fmla="*/ 195185 w 543560"/>
              <a:gd name="T41" fmla="*/ 868511 h 1205229"/>
              <a:gd name="T42" fmla="*/ 524538 w 543560"/>
              <a:gd name="T43" fmla="*/ 837183 h 1205229"/>
              <a:gd name="T44" fmla="*/ 523176 w 543560"/>
              <a:gd name="T45" fmla="*/ 618362 h 1205229"/>
              <a:gd name="T46" fmla="*/ 448204 w 543560"/>
              <a:gd name="T47" fmla="*/ 518138 h 1205229"/>
              <a:gd name="T48" fmla="*/ 323850 w 543560"/>
              <a:gd name="T49" fmla="*/ 474471 h 1205229"/>
              <a:gd name="T50" fmla="*/ 314070 w 543560"/>
              <a:gd name="T51" fmla="*/ 468121 h 1205229"/>
              <a:gd name="T52" fmla="*/ 163449 w 543560"/>
              <a:gd name="T53" fmla="*/ 447817 h 1205229"/>
              <a:gd name="T54" fmla="*/ 149732 w 543560"/>
              <a:gd name="T55" fmla="*/ 385605 h 1205229"/>
              <a:gd name="T56" fmla="*/ 218312 w 543560"/>
              <a:gd name="T57" fmla="*/ 322579 h 1205229"/>
              <a:gd name="T58" fmla="*/ 477012 w 543560"/>
              <a:gd name="T59" fmla="*/ 297941 h 1205229"/>
              <a:gd name="T60" fmla="*/ 494157 w 543560"/>
              <a:gd name="T61" fmla="*/ 258133 h 1205229"/>
              <a:gd name="T62" fmla="*/ 453937 w 543560"/>
              <a:gd name="T63" fmla="*/ 187400 h 1205229"/>
              <a:gd name="T64" fmla="*/ 314070 w 543560"/>
              <a:gd name="T65" fmla="*/ 142747 h 1205229"/>
              <a:gd name="T66" fmla="*/ 302355 w 543560"/>
              <a:gd name="T67" fmla="*/ 16763 h 1205229"/>
              <a:gd name="T68" fmla="*/ 523176 w 543560"/>
              <a:gd name="T69" fmla="*/ 618362 h 1205229"/>
              <a:gd name="T70" fmla="*/ 387222 w 543560"/>
              <a:gd name="T71" fmla="*/ 652557 h 1205229"/>
              <a:gd name="T72" fmla="*/ 405510 w 543560"/>
              <a:gd name="T73" fmla="*/ 759924 h 1205229"/>
              <a:gd name="T74" fmla="*/ 314070 w 543560"/>
              <a:gd name="T75" fmla="*/ 837183 h 1205229"/>
              <a:gd name="T76" fmla="*/ 538954 w 543560"/>
              <a:gd name="T77" fmla="*/ 788189 h 1205229"/>
              <a:gd name="T78" fmla="*/ 527367 w 543560"/>
              <a:gd name="T79" fmla="*/ 627634 h 1205229"/>
              <a:gd name="T80" fmla="*/ 218312 w 543560"/>
              <a:gd name="T81" fmla="*/ 322579 h 1205229"/>
              <a:gd name="T82" fmla="*/ 314070 w 543560"/>
              <a:gd name="T83" fmla="*/ 322579 h 1205229"/>
              <a:gd name="T84" fmla="*/ 324951 w 543560"/>
              <a:gd name="T85" fmla="*/ 299130 h 1205229"/>
              <a:gd name="T86" fmla="*/ 391838 w 543560"/>
              <a:gd name="T87" fmla="*/ 314767 h 1205229"/>
              <a:gd name="T88" fmla="*/ 433450 w 543560"/>
              <a:gd name="T89" fmla="*/ 320928 h 1205229"/>
              <a:gd name="T90" fmla="*/ 467437 w 543560"/>
              <a:gd name="T91" fmla="*/ 308016 h 1205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43560" h="1205229">
                <a:moveTo>
                  <a:pt x="314070" y="1017142"/>
                </a:moveTo>
                <a:lnTo>
                  <a:pt x="218312" y="1017142"/>
                </a:lnTo>
                <a:lnTo>
                  <a:pt x="218312" y="1143761"/>
                </a:lnTo>
                <a:lnTo>
                  <a:pt x="228091" y="1183258"/>
                </a:lnTo>
                <a:lnTo>
                  <a:pt x="262763" y="1205102"/>
                </a:lnTo>
                <a:lnTo>
                  <a:pt x="285192" y="1201269"/>
                </a:lnTo>
                <a:lnTo>
                  <a:pt x="301228" y="1189767"/>
                </a:lnTo>
                <a:lnTo>
                  <a:pt x="310858" y="1170598"/>
                </a:lnTo>
                <a:lnTo>
                  <a:pt x="314070" y="1143761"/>
                </a:lnTo>
                <a:lnTo>
                  <a:pt x="314070" y="1017142"/>
                </a:lnTo>
                <a:close/>
              </a:path>
              <a:path w="543560" h="1205229">
                <a:moveTo>
                  <a:pt x="70357" y="834897"/>
                </a:moveTo>
                <a:lnTo>
                  <a:pt x="39594" y="840017"/>
                </a:lnTo>
                <a:lnTo>
                  <a:pt x="17605" y="855376"/>
                </a:lnTo>
                <a:lnTo>
                  <a:pt x="4403" y="880975"/>
                </a:lnTo>
                <a:lnTo>
                  <a:pt x="0" y="916812"/>
                </a:lnTo>
                <a:lnTo>
                  <a:pt x="2809" y="937363"/>
                </a:lnTo>
                <a:lnTo>
                  <a:pt x="25288" y="972605"/>
                </a:lnTo>
                <a:lnTo>
                  <a:pt x="72389" y="1000873"/>
                </a:lnTo>
                <a:lnTo>
                  <a:pt x="142112" y="1016355"/>
                </a:lnTo>
                <a:lnTo>
                  <a:pt x="184403" y="1018285"/>
                </a:lnTo>
                <a:lnTo>
                  <a:pt x="192720" y="1018214"/>
                </a:lnTo>
                <a:lnTo>
                  <a:pt x="201120" y="1018000"/>
                </a:lnTo>
                <a:lnTo>
                  <a:pt x="209639" y="1017643"/>
                </a:lnTo>
                <a:lnTo>
                  <a:pt x="218312" y="1017142"/>
                </a:lnTo>
                <a:lnTo>
                  <a:pt x="314070" y="1017142"/>
                </a:lnTo>
                <a:lnTo>
                  <a:pt x="314070" y="1000505"/>
                </a:lnTo>
                <a:lnTo>
                  <a:pt x="361003" y="985339"/>
                </a:lnTo>
                <a:lnTo>
                  <a:pt x="402923" y="966136"/>
                </a:lnTo>
                <a:lnTo>
                  <a:pt x="439818" y="942909"/>
                </a:lnTo>
                <a:lnTo>
                  <a:pt x="471677" y="915669"/>
                </a:lnTo>
                <a:lnTo>
                  <a:pt x="503088" y="877827"/>
                </a:lnTo>
                <a:lnTo>
                  <a:pt x="507916" y="868679"/>
                </a:lnTo>
                <a:lnTo>
                  <a:pt x="188849" y="868679"/>
                </a:lnTo>
                <a:lnTo>
                  <a:pt x="180465" y="867630"/>
                </a:lnTo>
                <a:lnTo>
                  <a:pt x="168259" y="864473"/>
                </a:lnTo>
                <a:lnTo>
                  <a:pt x="152219" y="859196"/>
                </a:lnTo>
                <a:lnTo>
                  <a:pt x="112095" y="844381"/>
                </a:lnTo>
                <a:lnTo>
                  <a:pt x="95011" y="839104"/>
                </a:lnTo>
                <a:lnTo>
                  <a:pt x="81095" y="835947"/>
                </a:lnTo>
                <a:lnTo>
                  <a:pt x="70357" y="834897"/>
                </a:lnTo>
                <a:close/>
              </a:path>
              <a:path w="543560" h="1205229">
                <a:moveTo>
                  <a:pt x="267207" y="0"/>
                </a:moveTo>
                <a:lnTo>
                  <a:pt x="245798" y="4190"/>
                </a:lnTo>
                <a:lnTo>
                  <a:pt x="230520" y="16763"/>
                </a:lnTo>
                <a:lnTo>
                  <a:pt x="221362" y="37718"/>
                </a:lnTo>
                <a:lnTo>
                  <a:pt x="218312" y="67055"/>
                </a:lnTo>
                <a:lnTo>
                  <a:pt x="218312" y="161670"/>
                </a:lnTo>
                <a:lnTo>
                  <a:pt x="178258" y="180863"/>
                </a:lnTo>
                <a:lnTo>
                  <a:pt x="141525" y="204723"/>
                </a:lnTo>
                <a:lnTo>
                  <a:pt x="108102" y="233251"/>
                </a:lnTo>
                <a:lnTo>
                  <a:pt x="77977" y="266445"/>
                </a:lnTo>
                <a:lnTo>
                  <a:pt x="49901" y="307209"/>
                </a:lnTo>
                <a:lnTo>
                  <a:pt x="29860" y="349853"/>
                </a:lnTo>
                <a:lnTo>
                  <a:pt x="17845" y="394354"/>
                </a:lnTo>
                <a:lnTo>
                  <a:pt x="13842" y="440689"/>
                </a:lnTo>
                <a:lnTo>
                  <a:pt x="18319" y="479958"/>
                </a:lnTo>
                <a:lnTo>
                  <a:pt x="54133" y="544970"/>
                </a:lnTo>
                <a:lnTo>
                  <a:pt x="85470" y="570737"/>
                </a:lnTo>
                <a:lnTo>
                  <a:pt x="146081" y="599424"/>
                </a:lnTo>
                <a:lnTo>
                  <a:pt x="218312" y="613155"/>
                </a:lnTo>
                <a:lnTo>
                  <a:pt x="218312" y="865885"/>
                </a:lnTo>
                <a:lnTo>
                  <a:pt x="209905" y="867126"/>
                </a:lnTo>
                <a:lnTo>
                  <a:pt x="202199" y="867997"/>
                </a:lnTo>
                <a:lnTo>
                  <a:pt x="195185" y="868511"/>
                </a:lnTo>
                <a:lnTo>
                  <a:pt x="188849" y="868679"/>
                </a:lnTo>
                <a:lnTo>
                  <a:pt x="507916" y="868679"/>
                </a:lnTo>
                <a:lnTo>
                  <a:pt x="524538" y="837183"/>
                </a:lnTo>
                <a:lnTo>
                  <a:pt x="314070" y="837183"/>
                </a:lnTo>
                <a:lnTo>
                  <a:pt x="314070" y="618362"/>
                </a:lnTo>
                <a:lnTo>
                  <a:pt x="523176" y="618362"/>
                </a:lnTo>
                <a:lnTo>
                  <a:pt x="507321" y="583291"/>
                </a:lnTo>
                <a:lnTo>
                  <a:pt x="479298" y="545591"/>
                </a:lnTo>
                <a:lnTo>
                  <a:pt x="448204" y="518138"/>
                </a:lnTo>
                <a:lnTo>
                  <a:pt x="411908" y="497125"/>
                </a:lnTo>
                <a:lnTo>
                  <a:pt x="370445" y="482566"/>
                </a:lnTo>
                <a:lnTo>
                  <a:pt x="323850" y="474471"/>
                </a:lnTo>
                <a:lnTo>
                  <a:pt x="318135" y="473963"/>
                </a:lnTo>
                <a:lnTo>
                  <a:pt x="314070" y="473963"/>
                </a:lnTo>
                <a:lnTo>
                  <a:pt x="314070" y="468121"/>
                </a:lnTo>
                <a:lnTo>
                  <a:pt x="218312" y="468121"/>
                </a:lnTo>
                <a:lnTo>
                  <a:pt x="186309" y="460047"/>
                </a:lnTo>
                <a:lnTo>
                  <a:pt x="163449" y="447817"/>
                </a:lnTo>
                <a:lnTo>
                  <a:pt x="149733" y="431420"/>
                </a:lnTo>
                <a:lnTo>
                  <a:pt x="145161" y="410844"/>
                </a:lnTo>
                <a:lnTo>
                  <a:pt x="149732" y="385605"/>
                </a:lnTo>
                <a:lnTo>
                  <a:pt x="163448" y="362473"/>
                </a:lnTo>
                <a:lnTo>
                  <a:pt x="186308" y="341461"/>
                </a:lnTo>
                <a:lnTo>
                  <a:pt x="218312" y="322579"/>
                </a:lnTo>
                <a:lnTo>
                  <a:pt x="314070" y="322579"/>
                </a:lnTo>
                <a:lnTo>
                  <a:pt x="314070" y="297941"/>
                </a:lnTo>
                <a:lnTo>
                  <a:pt x="477012" y="297941"/>
                </a:lnTo>
                <a:lnTo>
                  <a:pt x="485013" y="285894"/>
                </a:lnTo>
                <a:lnTo>
                  <a:pt x="490728" y="272621"/>
                </a:lnTo>
                <a:lnTo>
                  <a:pt x="494157" y="258133"/>
                </a:lnTo>
                <a:lnTo>
                  <a:pt x="495300" y="242442"/>
                </a:lnTo>
                <a:lnTo>
                  <a:pt x="490704" y="222936"/>
                </a:lnTo>
                <a:lnTo>
                  <a:pt x="453937" y="187400"/>
                </a:lnTo>
                <a:lnTo>
                  <a:pt x="393527" y="160321"/>
                </a:lnTo>
                <a:lnTo>
                  <a:pt x="339667" y="146034"/>
                </a:lnTo>
                <a:lnTo>
                  <a:pt x="314070" y="142747"/>
                </a:lnTo>
                <a:lnTo>
                  <a:pt x="314070" y="67055"/>
                </a:lnTo>
                <a:lnTo>
                  <a:pt x="311142" y="37718"/>
                </a:lnTo>
                <a:lnTo>
                  <a:pt x="302355" y="16763"/>
                </a:lnTo>
                <a:lnTo>
                  <a:pt x="287710" y="4190"/>
                </a:lnTo>
                <a:lnTo>
                  <a:pt x="267207" y="0"/>
                </a:lnTo>
                <a:close/>
              </a:path>
              <a:path w="543560" h="1205229">
                <a:moveTo>
                  <a:pt x="523176" y="618362"/>
                </a:moveTo>
                <a:lnTo>
                  <a:pt x="314070" y="618362"/>
                </a:lnTo>
                <a:lnTo>
                  <a:pt x="356742" y="630197"/>
                </a:lnTo>
                <a:lnTo>
                  <a:pt x="387222" y="652557"/>
                </a:lnTo>
                <a:lnTo>
                  <a:pt x="405510" y="685442"/>
                </a:lnTo>
                <a:lnTo>
                  <a:pt x="411606" y="728852"/>
                </a:lnTo>
                <a:lnTo>
                  <a:pt x="405510" y="759924"/>
                </a:lnTo>
                <a:lnTo>
                  <a:pt x="387222" y="788352"/>
                </a:lnTo>
                <a:lnTo>
                  <a:pt x="356742" y="814113"/>
                </a:lnTo>
                <a:lnTo>
                  <a:pt x="314070" y="837183"/>
                </a:lnTo>
                <a:lnTo>
                  <a:pt x="524538" y="837183"/>
                </a:lnTo>
                <a:lnTo>
                  <a:pt x="525510" y="835342"/>
                </a:lnTo>
                <a:lnTo>
                  <a:pt x="538954" y="788189"/>
                </a:lnTo>
                <a:lnTo>
                  <a:pt x="543432" y="736345"/>
                </a:lnTo>
                <a:lnTo>
                  <a:pt x="539412" y="678644"/>
                </a:lnTo>
                <a:lnTo>
                  <a:pt x="527367" y="627634"/>
                </a:lnTo>
                <a:lnTo>
                  <a:pt x="523176" y="618362"/>
                </a:lnTo>
                <a:close/>
              </a:path>
              <a:path w="543560" h="1205229">
                <a:moveTo>
                  <a:pt x="314070" y="322579"/>
                </a:moveTo>
                <a:lnTo>
                  <a:pt x="218312" y="322579"/>
                </a:lnTo>
                <a:lnTo>
                  <a:pt x="218312" y="468121"/>
                </a:lnTo>
                <a:lnTo>
                  <a:pt x="314070" y="468121"/>
                </a:lnTo>
                <a:lnTo>
                  <a:pt x="314070" y="322579"/>
                </a:lnTo>
                <a:close/>
              </a:path>
              <a:path w="543560" h="1205229">
                <a:moveTo>
                  <a:pt x="477012" y="297941"/>
                </a:moveTo>
                <a:lnTo>
                  <a:pt x="314070" y="297941"/>
                </a:lnTo>
                <a:lnTo>
                  <a:pt x="324951" y="299130"/>
                </a:lnTo>
                <a:lnTo>
                  <a:pt x="338534" y="301545"/>
                </a:lnTo>
                <a:lnTo>
                  <a:pt x="354808" y="305175"/>
                </a:lnTo>
                <a:lnTo>
                  <a:pt x="391838" y="314767"/>
                </a:lnTo>
                <a:lnTo>
                  <a:pt x="407797" y="318182"/>
                </a:lnTo>
                <a:lnTo>
                  <a:pt x="421659" y="320240"/>
                </a:lnTo>
                <a:lnTo>
                  <a:pt x="433450" y="320928"/>
                </a:lnTo>
                <a:lnTo>
                  <a:pt x="445668" y="319498"/>
                </a:lnTo>
                <a:lnTo>
                  <a:pt x="456993" y="315198"/>
                </a:lnTo>
                <a:lnTo>
                  <a:pt x="467437" y="308016"/>
                </a:lnTo>
                <a:lnTo>
                  <a:pt x="477012" y="297941"/>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19476" name="object 20">
            <a:extLst>
              <a:ext uri="{FF2B5EF4-FFF2-40B4-BE49-F238E27FC236}">
                <a16:creationId xmlns:a16="http://schemas.microsoft.com/office/drawing/2014/main" id="{E3F50409-BC6C-4D23-AF6B-BA1500B322A2}"/>
              </a:ext>
            </a:extLst>
          </p:cNvPr>
          <p:cNvSpPr>
            <a:spLocks/>
          </p:cNvSpPr>
          <p:nvPr/>
        </p:nvSpPr>
        <p:spPr bwMode="auto">
          <a:xfrm>
            <a:off x="4686004" y="4364139"/>
            <a:ext cx="79970" cy="177998"/>
          </a:xfrm>
          <a:custGeom>
            <a:avLst/>
            <a:gdLst>
              <a:gd name="T0" fmla="*/ 0 w 97789"/>
              <a:gd name="T1" fmla="*/ 0 h 219075"/>
              <a:gd name="T2" fmla="*/ 0 w 97789"/>
              <a:gd name="T3" fmla="*/ 54693 h 219075"/>
              <a:gd name="T4" fmla="*/ 0 w 97789"/>
              <a:gd name="T5" fmla="*/ 109410 h 219075"/>
              <a:gd name="T6" fmla="*/ 0 w 97789"/>
              <a:gd name="T7" fmla="*/ 164127 h 219075"/>
              <a:gd name="T8" fmla="*/ 0 w 97789"/>
              <a:gd name="T9" fmla="*/ 218821 h 219075"/>
              <a:gd name="T10" fmla="*/ 42672 w 97789"/>
              <a:gd name="T11" fmla="*/ 195750 h 219075"/>
              <a:gd name="T12" fmla="*/ 73151 w 97789"/>
              <a:gd name="T13" fmla="*/ 169989 h 219075"/>
              <a:gd name="T14" fmla="*/ 91439 w 97789"/>
              <a:gd name="T15" fmla="*/ 141561 h 219075"/>
              <a:gd name="T16" fmla="*/ 97536 w 97789"/>
              <a:gd name="T17" fmla="*/ 110490 h 219075"/>
              <a:gd name="T18" fmla="*/ 91439 w 97789"/>
              <a:gd name="T19" fmla="*/ 67079 h 219075"/>
              <a:gd name="T20" fmla="*/ 73151 w 97789"/>
              <a:gd name="T21" fmla="*/ 34194 h 219075"/>
              <a:gd name="T22" fmla="*/ 42672 w 97789"/>
              <a:gd name="T23" fmla="*/ 11834 h 219075"/>
              <a:gd name="T24" fmla="*/ 0 w 97789"/>
              <a:gd name="T25" fmla="*/ 0 h 2190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7789" h="219075">
                <a:moveTo>
                  <a:pt x="0" y="0"/>
                </a:moveTo>
                <a:lnTo>
                  <a:pt x="0" y="54693"/>
                </a:lnTo>
                <a:lnTo>
                  <a:pt x="0" y="109410"/>
                </a:lnTo>
                <a:lnTo>
                  <a:pt x="0" y="164127"/>
                </a:lnTo>
                <a:lnTo>
                  <a:pt x="0" y="218821"/>
                </a:lnTo>
                <a:lnTo>
                  <a:pt x="42672" y="195750"/>
                </a:lnTo>
                <a:lnTo>
                  <a:pt x="73151" y="169989"/>
                </a:lnTo>
                <a:lnTo>
                  <a:pt x="91439" y="141561"/>
                </a:lnTo>
                <a:lnTo>
                  <a:pt x="97536" y="110490"/>
                </a:lnTo>
                <a:lnTo>
                  <a:pt x="91439" y="67079"/>
                </a:lnTo>
                <a:lnTo>
                  <a:pt x="73151" y="34194"/>
                </a:lnTo>
                <a:lnTo>
                  <a:pt x="42672" y="11834"/>
                </a:lnTo>
                <a:lnTo>
                  <a:pt x="0" y="0"/>
                </a:lnTo>
                <a:close/>
              </a:path>
            </a:pathLst>
          </a:custGeom>
          <a:noFill/>
          <a:ln w="38100">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19477" name="object 21">
            <a:extLst>
              <a:ext uri="{FF2B5EF4-FFF2-40B4-BE49-F238E27FC236}">
                <a16:creationId xmlns:a16="http://schemas.microsoft.com/office/drawing/2014/main" id="{714B4BD2-8AE4-47C1-BA65-D1ACF8393893}"/>
              </a:ext>
            </a:extLst>
          </p:cNvPr>
          <p:cNvSpPr>
            <a:spLocks noChangeArrowheads="1"/>
          </p:cNvSpPr>
          <p:nvPr/>
        </p:nvSpPr>
        <p:spPr bwMode="auto">
          <a:xfrm>
            <a:off x="4533802" y="4108748"/>
            <a:ext cx="90289" cy="149622"/>
          </a:xfrm>
          <a:prstGeom prst="rect">
            <a:avLst/>
          </a:pr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a:p>
        </p:txBody>
      </p:sp>
      <p:sp>
        <p:nvSpPr>
          <p:cNvPr id="19478" name="object 22">
            <a:extLst>
              <a:ext uri="{FF2B5EF4-FFF2-40B4-BE49-F238E27FC236}">
                <a16:creationId xmlns:a16="http://schemas.microsoft.com/office/drawing/2014/main" id="{4C8BFA76-FCAD-4476-8E6F-64689DF58C86}"/>
              </a:ext>
            </a:extLst>
          </p:cNvPr>
          <p:cNvSpPr>
            <a:spLocks/>
          </p:cNvSpPr>
          <p:nvPr/>
        </p:nvSpPr>
        <p:spPr bwMode="auto">
          <a:xfrm>
            <a:off x="4430614" y="3862389"/>
            <a:ext cx="442416" cy="978992"/>
          </a:xfrm>
          <a:custGeom>
            <a:avLst/>
            <a:gdLst>
              <a:gd name="T0" fmla="*/ 287710 w 543560"/>
              <a:gd name="T1" fmla="*/ 4190 h 1205229"/>
              <a:gd name="T2" fmla="*/ 311142 w 543560"/>
              <a:gd name="T3" fmla="*/ 37718 h 1205229"/>
              <a:gd name="T4" fmla="*/ 314070 w 543560"/>
              <a:gd name="T5" fmla="*/ 85990 h 1205229"/>
              <a:gd name="T6" fmla="*/ 314070 w 543560"/>
              <a:gd name="T7" fmla="*/ 123813 h 1205229"/>
              <a:gd name="T8" fmla="*/ 339667 w 543560"/>
              <a:gd name="T9" fmla="*/ 146034 h 1205229"/>
              <a:gd name="T10" fmla="*/ 453937 w 543560"/>
              <a:gd name="T11" fmla="*/ 187400 h 1205229"/>
              <a:gd name="T12" fmla="*/ 495300 w 543560"/>
              <a:gd name="T13" fmla="*/ 242442 h 1205229"/>
              <a:gd name="T14" fmla="*/ 477012 w 543560"/>
              <a:gd name="T15" fmla="*/ 297941 h 1205229"/>
              <a:gd name="T16" fmla="*/ 421659 w 543560"/>
              <a:gd name="T17" fmla="*/ 320240 h 1205229"/>
              <a:gd name="T18" fmla="*/ 391838 w 543560"/>
              <a:gd name="T19" fmla="*/ 314767 h 1205229"/>
              <a:gd name="T20" fmla="*/ 354808 w 543560"/>
              <a:gd name="T21" fmla="*/ 305175 h 1205229"/>
              <a:gd name="T22" fmla="*/ 324951 w 543560"/>
              <a:gd name="T23" fmla="*/ 299130 h 1205229"/>
              <a:gd name="T24" fmla="*/ 314070 w 543560"/>
              <a:gd name="T25" fmla="*/ 341947 h 1205229"/>
              <a:gd name="T26" fmla="*/ 314070 w 543560"/>
              <a:gd name="T27" fmla="*/ 429958 h 1205229"/>
              <a:gd name="T28" fmla="*/ 318135 w 543560"/>
              <a:gd name="T29" fmla="*/ 473963 h 1205229"/>
              <a:gd name="T30" fmla="*/ 411908 w 543560"/>
              <a:gd name="T31" fmla="*/ 497125 h 1205229"/>
              <a:gd name="T32" fmla="*/ 479298 w 543560"/>
              <a:gd name="T33" fmla="*/ 545591 h 1205229"/>
              <a:gd name="T34" fmla="*/ 527367 w 543560"/>
              <a:gd name="T35" fmla="*/ 627634 h 1205229"/>
              <a:gd name="T36" fmla="*/ 543432 w 543560"/>
              <a:gd name="T37" fmla="*/ 736345 h 1205229"/>
              <a:gd name="T38" fmla="*/ 525510 w 543560"/>
              <a:gd name="T39" fmla="*/ 835342 h 1205229"/>
              <a:gd name="T40" fmla="*/ 471677 w 543560"/>
              <a:gd name="T41" fmla="*/ 915669 h 1205229"/>
              <a:gd name="T42" fmla="*/ 402923 w 543560"/>
              <a:gd name="T43" fmla="*/ 966136 h 1205229"/>
              <a:gd name="T44" fmla="*/ 314070 w 543560"/>
              <a:gd name="T45" fmla="*/ 1000505 h 1205229"/>
              <a:gd name="T46" fmla="*/ 314070 w 543560"/>
              <a:gd name="T47" fmla="*/ 1072133 h 1205229"/>
              <a:gd name="T48" fmla="*/ 314070 w 543560"/>
              <a:gd name="T49" fmla="*/ 1143761 h 1205229"/>
              <a:gd name="T50" fmla="*/ 301228 w 543560"/>
              <a:gd name="T51" fmla="*/ 1189767 h 1205229"/>
              <a:gd name="T52" fmla="*/ 262763 w 543560"/>
              <a:gd name="T53" fmla="*/ 1205102 h 1205229"/>
              <a:gd name="T54" fmla="*/ 242950 w 543560"/>
              <a:gd name="T55" fmla="*/ 1199657 h 1205229"/>
              <a:gd name="T56" fmla="*/ 218312 w 543560"/>
              <a:gd name="T57" fmla="*/ 1143761 h 1205229"/>
              <a:gd name="T58" fmla="*/ 218312 w 543560"/>
              <a:gd name="T59" fmla="*/ 1080452 h 1205229"/>
              <a:gd name="T60" fmla="*/ 218312 w 543560"/>
              <a:gd name="T61" fmla="*/ 1017142 h 1205229"/>
              <a:gd name="T62" fmla="*/ 201120 w 543560"/>
              <a:gd name="T63" fmla="*/ 1018000 h 1205229"/>
              <a:gd name="T64" fmla="*/ 184403 w 543560"/>
              <a:gd name="T65" fmla="*/ 1018285 h 1205229"/>
              <a:gd name="T66" fmla="*/ 72389 w 543560"/>
              <a:gd name="T67" fmla="*/ 1000873 h 1205229"/>
              <a:gd name="T68" fmla="*/ 2809 w 543560"/>
              <a:gd name="T69" fmla="*/ 937363 h 1205229"/>
              <a:gd name="T70" fmla="*/ 4403 w 543560"/>
              <a:gd name="T71" fmla="*/ 880975 h 1205229"/>
              <a:gd name="T72" fmla="*/ 39594 w 543560"/>
              <a:gd name="T73" fmla="*/ 840017 h 1205229"/>
              <a:gd name="T74" fmla="*/ 81095 w 543560"/>
              <a:gd name="T75" fmla="*/ 835947 h 1205229"/>
              <a:gd name="T76" fmla="*/ 112095 w 543560"/>
              <a:gd name="T77" fmla="*/ 844381 h 1205229"/>
              <a:gd name="T78" fmla="*/ 152219 w 543560"/>
              <a:gd name="T79" fmla="*/ 859196 h 1205229"/>
              <a:gd name="T80" fmla="*/ 180465 w 543560"/>
              <a:gd name="T81" fmla="*/ 867630 h 1205229"/>
              <a:gd name="T82" fmla="*/ 195185 w 543560"/>
              <a:gd name="T83" fmla="*/ 868511 h 1205229"/>
              <a:gd name="T84" fmla="*/ 209905 w 543560"/>
              <a:gd name="T85" fmla="*/ 867126 h 1205229"/>
              <a:gd name="T86" fmla="*/ 218312 w 543560"/>
              <a:gd name="T87" fmla="*/ 815303 h 1205229"/>
              <a:gd name="T88" fmla="*/ 218312 w 543560"/>
              <a:gd name="T89" fmla="*/ 714205 h 1205229"/>
              <a:gd name="T90" fmla="*/ 218312 w 543560"/>
              <a:gd name="T91" fmla="*/ 613155 h 1205229"/>
              <a:gd name="T92" fmla="*/ 114335 w 543560"/>
              <a:gd name="T93" fmla="*/ 586956 h 1205229"/>
              <a:gd name="T94" fmla="*/ 18319 w 543560"/>
              <a:gd name="T95" fmla="*/ 479958 h 1205229"/>
              <a:gd name="T96" fmla="*/ 17845 w 543560"/>
              <a:gd name="T97" fmla="*/ 394354 h 1205229"/>
              <a:gd name="T98" fmla="*/ 49901 w 543560"/>
              <a:gd name="T99" fmla="*/ 307209 h 1205229"/>
              <a:gd name="T100" fmla="*/ 108102 w 543560"/>
              <a:gd name="T101" fmla="*/ 233251 h 1205229"/>
              <a:gd name="T102" fmla="*/ 178258 w 543560"/>
              <a:gd name="T103" fmla="*/ 180863 h 1205229"/>
              <a:gd name="T104" fmla="*/ 218312 w 543560"/>
              <a:gd name="T105" fmla="*/ 137975 h 1205229"/>
              <a:gd name="T106" fmla="*/ 218312 w 543560"/>
              <a:gd name="T107" fmla="*/ 90679 h 1205229"/>
              <a:gd name="T108" fmla="*/ 221362 w 543560"/>
              <a:gd name="T109" fmla="*/ 37718 h 1205229"/>
              <a:gd name="T110" fmla="*/ 245798 w 543560"/>
              <a:gd name="T111" fmla="*/ 4190 h 1205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43560" h="1205229">
                <a:moveTo>
                  <a:pt x="267207" y="0"/>
                </a:moveTo>
                <a:lnTo>
                  <a:pt x="287710" y="4190"/>
                </a:lnTo>
                <a:lnTo>
                  <a:pt x="302355" y="16763"/>
                </a:lnTo>
                <a:lnTo>
                  <a:pt x="311142" y="37718"/>
                </a:lnTo>
                <a:lnTo>
                  <a:pt x="314070" y="67055"/>
                </a:lnTo>
                <a:lnTo>
                  <a:pt x="314070" y="85990"/>
                </a:lnTo>
                <a:lnTo>
                  <a:pt x="314070" y="104901"/>
                </a:lnTo>
                <a:lnTo>
                  <a:pt x="314070" y="123813"/>
                </a:lnTo>
                <a:lnTo>
                  <a:pt x="314070" y="142747"/>
                </a:lnTo>
                <a:lnTo>
                  <a:pt x="339667" y="146034"/>
                </a:lnTo>
                <a:lnTo>
                  <a:pt x="393527" y="160321"/>
                </a:lnTo>
                <a:lnTo>
                  <a:pt x="453937" y="187400"/>
                </a:lnTo>
                <a:lnTo>
                  <a:pt x="490704" y="222936"/>
                </a:lnTo>
                <a:lnTo>
                  <a:pt x="495300" y="242442"/>
                </a:lnTo>
                <a:lnTo>
                  <a:pt x="494157" y="258133"/>
                </a:lnTo>
                <a:lnTo>
                  <a:pt x="477012" y="297941"/>
                </a:lnTo>
                <a:lnTo>
                  <a:pt x="433450" y="320928"/>
                </a:lnTo>
                <a:lnTo>
                  <a:pt x="421659" y="320240"/>
                </a:lnTo>
                <a:lnTo>
                  <a:pt x="407797" y="318182"/>
                </a:lnTo>
                <a:lnTo>
                  <a:pt x="391838" y="314767"/>
                </a:lnTo>
                <a:lnTo>
                  <a:pt x="373761" y="310006"/>
                </a:lnTo>
                <a:lnTo>
                  <a:pt x="354808" y="305175"/>
                </a:lnTo>
                <a:lnTo>
                  <a:pt x="338534" y="301545"/>
                </a:lnTo>
                <a:lnTo>
                  <a:pt x="324951" y="299130"/>
                </a:lnTo>
                <a:lnTo>
                  <a:pt x="314070" y="297941"/>
                </a:lnTo>
                <a:lnTo>
                  <a:pt x="314070" y="341947"/>
                </a:lnTo>
                <a:lnTo>
                  <a:pt x="314070" y="385952"/>
                </a:lnTo>
                <a:lnTo>
                  <a:pt x="314070" y="429958"/>
                </a:lnTo>
                <a:lnTo>
                  <a:pt x="314070" y="473963"/>
                </a:lnTo>
                <a:lnTo>
                  <a:pt x="318135" y="473963"/>
                </a:lnTo>
                <a:lnTo>
                  <a:pt x="370445" y="482566"/>
                </a:lnTo>
                <a:lnTo>
                  <a:pt x="411908" y="497125"/>
                </a:lnTo>
                <a:lnTo>
                  <a:pt x="448204" y="518138"/>
                </a:lnTo>
                <a:lnTo>
                  <a:pt x="479298" y="545591"/>
                </a:lnTo>
                <a:lnTo>
                  <a:pt x="507321" y="583291"/>
                </a:lnTo>
                <a:lnTo>
                  <a:pt x="527367" y="627634"/>
                </a:lnTo>
                <a:lnTo>
                  <a:pt x="539412" y="678644"/>
                </a:lnTo>
                <a:lnTo>
                  <a:pt x="543432" y="736345"/>
                </a:lnTo>
                <a:lnTo>
                  <a:pt x="538954" y="788189"/>
                </a:lnTo>
                <a:lnTo>
                  <a:pt x="525510" y="835342"/>
                </a:lnTo>
                <a:lnTo>
                  <a:pt x="503088" y="877827"/>
                </a:lnTo>
                <a:lnTo>
                  <a:pt x="471677" y="915669"/>
                </a:lnTo>
                <a:lnTo>
                  <a:pt x="439818" y="942909"/>
                </a:lnTo>
                <a:lnTo>
                  <a:pt x="402923" y="966136"/>
                </a:lnTo>
                <a:lnTo>
                  <a:pt x="361003" y="985339"/>
                </a:lnTo>
                <a:lnTo>
                  <a:pt x="314070" y="1000505"/>
                </a:lnTo>
                <a:lnTo>
                  <a:pt x="314070" y="1036319"/>
                </a:lnTo>
                <a:lnTo>
                  <a:pt x="314070" y="1072133"/>
                </a:lnTo>
                <a:lnTo>
                  <a:pt x="314070" y="1107947"/>
                </a:lnTo>
                <a:lnTo>
                  <a:pt x="314070" y="1143761"/>
                </a:lnTo>
                <a:lnTo>
                  <a:pt x="310858" y="1170598"/>
                </a:lnTo>
                <a:lnTo>
                  <a:pt x="301228" y="1189767"/>
                </a:lnTo>
                <a:lnTo>
                  <a:pt x="285192" y="1201269"/>
                </a:lnTo>
                <a:lnTo>
                  <a:pt x="262763" y="1205102"/>
                </a:lnTo>
                <a:lnTo>
                  <a:pt x="252237" y="1203743"/>
                </a:lnTo>
                <a:lnTo>
                  <a:pt x="242950" y="1199657"/>
                </a:lnTo>
                <a:lnTo>
                  <a:pt x="220725" y="1164510"/>
                </a:lnTo>
                <a:lnTo>
                  <a:pt x="218312" y="1143761"/>
                </a:lnTo>
                <a:lnTo>
                  <a:pt x="218312" y="1112119"/>
                </a:lnTo>
                <a:lnTo>
                  <a:pt x="218312" y="1080452"/>
                </a:lnTo>
                <a:lnTo>
                  <a:pt x="218312" y="1048785"/>
                </a:lnTo>
                <a:lnTo>
                  <a:pt x="218312" y="1017142"/>
                </a:lnTo>
                <a:lnTo>
                  <a:pt x="209639" y="1017643"/>
                </a:lnTo>
                <a:lnTo>
                  <a:pt x="201120" y="1018000"/>
                </a:lnTo>
                <a:lnTo>
                  <a:pt x="192720" y="1018214"/>
                </a:lnTo>
                <a:lnTo>
                  <a:pt x="184403" y="1018285"/>
                </a:lnTo>
                <a:lnTo>
                  <a:pt x="142112" y="1016355"/>
                </a:lnTo>
                <a:lnTo>
                  <a:pt x="72389" y="1000873"/>
                </a:lnTo>
                <a:lnTo>
                  <a:pt x="25288" y="972605"/>
                </a:lnTo>
                <a:lnTo>
                  <a:pt x="2809" y="937363"/>
                </a:lnTo>
                <a:lnTo>
                  <a:pt x="0" y="916812"/>
                </a:lnTo>
                <a:lnTo>
                  <a:pt x="4403" y="880975"/>
                </a:lnTo>
                <a:lnTo>
                  <a:pt x="17605" y="855376"/>
                </a:lnTo>
                <a:lnTo>
                  <a:pt x="39594" y="840017"/>
                </a:lnTo>
                <a:lnTo>
                  <a:pt x="70357" y="834897"/>
                </a:lnTo>
                <a:lnTo>
                  <a:pt x="81095" y="835947"/>
                </a:lnTo>
                <a:lnTo>
                  <a:pt x="95011" y="839104"/>
                </a:lnTo>
                <a:lnTo>
                  <a:pt x="112095" y="844381"/>
                </a:lnTo>
                <a:lnTo>
                  <a:pt x="132333" y="851788"/>
                </a:lnTo>
                <a:lnTo>
                  <a:pt x="152219" y="859196"/>
                </a:lnTo>
                <a:lnTo>
                  <a:pt x="168259" y="864473"/>
                </a:lnTo>
                <a:lnTo>
                  <a:pt x="180465" y="867630"/>
                </a:lnTo>
                <a:lnTo>
                  <a:pt x="188849" y="868679"/>
                </a:lnTo>
                <a:lnTo>
                  <a:pt x="195185" y="868511"/>
                </a:lnTo>
                <a:lnTo>
                  <a:pt x="202199" y="867997"/>
                </a:lnTo>
                <a:lnTo>
                  <a:pt x="209905" y="867126"/>
                </a:lnTo>
                <a:lnTo>
                  <a:pt x="218312" y="865885"/>
                </a:lnTo>
                <a:lnTo>
                  <a:pt x="218312" y="815303"/>
                </a:lnTo>
                <a:lnTo>
                  <a:pt x="218312" y="764745"/>
                </a:lnTo>
                <a:lnTo>
                  <a:pt x="218312" y="714205"/>
                </a:lnTo>
                <a:lnTo>
                  <a:pt x="218312" y="663677"/>
                </a:lnTo>
                <a:lnTo>
                  <a:pt x="218312" y="613155"/>
                </a:lnTo>
                <a:lnTo>
                  <a:pt x="180732" y="608153"/>
                </a:lnTo>
                <a:lnTo>
                  <a:pt x="114335" y="586956"/>
                </a:lnTo>
                <a:lnTo>
                  <a:pt x="54133" y="544970"/>
                </a:lnTo>
                <a:lnTo>
                  <a:pt x="18319" y="479958"/>
                </a:lnTo>
                <a:lnTo>
                  <a:pt x="13842" y="440689"/>
                </a:lnTo>
                <a:lnTo>
                  <a:pt x="17845" y="394354"/>
                </a:lnTo>
                <a:lnTo>
                  <a:pt x="29860" y="349853"/>
                </a:lnTo>
                <a:lnTo>
                  <a:pt x="49901" y="307209"/>
                </a:lnTo>
                <a:lnTo>
                  <a:pt x="77977" y="266445"/>
                </a:lnTo>
                <a:lnTo>
                  <a:pt x="108102" y="233251"/>
                </a:lnTo>
                <a:lnTo>
                  <a:pt x="141525" y="204723"/>
                </a:lnTo>
                <a:lnTo>
                  <a:pt x="178258" y="180863"/>
                </a:lnTo>
                <a:lnTo>
                  <a:pt x="218312" y="161670"/>
                </a:lnTo>
                <a:lnTo>
                  <a:pt x="218312" y="137975"/>
                </a:lnTo>
                <a:lnTo>
                  <a:pt x="218312" y="114315"/>
                </a:lnTo>
                <a:lnTo>
                  <a:pt x="218312" y="90679"/>
                </a:lnTo>
                <a:lnTo>
                  <a:pt x="218312" y="67055"/>
                </a:lnTo>
                <a:lnTo>
                  <a:pt x="221362" y="37718"/>
                </a:lnTo>
                <a:lnTo>
                  <a:pt x="230520" y="16763"/>
                </a:lnTo>
                <a:lnTo>
                  <a:pt x="245798" y="4190"/>
                </a:lnTo>
                <a:lnTo>
                  <a:pt x="267207" y="0"/>
                </a:lnTo>
                <a:close/>
              </a:path>
            </a:pathLst>
          </a:custGeom>
          <a:noFill/>
          <a:ln w="38100">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19479" name="object 23">
            <a:extLst>
              <a:ext uri="{FF2B5EF4-FFF2-40B4-BE49-F238E27FC236}">
                <a16:creationId xmlns:a16="http://schemas.microsoft.com/office/drawing/2014/main" id="{F0BD6D3B-D6AE-4AEC-A22D-ACDB63B3A9E5}"/>
              </a:ext>
            </a:extLst>
          </p:cNvPr>
          <p:cNvSpPr>
            <a:spLocks/>
          </p:cNvSpPr>
          <p:nvPr/>
        </p:nvSpPr>
        <p:spPr bwMode="auto">
          <a:xfrm>
            <a:off x="3556100" y="3893344"/>
            <a:ext cx="524966" cy="414040"/>
          </a:xfrm>
          <a:custGeom>
            <a:avLst/>
            <a:gdLst>
              <a:gd name="T0" fmla="*/ 83185 w 645160"/>
              <a:gd name="T1" fmla="*/ 0 h 509270"/>
              <a:gd name="T2" fmla="*/ 0 w 645160"/>
              <a:gd name="T3" fmla="*/ 242569 h 509270"/>
              <a:gd name="T4" fmla="*/ 422275 w 645160"/>
              <a:gd name="T5" fmla="*/ 387476 h 509270"/>
              <a:gd name="T6" fmla="*/ 380619 w 645160"/>
              <a:gd name="T7" fmla="*/ 508762 h 509270"/>
              <a:gd name="T8" fmla="*/ 644906 w 645160"/>
              <a:gd name="T9" fmla="*/ 328421 h 509270"/>
              <a:gd name="T10" fmla="*/ 586044 w 645160"/>
              <a:gd name="T11" fmla="*/ 145033 h 509270"/>
              <a:gd name="T12" fmla="*/ 505587 w 645160"/>
              <a:gd name="T13" fmla="*/ 145033 h 509270"/>
              <a:gd name="T14" fmla="*/ 83185 w 645160"/>
              <a:gd name="T15" fmla="*/ 0 h 509270"/>
              <a:gd name="T16" fmla="*/ 547116 w 645160"/>
              <a:gd name="T17" fmla="*/ 23748 h 509270"/>
              <a:gd name="T18" fmla="*/ 505587 w 645160"/>
              <a:gd name="T19" fmla="*/ 145033 h 509270"/>
              <a:gd name="T20" fmla="*/ 586044 w 645160"/>
              <a:gd name="T21" fmla="*/ 145033 h 509270"/>
              <a:gd name="T22" fmla="*/ 547116 w 645160"/>
              <a:gd name="T23" fmla="*/ 23748 h 509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45160" h="509270">
                <a:moveTo>
                  <a:pt x="83185" y="0"/>
                </a:moveTo>
                <a:lnTo>
                  <a:pt x="0" y="242569"/>
                </a:lnTo>
                <a:lnTo>
                  <a:pt x="422275" y="387476"/>
                </a:lnTo>
                <a:lnTo>
                  <a:pt x="380619" y="508762"/>
                </a:lnTo>
                <a:lnTo>
                  <a:pt x="644906" y="328421"/>
                </a:lnTo>
                <a:lnTo>
                  <a:pt x="586044" y="145033"/>
                </a:lnTo>
                <a:lnTo>
                  <a:pt x="505587" y="145033"/>
                </a:lnTo>
                <a:lnTo>
                  <a:pt x="83185" y="0"/>
                </a:lnTo>
                <a:close/>
              </a:path>
              <a:path w="645160" h="509270">
                <a:moveTo>
                  <a:pt x="547116" y="23748"/>
                </a:moveTo>
                <a:lnTo>
                  <a:pt x="505587" y="145033"/>
                </a:lnTo>
                <a:lnTo>
                  <a:pt x="586044" y="145033"/>
                </a:lnTo>
                <a:lnTo>
                  <a:pt x="547116" y="23748"/>
                </a:lnTo>
                <a:close/>
              </a:path>
            </a:pathLst>
          </a:custGeom>
          <a:solidFill>
            <a:srgbClr val="4F81BC"/>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19480" name="object 24">
            <a:extLst>
              <a:ext uri="{FF2B5EF4-FFF2-40B4-BE49-F238E27FC236}">
                <a16:creationId xmlns:a16="http://schemas.microsoft.com/office/drawing/2014/main" id="{82BBB8C9-7B93-47E2-8C78-1FEF76FC0B16}"/>
              </a:ext>
            </a:extLst>
          </p:cNvPr>
          <p:cNvSpPr>
            <a:spLocks/>
          </p:cNvSpPr>
          <p:nvPr/>
        </p:nvSpPr>
        <p:spPr bwMode="auto">
          <a:xfrm>
            <a:off x="3556100" y="3893344"/>
            <a:ext cx="524966" cy="414040"/>
          </a:xfrm>
          <a:custGeom>
            <a:avLst/>
            <a:gdLst>
              <a:gd name="T0" fmla="*/ 83185 w 645160"/>
              <a:gd name="T1" fmla="*/ 0 h 509270"/>
              <a:gd name="T2" fmla="*/ 505587 w 645160"/>
              <a:gd name="T3" fmla="*/ 145033 h 509270"/>
              <a:gd name="T4" fmla="*/ 547116 w 645160"/>
              <a:gd name="T5" fmla="*/ 23748 h 509270"/>
              <a:gd name="T6" fmla="*/ 644906 w 645160"/>
              <a:gd name="T7" fmla="*/ 328421 h 509270"/>
              <a:gd name="T8" fmla="*/ 380619 w 645160"/>
              <a:gd name="T9" fmla="*/ 508762 h 509270"/>
              <a:gd name="T10" fmla="*/ 422275 w 645160"/>
              <a:gd name="T11" fmla="*/ 387476 h 509270"/>
              <a:gd name="T12" fmla="*/ 0 w 645160"/>
              <a:gd name="T13" fmla="*/ 242569 h 509270"/>
              <a:gd name="T14" fmla="*/ 83185 w 645160"/>
              <a:gd name="T15" fmla="*/ 0 h 5092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5160" h="509270">
                <a:moveTo>
                  <a:pt x="83185" y="0"/>
                </a:moveTo>
                <a:lnTo>
                  <a:pt x="505587" y="145033"/>
                </a:lnTo>
                <a:lnTo>
                  <a:pt x="547116" y="23748"/>
                </a:lnTo>
                <a:lnTo>
                  <a:pt x="644906" y="328421"/>
                </a:lnTo>
                <a:lnTo>
                  <a:pt x="380619" y="508762"/>
                </a:lnTo>
                <a:lnTo>
                  <a:pt x="422275" y="387476"/>
                </a:lnTo>
                <a:lnTo>
                  <a:pt x="0" y="242569"/>
                </a:lnTo>
                <a:lnTo>
                  <a:pt x="83185" y="0"/>
                </a:lnTo>
              </a:path>
            </a:pathLst>
          </a:cu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19481" name="object 25">
            <a:extLst>
              <a:ext uri="{FF2B5EF4-FFF2-40B4-BE49-F238E27FC236}">
                <a16:creationId xmlns:a16="http://schemas.microsoft.com/office/drawing/2014/main" id="{30F8403A-22AB-4A0E-8EA5-A0BCC2EFC006}"/>
              </a:ext>
            </a:extLst>
          </p:cNvPr>
          <p:cNvSpPr>
            <a:spLocks noChangeArrowheads="1"/>
          </p:cNvSpPr>
          <p:nvPr/>
        </p:nvSpPr>
        <p:spPr bwMode="auto">
          <a:xfrm>
            <a:off x="5283201" y="4190008"/>
            <a:ext cx="3149798" cy="1853506"/>
          </a:xfrm>
          <a:prstGeom prst="rect">
            <a:avLst/>
          </a:prstGeom>
          <a:blipFill dpi="0" rotWithShape="1">
            <a:blip r:embed="rId6"/>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a:p>
        </p:txBody>
      </p:sp>
      <p:sp>
        <p:nvSpPr>
          <p:cNvPr id="3" name="TextBox 2">
            <a:extLst>
              <a:ext uri="{FF2B5EF4-FFF2-40B4-BE49-F238E27FC236}">
                <a16:creationId xmlns:a16="http://schemas.microsoft.com/office/drawing/2014/main" id="{9B05C061-5651-4DB1-9C27-5A6A70EA31D3}"/>
              </a:ext>
            </a:extLst>
          </p:cNvPr>
          <p:cNvSpPr txBox="1"/>
          <p:nvPr/>
        </p:nvSpPr>
        <p:spPr>
          <a:xfrm>
            <a:off x="2507457" y="2206229"/>
            <a:ext cx="1307902" cy="923330"/>
          </a:xfrm>
          <a:prstGeom prst="rect">
            <a:avLst/>
          </a:prstGeom>
          <a:noFill/>
        </p:spPr>
        <p:txBody>
          <a:bodyPr wrap="square" rtlCol="0">
            <a:spAutoFit/>
          </a:bodyPr>
          <a:lstStyle/>
          <a:p>
            <a:r>
              <a:rPr lang="en-US" altLang="en-US" dirty="0"/>
              <a:t>Mobilize &amp;  Collect Funds</a:t>
            </a:r>
          </a:p>
        </p:txBody>
      </p:sp>
      <p:sp>
        <p:nvSpPr>
          <p:cNvPr id="4" name="TextBox 3">
            <a:extLst>
              <a:ext uri="{FF2B5EF4-FFF2-40B4-BE49-F238E27FC236}">
                <a16:creationId xmlns:a16="http://schemas.microsoft.com/office/drawing/2014/main" id="{C31B8F38-C4F8-4173-9B4B-8CD7E74E476C}"/>
              </a:ext>
            </a:extLst>
          </p:cNvPr>
          <p:cNvSpPr txBox="1"/>
          <p:nvPr/>
        </p:nvSpPr>
        <p:spPr>
          <a:xfrm>
            <a:off x="4430614" y="3045918"/>
            <a:ext cx="1327249" cy="923330"/>
          </a:xfrm>
          <a:prstGeom prst="rect">
            <a:avLst/>
          </a:prstGeom>
          <a:noFill/>
        </p:spPr>
        <p:txBody>
          <a:bodyPr wrap="square" rtlCol="0">
            <a:spAutoFit/>
          </a:bodyPr>
          <a:lstStyle/>
          <a:p>
            <a:r>
              <a:rPr lang="en-US" altLang="en-US" dirty="0"/>
              <a:t>Pool the Risk</a:t>
            </a:r>
          </a:p>
          <a:p>
            <a:endParaRPr lang="en-US" dirty="0"/>
          </a:p>
        </p:txBody>
      </p:sp>
      <p:sp>
        <p:nvSpPr>
          <p:cNvPr id="5" name="TextBox 4">
            <a:extLst>
              <a:ext uri="{FF2B5EF4-FFF2-40B4-BE49-F238E27FC236}">
                <a16:creationId xmlns:a16="http://schemas.microsoft.com/office/drawing/2014/main" id="{8D0C8C1F-13AB-45E6-989E-A98CAA67ED6F}"/>
              </a:ext>
            </a:extLst>
          </p:cNvPr>
          <p:cNvSpPr txBox="1"/>
          <p:nvPr/>
        </p:nvSpPr>
        <p:spPr>
          <a:xfrm>
            <a:off x="6168033" y="3203278"/>
            <a:ext cx="1380134" cy="1200329"/>
          </a:xfrm>
          <a:prstGeom prst="rect">
            <a:avLst/>
          </a:prstGeom>
          <a:noFill/>
        </p:spPr>
        <p:txBody>
          <a:bodyPr wrap="square" rtlCol="0">
            <a:spAutoFit/>
          </a:bodyPr>
          <a:lstStyle/>
          <a:p>
            <a:r>
              <a:rPr lang="en-US" altLang="en-US" dirty="0"/>
              <a:t>Allocate  Resources/</a:t>
            </a:r>
          </a:p>
          <a:p>
            <a:r>
              <a:rPr lang="en-US" altLang="en-US" dirty="0"/>
              <a:t>Purchase</a:t>
            </a:r>
          </a:p>
          <a:p>
            <a:endParaRPr lang="en-US" dirty="0"/>
          </a:p>
        </p:txBody>
      </p:sp>
      <p:sp>
        <p:nvSpPr>
          <p:cNvPr id="6" name="TextBox 5">
            <a:extLst>
              <a:ext uri="{FF2B5EF4-FFF2-40B4-BE49-F238E27FC236}">
                <a16:creationId xmlns:a16="http://schemas.microsoft.com/office/drawing/2014/main" id="{D0D26237-E76B-4A80-A116-B826EC697FDC}"/>
              </a:ext>
            </a:extLst>
          </p:cNvPr>
          <p:cNvSpPr txBox="1"/>
          <p:nvPr/>
        </p:nvSpPr>
        <p:spPr>
          <a:xfrm>
            <a:off x="7822445" y="4172377"/>
            <a:ext cx="2013068" cy="1200329"/>
          </a:xfrm>
          <a:prstGeom prst="rect">
            <a:avLst/>
          </a:prstGeom>
          <a:noFill/>
        </p:spPr>
        <p:txBody>
          <a:bodyPr wrap="square" rtlCol="0">
            <a:spAutoFit/>
          </a:bodyPr>
          <a:lstStyle/>
          <a:p>
            <a:r>
              <a:rPr lang="en-US" altLang="en-US" dirty="0"/>
              <a:t>Payment</a:t>
            </a:r>
            <a:r>
              <a:rPr lang="en-US" altLang="zh-CN" dirty="0"/>
              <a:t> /definition of entitlements</a:t>
            </a:r>
            <a:endParaRPr lang="en-US" altLang="en-US" dirty="0"/>
          </a:p>
          <a:p>
            <a:endParaRPr lang="en-US" dirty="0"/>
          </a:p>
        </p:txBody>
      </p:sp>
    </p:spTree>
    <p:extLst>
      <p:ext uri="{BB962C8B-B14F-4D97-AF65-F5344CB8AC3E}">
        <p14:creationId xmlns:p14="http://schemas.microsoft.com/office/powerpoint/2010/main" val="134387457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C7CE4-353C-48EC-BC4B-5A68AF3C6E86}"/>
              </a:ext>
            </a:extLst>
          </p:cNvPr>
          <p:cNvSpPr>
            <a:spLocks noGrp="1"/>
          </p:cNvSpPr>
          <p:nvPr>
            <p:ph type="title"/>
          </p:nvPr>
        </p:nvSpPr>
        <p:spPr>
          <a:xfrm>
            <a:off x="0" y="508000"/>
            <a:ext cx="9906000" cy="995680"/>
          </a:xfrm>
          <a:solidFill>
            <a:srgbClr val="00B0F0"/>
          </a:solidFill>
        </p:spPr>
        <p:txBody>
          <a:bodyPr>
            <a:normAutofit/>
          </a:bodyPr>
          <a:lstStyle/>
          <a:p>
            <a:r>
              <a:rPr lang="en-US" sz="2800" b="1" dirty="0"/>
              <a:t>Selected Health Expenditure Statistics, FY 2001/02 - FY 2015/16</a:t>
            </a:r>
            <a:endParaRPr lang="en-US" sz="2800" dirty="0"/>
          </a:p>
        </p:txBody>
      </p:sp>
      <p:graphicFrame>
        <p:nvGraphicFramePr>
          <p:cNvPr id="4" name="Object 3">
            <a:extLst>
              <a:ext uri="{FF2B5EF4-FFF2-40B4-BE49-F238E27FC236}">
                <a16:creationId xmlns:a16="http://schemas.microsoft.com/office/drawing/2014/main" id="{1FF22299-5353-4477-B923-FEB115E535E6}"/>
              </a:ext>
            </a:extLst>
          </p:cNvPr>
          <p:cNvGraphicFramePr>
            <a:graphicFrameLocks/>
          </p:cNvGraphicFramePr>
          <p:nvPr>
            <p:extLst>
              <p:ext uri="{D42A27DB-BD31-4B8C-83A1-F6EECF244321}">
                <p14:modId xmlns:p14="http://schemas.microsoft.com/office/powerpoint/2010/main" val="3476671686"/>
              </p:ext>
            </p:extLst>
          </p:nvPr>
        </p:nvGraphicFramePr>
        <p:xfrm>
          <a:off x="152400" y="1727200"/>
          <a:ext cx="9530981" cy="3786409"/>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E39DB86E-5982-4A61-9E4E-9F6A240209B5}"/>
              </a:ext>
            </a:extLst>
          </p:cNvPr>
          <p:cNvSpPr txBox="1"/>
          <p:nvPr/>
        </p:nvSpPr>
        <p:spPr>
          <a:xfrm>
            <a:off x="152400" y="5531455"/>
            <a:ext cx="9450070" cy="892552"/>
          </a:xfrm>
          <a:prstGeom prst="rect">
            <a:avLst/>
          </a:prstGeom>
          <a:noFill/>
        </p:spPr>
        <p:txBody>
          <a:bodyPr wrap="square" rtlCol="0">
            <a:spAutoFit/>
          </a:bodyPr>
          <a:lstStyle/>
          <a:p>
            <a:r>
              <a:rPr lang="en-US" sz="1300" dirty="0"/>
              <a:t>The government expenditure on health as a percent of total government expenditure decreased from 6.1% in FY 2012/13 to 6.7 % in FY 2015/16. </a:t>
            </a:r>
          </a:p>
          <a:p>
            <a:r>
              <a:rPr lang="en-US" sz="1300" dirty="0"/>
              <a:t>The per capita expenditure, government health expenditure as a percent of THE, and the proportion of GDP spent on health have been increasing since FY 2001/02.</a:t>
            </a:r>
          </a:p>
        </p:txBody>
      </p:sp>
    </p:spTree>
    <p:extLst>
      <p:ext uri="{BB962C8B-B14F-4D97-AF65-F5344CB8AC3E}">
        <p14:creationId xmlns:p14="http://schemas.microsoft.com/office/powerpoint/2010/main" val="266426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4"/>
          <p:cNvSpPr>
            <a:spLocks noGrp="1" noChangeArrowheads="1"/>
          </p:cNvSpPr>
          <p:nvPr>
            <p:ph type="title"/>
          </p:nvPr>
        </p:nvSpPr>
        <p:spPr>
          <a:xfrm>
            <a:off x="0" y="814373"/>
            <a:ext cx="9906000" cy="841231"/>
          </a:xfrm>
          <a:solidFill>
            <a:srgbClr val="00B0F0"/>
          </a:solidFill>
          <a:ln>
            <a:solidFill>
              <a:srgbClr val="00B0F0"/>
            </a:solidFill>
          </a:ln>
        </p:spPr>
        <p:txBody>
          <a:bodyPr>
            <a:normAutofit/>
          </a:bodyPr>
          <a:lstStyle/>
          <a:p>
            <a:pPr algn="ctr"/>
            <a:r>
              <a:rPr lang="en-US" sz="4400" dirty="0"/>
              <a:t>Sustainable Health Financing </a:t>
            </a:r>
          </a:p>
        </p:txBody>
      </p:sp>
      <p:grpSp>
        <p:nvGrpSpPr>
          <p:cNvPr id="11267" name="Group 5"/>
          <p:cNvGrpSpPr>
            <a:grpSpLocks/>
          </p:cNvGrpSpPr>
          <p:nvPr/>
        </p:nvGrpSpPr>
        <p:grpSpPr bwMode="auto">
          <a:xfrm>
            <a:off x="1097280" y="1764846"/>
            <a:ext cx="7142480" cy="4095285"/>
            <a:chOff x="288" y="622"/>
            <a:chExt cx="4704" cy="3510"/>
          </a:xfrm>
        </p:grpSpPr>
        <p:sp>
          <p:nvSpPr>
            <p:cNvPr id="11269" name="Text Box 6"/>
            <p:cNvSpPr txBox="1">
              <a:spLocks noChangeArrowheads="1"/>
            </p:cNvSpPr>
            <p:nvPr/>
          </p:nvSpPr>
          <p:spPr bwMode="auto">
            <a:xfrm>
              <a:off x="3788" y="3504"/>
              <a:ext cx="1204" cy="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dirty="0"/>
                <a:t>Philanthropists</a:t>
              </a:r>
            </a:p>
          </p:txBody>
        </p:sp>
        <p:sp>
          <p:nvSpPr>
            <p:cNvPr id="11270" name="Text Box 7"/>
            <p:cNvSpPr txBox="1">
              <a:spLocks noChangeArrowheads="1"/>
            </p:cNvSpPr>
            <p:nvPr/>
          </p:nvSpPr>
          <p:spPr bwMode="auto">
            <a:xfrm>
              <a:off x="288" y="3476"/>
              <a:ext cx="1255" cy="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dirty="0"/>
                <a:t>Development Partners</a:t>
              </a:r>
            </a:p>
          </p:txBody>
        </p:sp>
        <p:sp>
          <p:nvSpPr>
            <p:cNvPr id="11271" name="AutoShape 8"/>
            <p:cNvSpPr>
              <a:spLocks noChangeArrowheads="1"/>
            </p:cNvSpPr>
            <p:nvPr/>
          </p:nvSpPr>
          <p:spPr bwMode="auto">
            <a:xfrm rot="-1597880">
              <a:off x="960" y="2852"/>
              <a:ext cx="984" cy="480"/>
            </a:xfrm>
            <a:prstGeom prst="rightArrow">
              <a:avLst>
                <a:gd name="adj1" fmla="val 50000"/>
                <a:gd name="adj2" fmla="val 51250"/>
              </a:avLst>
            </a:prstGeom>
            <a:solidFill>
              <a:srgbClr val="FF00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sw-KE"/>
            </a:p>
          </p:txBody>
        </p:sp>
        <p:sp>
          <p:nvSpPr>
            <p:cNvPr id="11272" name="AutoShape 9"/>
            <p:cNvSpPr>
              <a:spLocks noChangeArrowheads="1"/>
            </p:cNvSpPr>
            <p:nvPr/>
          </p:nvSpPr>
          <p:spPr bwMode="auto">
            <a:xfrm rot="12651732">
              <a:off x="3400" y="2958"/>
              <a:ext cx="727" cy="480"/>
            </a:xfrm>
            <a:prstGeom prst="rightArrow">
              <a:avLst>
                <a:gd name="adj1" fmla="val 50000"/>
                <a:gd name="adj2" fmla="val 51250"/>
              </a:avLst>
            </a:prstGeom>
            <a:solidFill>
              <a:srgbClr val="00B05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w-KE"/>
            </a:p>
          </p:txBody>
        </p:sp>
        <p:sp>
          <p:nvSpPr>
            <p:cNvPr id="11273" name="AutoShape 10"/>
            <p:cNvSpPr>
              <a:spLocks noChangeArrowheads="1"/>
            </p:cNvSpPr>
            <p:nvPr/>
          </p:nvSpPr>
          <p:spPr bwMode="auto">
            <a:xfrm rot="7909459">
              <a:off x="2920" y="1127"/>
              <a:ext cx="876" cy="367"/>
            </a:xfrm>
            <a:prstGeom prst="rightArrow">
              <a:avLst>
                <a:gd name="adj1" fmla="val 50000"/>
                <a:gd name="adj2" fmla="val 51250"/>
              </a:avLst>
            </a:prstGeom>
            <a:solidFill>
              <a:srgbClr val="00B05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w-KE"/>
            </a:p>
          </p:txBody>
        </p:sp>
        <p:grpSp>
          <p:nvGrpSpPr>
            <p:cNvPr id="11274" name="Group 11"/>
            <p:cNvGrpSpPr>
              <a:grpSpLocks/>
            </p:cNvGrpSpPr>
            <p:nvPr/>
          </p:nvGrpSpPr>
          <p:grpSpPr bwMode="auto">
            <a:xfrm rot="-142738">
              <a:off x="2160" y="1844"/>
              <a:ext cx="1364" cy="1368"/>
              <a:chOff x="4550" y="2751"/>
              <a:chExt cx="3410" cy="3420"/>
            </a:xfrm>
          </p:grpSpPr>
          <p:sp>
            <p:nvSpPr>
              <p:cNvPr id="11278" name="AutoShape 12"/>
              <p:cNvSpPr>
                <a:spLocks noChangeArrowheads="1"/>
              </p:cNvSpPr>
              <p:nvPr/>
            </p:nvSpPr>
            <p:spPr bwMode="auto">
              <a:xfrm rot="-5400000">
                <a:off x="5110" y="3541"/>
                <a:ext cx="2180" cy="3080"/>
              </a:xfrm>
              <a:prstGeom prst="moon">
                <a:avLst>
                  <a:gd name="adj" fmla="val 87500"/>
                </a:avLst>
              </a:prstGeom>
              <a:solidFill>
                <a:srgbClr val="92D050"/>
              </a:solidFill>
              <a:ln w="9525">
                <a:solidFill>
                  <a:srgbClr val="000000"/>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w-KE"/>
              </a:p>
            </p:txBody>
          </p:sp>
          <p:sp>
            <p:nvSpPr>
              <p:cNvPr id="11279" name="Oval 13"/>
              <p:cNvSpPr>
                <a:spLocks noChangeArrowheads="1"/>
              </p:cNvSpPr>
              <p:nvPr/>
            </p:nvSpPr>
            <p:spPr bwMode="auto">
              <a:xfrm>
                <a:off x="4660" y="2751"/>
                <a:ext cx="3080" cy="360"/>
              </a:xfrm>
              <a:prstGeom prst="ellipse">
                <a:avLst/>
              </a:prstGeom>
              <a:solidFill>
                <a:srgbClr val="FFFFFF"/>
              </a:solidFill>
              <a:ln w="9525">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w-KE"/>
              </a:p>
            </p:txBody>
          </p:sp>
          <p:sp>
            <p:nvSpPr>
              <p:cNvPr id="11280" name="Arc 14"/>
              <p:cNvSpPr>
                <a:spLocks/>
              </p:cNvSpPr>
              <p:nvPr/>
            </p:nvSpPr>
            <p:spPr bwMode="auto">
              <a:xfrm rot="1385956">
                <a:off x="4550" y="3047"/>
                <a:ext cx="500" cy="974"/>
              </a:xfrm>
              <a:custGeom>
                <a:avLst/>
                <a:gdLst>
                  <a:gd name="T0" fmla="*/ 0 w 23104"/>
                  <a:gd name="T1" fmla="*/ 0 h 38935"/>
                  <a:gd name="T2" fmla="*/ 0 w 23104"/>
                  <a:gd name="T3" fmla="*/ 0 h 38935"/>
                  <a:gd name="T4" fmla="*/ 0 w 23104"/>
                  <a:gd name="T5" fmla="*/ 0 h 38935"/>
                  <a:gd name="T6" fmla="*/ 0 60000 65536"/>
                  <a:gd name="T7" fmla="*/ 0 60000 65536"/>
                  <a:gd name="T8" fmla="*/ 0 60000 65536"/>
                  <a:gd name="T9" fmla="*/ 0 w 23104"/>
                  <a:gd name="T10" fmla="*/ 0 h 38935"/>
                  <a:gd name="T11" fmla="*/ 23104 w 23104"/>
                  <a:gd name="T12" fmla="*/ 38935 h 38935"/>
                </a:gdLst>
                <a:ahLst/>
                <a:cxnLst>
                  <a:cxn ang="T6">
                    <a:pos x="T0" y="T1"/>
                  </a:cxn>
                  <a:cxn ang="T7">
                    <a:pos x="T2" y="T3"/>
                  </a:cxn>
                  <a:cxn ang="T8">
                    <a:pos x="T4" y="T5"/>
                  </a:cxn>
                </a:cxnLst>
                <a:rect l="T9" t="T10" r="T11" b="T12"/>
                <a:pathLst>
                  <a:path w="23104" h="38935" fill="none" extrusionOk="0">
                    <a:moveTo>
                      <a:pt x="0" y="52"/>
                    </a:moveTo>
                    <a:cubicBezTo>
                      <a:pt x="500" y="17"/>
                      <a:pt x="1002" y="-1"/>
                      <a:pt x="1504" y="0"/>
                    </a:cubicBezTo>
                    <a:cubicBezTo>
                      <a:pt x="13433" y="0"/>
                      <a:pt x="23104" y="9670"/>
                      <a:pt x="23104" y="21600"/>
                    </a:cubicBezTo>
                    <a:cubicBezTo>
                      <a:pt x="23104" y="28431"/>
                      <a:pt x="19872" y="34859"/>
                      <a:pt x="14390" y="38935"/>
                    </a:cubicBezTo>
                  </a:path>
                  <a:path w="23104" h="38935" stroke="0" extrusionOk="0">
                    <a:moveTo>
                      <a:pt x="0" y="52"/>
                    </a:moveTo>
                    <a:cubicBezTo>
                      <a:pt x="500" y="17"/>
                      <a:pt x="1002" y="-1"/>
                      <a:pt x="1504" y="0"/>
                    </a:cubicBezTo>
                    <a:cubicBezTo>
                      <a:pt x="13433" y="0"/>
                      <a:pt x="23104" y="9670"/>
                      <a:pt x="23104" y="21600"/>
                    </a:cubicBezTo>
                    <a:cubicBezTo>
                      <a:pt x="23104" y="28431"/>
                      <a:pt x="19872" y="34859"/>
                      <a:pt x="14390" y="38935"/>
                    </a:cubicBezTo>
                    <a:lnTo>
                      <a:pt x="1504" y="21600"/>
                    </a:lnTo>
                    <a:lnTo>
                      <a:pt x="0" y="52"/>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281" name="Arc 15"/>
              <p:cNvSpPr>
                <a:spLocks/>
              </p:cNvSpPr>
              <p:nvPr/>
            </p:nvSpPr>
            <p:spPr bwMode="auto">
              <a:xfrm rot="-7344416">
                <a:off x="7225" y="3276"/>
                <a:ext cx="903" cy="567"/>
              </a:xfrm>
              <a:custGeom>
                <a:avLst/>
                <a:gdLst>
                  <a:gd name="T0" fmla="*/ 0 w 36579"/>
                  <a:gd name="T1" fmla="*/ 0 h 21600"/>
                  <a:gd name="T2" fmla="*/ 0 w 36579"/>
                  <a:gd name="T3" fmla="*/ 0 h 21600"/>
                  <a:gd name="T4" fmla="*/ 0 w 36579"/>
                  <a:gd name="T5" fmla="*/ 0 h 21600"/>
                  <a:gd name="T6" fmla="*/ 0 60000 65536"/>
                  <a:gd name="T7" fmla="*/ 0 60000 65536"/>
                  <a:gd name="T8" fmla="*/ 0 60000 65536"/>
                  <a:gd name="T9" fmla="*/ 0 w 36579"/>
                  <a:gd name="T10" fmla="*/ 0 h 21600"/>
                  <a:gd name="T11" fmla="*/ 36579 w 36579"/>
                  <a:gd name="T12" fmla="*/ 21600 h 21600"/>
                </a:gdLst>
                <a:ahLst/>
                <a:cxnLst>
                  <a:cxn ang="T6">
                    <a:pos x="T0" y="T1"/>
                  </a:cxn>
                  <a:cxn ang="T7">
                    <a:pos x="T2" y="T3"/>
                  </a:cxn>
                  <a:cxn ang="T8">
                    <a:pos x="T4" y="T5"/>
                  </a:cxn>
                </a:cxnLst>
                <a:rect l="T9" t="T10" r="T11" b="T12"/>
                <a:pathLst>
                  <a:path w="36579" h="21600" fill="none" extrusionOk="0">
                    <a:moveTo>
                      <a:pt x="0" y="6046"/>
                    </a:moveTo>
                    <a:cubicBezTo>
                      <a:pt x="4025" y="2167"/>
                      <a:pt x="9397" y="-1"/>
                      <a:pt x="14988" y="0"/>
                    </a:cubicBezTo>
                    <a:cubicBezTo>
                      <a:pt x="26678" y="0"/>
                      <a:pt x="36247" y="9301"/>
                      <a:pt x="36579" y="20986"/>
                    </a:cubicBezTo>
                  </a:path>
                  <a:path w="36579" h="21600" stroke="0" extrusionOk="0">
                    <a:moveTo>
                      <a:pt x="0" y="6046"/>
                    </a:moveTo>
                    <a:cubicBezTo>
                      <a:pt x="4025" y="2167"/>
                      <a:pt x="9397" y="-1"/>
                      <a:pt x="14988" y="0"/>
                    </a:cubicBezTo>
                    <a:cubicBezTo>
                      <a:pt x="26678" y="0"/>
                      <a:pt x="36247" y="9301"/>
                      <a:pt x="36579" y="20986"/>
                    </a:cubicBezTo>
                    <a:lnTo>
                      <a:pt x="14988" y="21600"/>
                    </a:lnTo>
                    <a:lnTo>
                      <a:pt x="0" y="6046"/>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1275" name="AutoShape 16"/>
            <p:cNvSpPr>
              <a:spLocks noChangeArrowheads="1"/>
            </p:cNvSpPr>
            <p:nvPr/>
          </p:nvSpPr>
          <p:spPr bwMode="auto">
            <a:xfrm rot="1532874">
              <a:off x="1352" y="1206"/>
              <a:ext cx="752" cy="628"/>
            </a:xfrm>
            <a:prstGeom prst="rightArrow">
              <a:avLst>
                <a:gd name="adj1" fmla="val 50000"/>
                <a:gd name="adj2" fmla="val 51250"/>
              </a:avLst>
            </a:prstGeom>
            <a:solidFill>
              <a:srgbClr val="00B050"/>
            </a:solidFill>
            <a:ln w="9525">
              <a:solidFill>
                <a:schemeClr val="tx1"/>
              </a:solidFill>
              <a:miter lim="800000"/>
              <a:headEnd/>
              <a:tailEnd/>
            </a:ln>
          </p:spPr>
          <p:txBody>
            <a:bodyPr rot="10800000"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sw-KE"/>
            </a:p>
          </p:txBody>
        </p:sp>
        <p:sp>
          <p:nvSpPr>
            <p:cNvPr id="11276" name="Text Box 17"/>
            <p:cNvSpPr txBox="1">
              <a:spLocks noChangeArrowheads="1"/>
            </p:cNvSpPr>
            <p:nvPr/>
          </p:nvSpPr>
          <p:spPr bwMode="auto">
            <a:xfrm>
              <a:off x="384" y="788"/>
              <a:ext cx="1159" cy="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dirty="0"/>
                <a:t>Government</a:t>
              </a:r>
            </a:p>
          </p:txBody>
        </p:sp>
        <p:sp>
          <p:nvSpPr>
            <p:cNvPr id="11277" name="Text Box 18"/>
            <p:cNvSpPr txBox="1">
              <a:spLocks noChangeArrowheads="1"/>
            </p:cNvSpPr>
            <p:nvPr/>
          </p:nvSpPr>
          <p:spPr bwMode="auto">
            <a:xfrm>
              <a:off x="3681" y="622"/>
              <a:ext cx="1104" cy="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dirty="0"/>
                <a:t>Private Sector Corporation</a:t>
              </a:r>
            </a:p>
          </p:txBody>
        </p:sp>
      </p:grpSp>
      <p:sp>
        <p:nvSpPr>
          <p:cNvPr id="17" name="AutoShape 10"/>
          <p:cNvSpPr>
            <a:spLocks noChangeArrowheads="1"/>
          </p:cNvSpPr>
          <p:nvPr/>
        </p:nvSpPr>
        <p:spPr bwMode="auto">
          <a:xfrm rot="9585183">
            <a:off x="6064557" y="2788963"/>
            <a:ext cx="955387" cy="473259"/>
          </a:xfrm>
          <a:prstGeom prst="rightArrow">
            <a:avLst>
              <a:gd name="adj1" fmla="val 50000"/>
              <a:gd name="adj2" fmla="val 51250"/>
            </a:avLst>
          </a:prstGeom>
          <a:solidFill>
            <a:srgbClr val="85F79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sw-KE"/>
          </a:p>
        </p:txBody>
      </p:sp>
      <p:sp>
        <p:nvSpPr>
          <p:cNvPr id="18" name="Text Box 18"/>
          <p:cNvSpPr txBox="1">
            <a:spLocks noChangeArrowheads="1"/>
          </p:cNvSpPr>
          <p:nvPr/>
        </p:nvSpPr>
        <p:spPr bwMode="auto">
          <a:xfrm>
            <a:off x="7210006" y="2592821"/>
            <a:ext cx="142398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dirty="0"/>
              <a:t>Household funds</a:t>
            </a:r>
          </a:p>
        </p:txBody>
      </p:sp>
    </p:spTree>
    <p:extLst>
      <p:ext uri="{BB962C8B-B14F-4D97-AF65-F5344CB8AC3E}">
        <p14:creationId xmlns:p14="http://schemas.microsoft.com/office/powerpoint/2010/main" val="13790672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D01331-CA93-4203-A534-673EF815C0AA}"/>
              </a:ext>
            </a:extLst>
          </p:cNvPr>
          <p:cNvSpPr>
            <a:spLocks noGrp="1"/>
          </p:cNvSpPr>
          <p:nvPr>
            <p:ph type="title"/>
          </p:nvPr>
        </p:nvSpPr>
        <p:spPr>
          <a:xfrm>
            <a:off x="0" y="634421"/>
            <a:ext cx="9906000" cy="716911"/>
          </a:xfrm>
          <a:solidFill>
            <a:srgbClr val="00B0F0"/>
          </a:solidFill>
        </p:spPr>
        <p:txBody>
          <a:bodyPr>
            <a:normAutofit/>
          </a:bodyPr>
          <a:lstStyle/>
          <a:p>
            <a:r>
              <a:rPr lang="en-GB" sz="3250" b="1" dirty="0"/>
              <a:t>Sources of Health Financing, Kenya</a:t>
            </a:r>
            <a:endParaRPr lang="en-US" sz="3250" b="1" dirty="0"/>
          </a:p>
        </p:txBody>
      </p:sp>
      <p:graphicFrame>
        <p:nvGraphicFramePr>
          <p:cNvPr id="4" name="Chart 3">
            <a:extLst>
              <a:ext uri="{FF2B5EF4-FFF2-40B4-BE49-F238E27FC236}">
                <a16:creationId xmlns:a16="http://schemas.microsoft.com/office/drawing/2014/main" id="{E4ED9C6F-B760-4B61-8F8B-8F3C07C039EB}"/>
              </a:ext>
            </a:extLst>
          </p:cNvPr>
          <p:cNvGraphicFramePr/>
          <p:nvPr>
            <p:extLst>
              <p:ext uri="{D42A27DB-BD31-4B8C-83A1-F6EECF244321}">
                <p14:modId xmlns:p14="http://schemas.microsoft.com/office/powerpoint/2010/main" val="2434547440"/>
              </p:ext>
            </p:extLst>
          </p:nvPr>
        </p:nvGraphicFramePr>
        <p:xfrm>
          <a:off x="326842" y="1643375"/>
          <a:ext cx="9071157" cy="3578865"/>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91890B31-7012-499C-A951-03CA2BE6FCA6}"/>
              </a:ext>
            </a:extLst>
          </p:cNvPr>
          <p:cNvSpPr txBox="1"/>
          <p:nvPr/>
        </p:nvSpPr>
        <p:spPr>
          <a:xfrm>
            <a:off x="233252" y="5300249"/>
            <a:ext cx="8683586" cy="923330"/>
          </a:xfrm>
          <a:prstGeom prst="rect">
            <a:avLst/>
          </a:prstGeom>
          <a:noFill/>
        </p:spPr>
        <p:txBody>
          <a:bodyPr wrap="square" rtlCol="0">
            <a:spAutoFit/>
          </a:bodyPr>
          <a:lstStyle/>
          <a:p>
            <a:r>
              <a:rPr lang="en-US" b="1" i="1" dirty="0"/>
              <a:t>Source: </a:t>
            </a:r>
            <a:r>
              <a:rPr lang="en-US" i="1" dirty="0"/>
              <a:t>National Health Accounts (Ministry of Health, 2017)</a:t>
            </a:r>
            <a:endParaRPr lang="en-US" b="1" dirty="0"/>
          </a:p>
          <a:p>
            <a:pPr marL="232172" indent="-232172">
              <a:buFont typeface="Arial" panose="020B0604020202020204" pitchFamily="34" charset="0"/>
              <a:buChar char="•"/>
            </a:pPr>
            <a:r>
              <a:rPr lang="en-GB" dirty="0"/>
              <a:t>Still the Out of Pocket Payment is high</a:t>
            </a:r>
          </a:p>
          <a:p>
            <a:pPr marL="232172" indent="-232172">
              <a:buFont typeface="Arial" panose="020B0604020202020204" pitchFamily="34" charset="0"/>
              <a:buChar char="•"/>
            </a:pPr>
            <a:r>
              <a:rPr lang="en-GB" dirty="0"/>
              <a:t>Concerted efforts by government to increase funds for health</a:t>
            </a:r>
            <a:endParaRPr lang="en-US" dirty="0"/>
          </a:p>
        </p:txBody>
      </p:sp>
    </p:spTree>
    <p:extLst>
      <p:ext uri="{BB962C8B-B14F-4D97-AF65-F5344CB8AC3E}">
        <p14:creationId xmlns:p14="http://schemas.microsoft.com/office/powerpoint/2010/main" val="4285625578"/>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Retrospect</Template>
  <TotalTime>4842</TotalTime>
  <Words>1134</Words>
  <Application>Microsoft Office PowerPoint</Application>
  <PresentationFormat>A4 Paper (210x297 mm)</PresentationFormat>
  <Paragraphs>144</Paragraphs>
  <Slides>24</Slides>
  <Notes>9</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24</vt:i4>
      </vt:variant>
    </vt:vector>
  </HeadingPairs>
  <TitlesOfParts>
    <vt:vector size="38" baseType="lpstr">
      <vt:lpstr>MS PGothic</vt:lpstr>
      <vt:lpstr>MS PGothic</vt:lpstr>
      <vt:lpstr>宋体</vt:lpstr>
      <vt:lpstr>Arial</vt:lpstr>
      <vt:lpstr>Calibri</vt:lpstr>
      <vt:lpstr>Candara</vt:lpstr>
      <vt:lpstr>Century Gothic</vt:lpstr>
      <vt:lpstr>Courier New</vt:lpstr>
      <vt:lpstr>Garamond</vt:lpstr>
      <vt:lpstr>Georgia Regular</vt:lpstr>
      <vt:lpstr>ＭＳ Ｐ明朝</vt:lpstr>
      <vt:lpstr>ＭＳ Ｐ明朝</vt:lpstr>
      <vt:lpstr>Times New Roman</vt:lpstr>
      <vt:lpstr>Retrospect</vt:lpstr>
      <vt:lpstr>THE THIRD HEALTH SECTOR DEVELOPMENT PARTNER FORUM  Sustainable Domestic Health Financing</vt:lpstr>
      <vt:lpstr>PowerPoint Presentation</vt:lpstr>
      <vt:lpstr>Introduction</vt:lpstr>
      <vt:lpstr>Context </vt:lpstr>
      <vt:lpstr>Health financing and Service delivery: Like Wheels</vt:lpstr>
      <vt:lpstr>Financing is NOT just about raising  more money</vt:lpstr>
      <vt:lpstr>Selected Health Expenditure Statistics, FY 2001/02 - FY 2015/16</vt:lpstr>
      <vt:lpstr>Sustainable Health Financing </vt:lpstr>
      <vt:lpstr>Sources of Health Financing, Kenya</vt:lpstr>
      <vt:lpstr>Trends in incidence of catastrophic health spending, Kenya 2018</vt:lpstr>
      <vt:lpstr>Financing system efficiency?</vt:lpstr>
      <vt:lpstr>Per capita out-of-pocket health expenditure by County, Kenya 2018</vt:lpstr>
      <vt:lpstr>Combined Health Budget Allocation Pre and Post Devolution</vt:lpstr>
      <vt:lpstr>County health Budget Allocation (2013/14 – 2017/18)</vt:lpstr>
      <vt:lpstr>Allocations to Health by County FY 2015/16 to 2017/18</vt:lpstr>
      <vt:lpstr>Breakdown of Recurrent and Development Allocations, FYs 2013/14 – 2017/18</vt:lpstr>
      <vt:lpstr>Trends in Health Insurance Coverage- 2003,2007,2013,2018, Kenya 2018</vt:lpstr>
      <vt:lpstr>Increased  access</vt:lpstr>
      <vt:lpstr>PowerPoint Presentation</vt:lpstr>
      <vt:lpstr>  Financing issues Facing health systems in developing countries</vt:lpstr>
      <vt:lpstr>  Health system strengthening towards sustainable health financing</vt:lpstr>
      <vt:lpstr>Conclusion</vt:lpstr>
      <vt:lpstr>Wrap-up</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Progress Report of the Parastatal Reform Implementation Committee to H.E. the President</dc:title>
  <dc:creator>David Njuguna</dc:creator>
  <cp:lastModifiedBy>Emmanuel Mosoti Machani</cp:lastModifiedBy>
  <cp:revision>565</cp:revision>
  <cp:lastPrinted>2016-02-10T06:33:11Z</cp:lastPrinted>
  <dcterms:created xsi:type="dcterms:W3CDTF">2014-05-04T07:00:49Z</dcterms:created>
  <dcterms:modified xsi:type="dcterms:W3CDTF">2019-08-08T08:53:44Z</dcterms:modified>
</cp:coreProperties>
</file>