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11"/>
  </p:notesMasterIdLst>
  <p:handoutMasterIdLst>
    <p:handoutMasterId r:id="rId12"/>
  </p:handoutMasterIdLst>
  <p:sldIdLst>
    <p:sldId id="276" r:id="rId2"/>
    <p:sldId id="285" r:id="rId3"/>
    <p:sldId id="277" r:id="rId4"/>
    <p:sldId id="282" r:id="rId5"/>
    <p:sldId id="279" r:id="rId6"/>
    <p:sldId id="280" r:id="rId7"/>
    <p:sldId id="281" r:id="rId8"/>
    <p:sldId id="284" r:id="rId9"/>
    <p:sldId id="283" r:id="rId10"/>
  </p:sldIdLst>
  <p:sldSz cx="9144000" cy="6858000" type="screen4x3"/>
  <p:notesSz cx="6669088" cy="99187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524" autoAdjust="0"/>
    <p:restoredTop sz="92385" autoAdjust="0"/>
  </p:normalViewPr>
  <p:slideViewPr>
    <p:cSldViewPr snapToGrid="0">
      <p:cViewPr>
        <p:scale>
          <a:sx n="70" d="100"/>
          <a:sy n="70" d="100"/>
        </p:scale>
        <p:origin x="-96" y="-72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24"/>
        <p:guide pos="210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151" y="0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161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151" y="9423161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151" y="0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4538"/>
            <a:ext cx="4957762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212" y="4711581"/>
            <a:ext cx="4890665" cy="446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161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151" y="9423161"/>
            <a:ext cx="2889938" cy="49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55" tIns="45128" rIns="90255" bIns="45128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0975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11659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pic>
        <p:nvPicPr>
          <p:cNvPr id="6" name="Picture 3" descr="C:\Users\blum_son\Desktop\Documents\Communications\Logos\ELdZ_Kenia_en_3\ELdZ_Kenia_en_3\ELdZ_Kenia_en\JPEG_RGB_600dpi\ELdZ_Ken_rgb_en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t="13766" r="10198" b="13766"/>
          <a:stretch/>
        </p:blipFill>
        <p:spPr bwMode="auto">
          <a:xfrm>
            <a:off x="207005" y="12856"/>
            <a:ext cx="1945265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xmlns="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xmlns="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16/10/2015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16/10/2015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09" r:id="rId3"/>
    <p:sldLayoutId id="2147483714" r:id="rId4"/>
    <p:sldLayoutId id="2147483710" r:id="rId5"/>
    <p:sldLayoutId id="2147483711" r:id="rId6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Z" dirty="0" smtClean="0"/>
              <a:t>XXX</a:t>
            </a:r>
            <a:endParaRPr lang="en-BZ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/>
              <a:pPr/>
              <a:t>16/10/2015</a:t>
            </a:fld>
            <a:endParaRPr lang="de-DE" dirty="0"/>
          </a:p>
        </p:txBody>
      </p:sp>
      <p:sp>
        <p:nvSpPr>
          <p:cNvPr id="17" name="Inhaltsplatzhalter 16"/>
          <p:cNvSpPr>
            <a:spLocks noGrp="1"/>
          </p:cNvSpPr>
          <p:nvPr>
            <p:ph idx="1"/>
          </p:nvPr>
        </p:nvSpPr>
        <p:spPr>
          <a:xfrm>
            <a:off x="710383" y="1596788"/>
            <a:ext cx="7776000" cy="4681181"/>
          </a:xfrm>
        </p:spPr>
        <p:txBody>
          <a:bodyPr/>
          <a:lstStyle/>
          <a:p>
            <a:endParaRPr lang="de-DE" sz="3600" b="1" dirty="0" smtClean="0">
              <a:latin typeface="Maiandra GD" panose="020E0502030308020204" pitchFamily="34" charset="0"/>
            </a:endParaRPr>
          </a:p>
          <a:p>
            <a:pPr algn="ctr"/>
            <a:r>
              <a:rPr lang="de-DE" sz="40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Strenthening County Financing Systems</a:t>
            </a:r>
          </a:p>
          <a:p>
            <a:endParaRPr lang="de-DE" b="1" dirty="0" smtClean="0">
              <a:latin typeface="Maiandra GD" panose="020E0502030308020204" pitchFamily="34" charset="0"/>
            </a:endParaRPr>
          </a:p>
          <a:p>
            <a:endParaRPr lang="de-DE" b="1" dirty="0" smtClean="0">
              <a:latin typeface="Maiandra GD" panose="020E0502030308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dirty="0" smtClean="0">
              <a:latin typeface="Maiandra GD" panose="020E0502030308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dirty="0">
              <a:latin typeface="Maiandra GD" panose="020E0502030308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b="1" dirty="0" smtClean="0">
                <a:latin typeface="Maiandra GD" panose="020E0502030308020204" pitchFamily="34" charset="0"/>
              </a:rPr>
              <a:t>			</a:t>
            </a:r>
            <a:r>
              <a:rPr lang="de-DE" b="1" i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Presented at the HSDPF, CUEA,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b="1" i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			9th October 2015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b="1" i="1" dirty="0" smtClean="0">
                <a:latin typeface="Maiandra GD" panose="020E0502030308020204" pitchFamily="34" charset="0"/>
              </a:rPr>
              <a:t>			</a:t>
            </a:r>
            <a:r>
              <a:rPr lang="de-DE" b="1" i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Cynthia Macharia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b="1" i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			GIZ Health Sector Programe, Kenya</a:t>
            </a:r>
            <a:endParaRPr lang="de-DE" b="1" i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419434" y="314102"/>
            <a:ext cx="10669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Implemented by</a:t>
            </a:r>
            <a:endParaRPr lang="en-GB" sz="8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1512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Health Financing </a:t>
            </a:r>
            <a:r>
              <a:rPr lang="en-GB" b="1" i="1" dirty="0" smtClean="0">
                <a:solidFill>
                  <a:schemeClr val="tx1"/>
                </a:solidFill>
              </a:rPr>
              <a:t>– a definition</a:t>
            </a:r>
            <a:endParaRPr lang="en-GB" b="1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Health financing refers 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to the “function of a health system concerned with the mobilization, </a:t>
            </a:r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accumulation 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and allocation of money to cover the health needs of the people, individually and </a:t>
            </a:r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collectively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, in the health system... </a:t>
            </a:r>
            <a:endParaRPr lang="en-GB" sz="2000" dirty="0" smtClean="0">
              <a:solidFill>
                <a:schemeClr val="tx1"/>
              </a:solidFill>
              <a:latin typeface="Maiandra GD" panose="020E0502030308020204" pitchFamily="34" charset="0"/>
            </a:endParaRPr>
          </a:p>
          <a:p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..the 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purpose of health financing is to make funding available, as </a:t>
            </a:r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well 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as to set the right financial incentives to providers, to ensure that all individuals have access </a:t>
            </a:r>
            <a:r>
              <a:rPr lang="en-GB" sz="20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to </a:t>
            </a:r>
            <a:r>
              <a:rPr lang="en-GB" sz="2000" dirty="0">
                <a:solidFill>
                  <a:schemeClr val="tx1"/>
                </a:solidFill>
                <a:latin typeface="Maiandra GD" panose="020E0502030308020204" pitchFamily="34" charset="0"/>
              </a:rPr>
              <a:t>effective public health and personal health care” 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547203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/>
              <a:pPr/>
              <a:t>16/10/2015</a:t>
            </a:fld>
            <a:endParaRPr lang="de-DE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84000" y="1937983"/>
            <a:ext cx="7776000" cy="4326018"/>
          </a:xfrm>
        </p:spPr>
        <p:txBody>
          <a:bodyPr/>
          <a:lstStyle/>
          <a:p>
            <a:pPr algn="just"/>
            <a:r>
              <a:rPr lang="de-DE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The 4th Schedule of the Constitution of Kenya (2010): Distribution of functions between the national gand the county governments</a:t>
            </a:r>
          </a:p>
          <a:p>
            <a:pPr algn="just"/>
            <a:endParaRPr lang="de-DE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419434" y="314102"/>
            <a:ext cx="10669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Implemented by</a:t>
            </a:r>
            <a:endParaRPr lang="en-GB" sz="8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282890"/>
            <a:ext cx="7776000" cy="477671"/>
          </a:xfrm>
        </p:spPr>
        <p:txBody>
          <a:bodyPr/>
          <a:lstStyle/>
          <a:p>
            <a:r>
              <a:rPr lang="de-DE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Division of Health Sector Functions</a:t>
            </a:r>
            <a:endParaRPr lang="de-DE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880730"/>
              </p:ext>
            </p:extLst>
          </p:nvPr>
        </p:nvGraphicFramePr>
        <p:xfrm>
          <a:off x="736978" y="2702257"/>
          <a:ext cx="7847463" cy="3497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208"/>
                <a:gridCol w="4565255"/>
              </a:tblGrid>
              <a:tr h="38877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aiandra GD" panose="020E0502030308020204" pitchFamily="34" charset="0"/>
                        </a:rPr>
                        <a:t>National Government</a:t>
                      </a:r>
                      <a:endParaRPr lang="en-GB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Maiandra GD" panose="020E0502030308020204" pitchFamily="34" charset="0"/>
                        </a:rPr>
                        <a:t>County Governments</a:t>
                      </a:r>
                      <a:endParaRPr lang="en-GB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</a:tr>
              <a:tr h="297175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dirty="0" smtClean="0">
                          <a:latin typeface="Maiandra GD" panose="020E0502030308020204" pitchFamily="34" charset="0"/>
                        </a:rPr>
                        <a:t>Health Policy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dirty="0" smtClean="0">
                          <a:latin typeface="Maiandra GD" panose="020E0502030308020204" pitchFamily="34" charset="0"/>
                        </a:rPr>
                        <a:t>National referral health facilities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dirty="0" smtClean="0">
                          <a:latin typeface="Maiandra GD" panose="020E0502030308020204" pitchFamily="34" charset="0"/>
                        </a:rPr>
                        <a:t>Capacity</a:t>
                      </a: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 building and technical assistance to counties</a:t>
                      </a:r>
                      <a:endParaRPr lang="en-GB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dirty="0" smtClean="0">
                          <a:latin typeface="Maiandra GD" panose="020E0502030308020204" pitchFamily="34" charset="0"/>
                        </a:rPr>
                        <a:t>County health facilities and pharmacies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dirty="0" smtClean="0">
                          <a:latin typeface="Maiandra GD" panose="020E0502030308020204" pitchFamily="34" charset="0"/>
                        </a:rPr>
                        <a:t>Ambulance</a:t>
                      </a: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 services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Promotion of primary health care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Licensing and control of undertakings that sell food to the public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Veterinary services (excluding regulation of profession)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Cemeteries, funeral parlours and crematoria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baseline="0" dirty="0" smtClean="0">
                          <a:latin typeface="Maiandra GD" panose="020E0502030308020204" pitchFamily="34" charset="0"/>
                        </a:rPr>
                        <a:t>Refuse removal, refuse dumps and solid waste disposal</a:t>
                      </a:r>
                      <a:endParaRPr lang="en-GB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3159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1201003"/>
            <a:ext cx="7776000" cy="600501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Sources of Revenue for Counties</a:t>
            </a:r>
            <a:endParaRPr lang="en-GB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1856096"/>
            <a:ext cx="7776000" cy="4640237"/>
          </a:xfrm>
        </p:spPr>
        <p:txBody>
          <a:bodyPr/>
          <a:lstStyle/>
          <a:p>
            <a:pPr algn="just"/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Various sources of revenue: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Transfers from the nationally collected revenue.  At least 15% of nationally collected revenues for counties as a group (shared equitably, not equally).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Local revenue – collected by the counties through taxes and fees charged for various services.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Equalisation fund and conditional grants (funds that must be spent on specific items).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Funds and in-kind resources from development partners.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Loans – funds borrowed by the counties.  Counties allowed to borrow if the national government agrees to guarantee the loan (</a:t>
            </a:r>
            <a:r>
              <a:rPr lang="en-GB" dirty="0" err="1" smtClean="0">
                <a:solidFill>
                  <a:schemeClr val="tx1"/>
                </a:solidFill>
                <a:latin typeface="Maiandra GD" panose="020E0502030308020204" pitchFamily="34" charset="0"/>
              </a:rPr>
              <a:t>CoK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 Art. 22).</a:t>
            </a:r>
            <a:endParaRPr lang="en-GB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6141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1214651"/>
            <a:ext cx="7776000" cy="600501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Budgeting at County level</a:t>
            </a:r>
            <a:endParaRPr lang="en-GB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1760561"/>
            <a:ext cx="7776000" cy="4503439"/>
          </a:xfrm>
        </p:spPr>
        <p:txBody>
          <a:bodyPr/>
          <a:lstStyle/>
          <a:p>
            <a:pPr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Counties determine how the funds are shared between different sectors based the county  development plan: </a:t>
            </a:r>
            <a:endParaRPr lang="en-GB" dirty="0" smtClean="0">
              <a:solidFill>
                <a:srgbClr val="FF0000"/>
              </a:solidFill>
              <a:latin typeface="Maiandra GD" panose="020E0502030308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The CEC for finance mandated to manage the budget process for the county.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CEC finance submits budget estimates to County Executive Committee for approval.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CEC finance submits budget documents to the County Assembly for approval.</a:t>
            </a:r>
          </a:p>
          <a:p>
            <a:pPr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Public participation provided for under the PFMA through </a:t>
            </a: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County Budget and Economic Forums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(CBEFs) to provide forum for public consultation on matters relating to budgeting, the economy and financial management at the county level. </a:t>
            </a:r>
            <a:endParaRPr lang="en-GB" dirty="0" smtClean="0">
              <a:solidFill>
                <a:srgbClr val="FF0000"/>
              </a:solidFill>
              <a:latin typeface="Maiandra GD" panose="020E0502030308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  <a:latin typeface="Maiandra GD" panose="020E0502030308020204" pitchFamily="34" charset="0"/>
            </a:endParaRPr>
          </a:p>
          <a:p>
            <a:pPr algn="just"/>
            <a:endParaRPr lang="en-GB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390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704" y="1187355"/>
            <a:ext cx="7776000" cy="573206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Issues</a:t>
            </a:r>
            <a:endParaRPr lang="en-GB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1951630"/>
            <a:ext cx="7776000" cy="4312370"/>
          </a:xfrm>
        </p:spPr>
        <p:txBody>
          <a:bodyPr/>
          <a:lstStyle/>
          <a:p>
            <a:pPr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Most county health departments are grappling with the following issues: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Inadequate allocation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 of funds for the health sector.  Combined national and County allocation to health was 5% (2013/14) and 7.5% (2014/15).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High recurrent expenditure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compared to development expenditure – this inhibits capital growth.  On average counties expenditure in  2013/14 (Recurrent 75.1% / Development) 24.9%;  In 2014/15 (Recurrent 75% ; Development 25%)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Social accountability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– inadequate involvement of the community in overall financial management.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National/County coordination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seems weak– </a:t>
            </a:r>
            <a:r>
              <a:rPr lang="en-GB" dirty="0" err="1" smtClean="0">
                <a:solidFill>
                  <a:schemeClr val="tx1"/>
                </a:solidFill>
                <a:latin typeface="Maiandra GD" panose="020E0502030308020204" pitchFamily="34" charset="0"/>
              </a:rPr>
              <a:t>eg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. delayed disbursement of funds from the national government.</a:t>
            </a:r>
          </a:p>
        </p:txBody>
      </p:sp>
    </p:spTree>
    <p:extLst>
      <p:ext uri="{BB962C8B-B14F-4D97-AF65-F5344CB8AC3E}">
        <p14:creationId xmlns:p14="http://schemas.microsoft.com/office/powerpoint/2010/main" xmlns="" val="3148251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Strengthening Financial Management at County level</a:t>
            </a:r>
            <a:endParaRPr lang="en-GB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2115403"/>
            <a:ext cx="7776000" cy="4408227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Resource Mobilization</a:t>
            </a:r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: need to come up with innovative ways of raising additional funds (</a:t>
            </a:r>
            <a:r>
              <a:rPr lang="en-GB" sz="1700" dirty="0" err="1" smtClean="0">
                <a:solidFill>
                  <a:schemeClr val="tx1"/>
                </a:solidFill>
                <a:latin typeface="Maiandra GD" panose="020E0502030308020204" pitchFamily="34" charset="0"/>
              </a:rPr>
              <a:t>eg</a:t>
            </a:r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. PPPs)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Programme Based Budgeting</a:t>
            </a:r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  as per the PFM Act.  Advantages include: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Shift focus from inputs to outputs/outcomes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Focus on performance (links performance measurement to budget)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Helps justify choices among competing priorities			</a:t>
            </a:r>
          </a:p>
          <a:p>
            <a:pPr marL="285750" lvl="1" indent="-285750" algn="just"/>
            <a:r>
              <a:rPr lang="en-GB" sz="17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Observance of fiscal responsibility principles</a:t>
            </a:r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: according to PFM Act (S. 107)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county government to strive at allocating a minimum of 30% of budget to development expenditure. 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County government recurrent expenditure not to exceed total revenue</a:t>
            </a:r>
          </a:p>
          <a:p>
            <a:pPr marL="645750" lvl="1" indent="-285750" algn="just"/>
            <a:r>
              <a:rPr lang="en-GB" sz="17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Government borrowings to be used for development expenditure</a:t>
            </a:r>
          </a:p>
          <a:p>
            <a:pPr marL="645750" lvl="1" indent="-285750" algn="just"/>
            <a:endParaRPr lang="en-GB" dirty="0" smtClean="0">
              <a:solidFill>
                <a:schemeClr val="tx1"/>
              </a:solidFill>
              <a:latin typeface="Maiandra GD" panose="020E0502030308020204" pitchFamily="34" charset="0"/>
            </a:endParaRPr>
          </a:p>
          <a:p>
            <a:pPr marL="645750" lvl="1" indent="-285750" algn="just"/>
            <a:endParaRPr lang="en-GB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4439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Strengthening Financial Management at County level</a:t>
            </a:r>
            <a:endParaRPr lang="en-GB" b="1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2115403"/>
            <a:ext cx="7776000" cy="4148597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Adequate capacity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both human and systems to ensure proper receipt and accounting for all money received. </a:t>
            </a:r>
            <a:endParaRPr lang="en-GB" dirty="0">
              <a:solidFill>
                <a:schemeClr val="tx1"/>
              </a:solidFill>
              <a:latin typeface="Maiandra GD" panose="020E0502030308020204" pitchFamily="34" charset="0"/>
            </a:endParaRPr>
          </a:p>
          <a:p>
            <a:pPr marL="645750" lvl="1" indent="-285750"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Resources used in a way that is lawful and authorised, and effective, efficient, economical and transparent. (PFMA S. 162)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Public participation </a:t>
            </a:r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in public finance management</a:t>
            </a:r>
          </a:p>
          <a:p>
            <a:pPr marL="645750" lvl="1" indent="-285750"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Formation of the county budget and economic forum that provides a platform for public participation in county planning and budgeting.</a:t>
            </a:r>
          </a:p>
          <a:p>
            <a:pPr marL="645750" lvl="1" indent="-285750" algn="just"/>
            <a:r>
              <a:rPr lang="en-GB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Requirement for publication and publicizing of budget documents and reports enhances public participation.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75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16/10/2015</a:t>
            </a:fld>
            <a:endParaRPr lang="en-GB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000" y="1542198"/>
            <a:ext cx="7776000" cy="3903259"/>
          </a:xfrm>
        </p:spPr>
        <p:txBody>
          <a:bodyPr/>
          <a:lstStyle/>
          <a:p>
            <a:pPr algn="ctr"/>
            <a:endParaRPr lang="en-GB" sz="8800" dirty="0" smtClean="0">
              <a:latin typeface="Script MT Bold" panose="03040602040607080904" pitchFamily="66" charset="0"/>
            </a:endParaRPr>
          </a:p>
          <a:p>
            <a:pPr algn="ctr"/>
            <a:r>
              <a:rPr lang="en-GB" sz="8800" dirty="0" smtClean="0">
                <a:latin typeface="Script MT Bold" panose="03040602040607080904" pitchFamily="66" charset="0"/>
              </a:rPr>
              <a:t>Thank you!</a:t>
            </a:r>
            <a:endParaRPr lang="en-GB" sz="8800" dirty="0">
              <a:latin typeface="Script MT Bold" panose="030406020406070809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317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2002</TotalTime>
  <Words>659</Words>
  <Application>Microsoft Office PowerPoint</Application>
  <PresentationFormat>On-screen Show (4:3)</PresentationFormat>
  <Paragraphs>86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GIZ_Banner_Kopfzeile-Ausland (3)</vt:lpstr>
      <vt:lpstr>Slide 1</vt:lpstr>
      <vt:lpstr>Health Financing – a definition</vt:lpstr>
      <vt:lpstr>Division of Health Sector Functions</vt:lpstr>
      <vt:lpstr>Sources of Revenue for Counties</vt:lpstr>
      <vt:lpstr>Budgeting at County level</vt:lpstr>
      <vt:lpstr>Issues</vt:lpstr>
      <vt:lpstr>Strengthening Financial Management at County level</vt:lpstr>
      <vt:lpstr>Strengthening Financial Management at County level</vt:lpstr>
      <vt:lpstr>Slide 9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Emmanuel </cp:lastModifiedBy>
  <cp:revision>86</cp:revision>
  <cp:lastPrinted>2015-10-08T15:08:24Z</cp:lastPrinted>
  <dcterms:created xsi:type="dcterms:W3CDTF">2013-09-05T11:54:56Z</dcterms:created>
  <dcterms:modified xsi:type="dcterms:W3CDTF">2015-10-16T12:48:31Z</dcterms:modified>
</cp:coreProperties>
</file>