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5" r:id="rId9"/>
    <p:sldId id="263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9" r:id="rId18"/>
    <p:sldId id="274" r:id="rId19"/>
    <p:sldId id="275" r:id="rId20"/>
    <p:sldId id="276" r:id="rId21"/>
    <p:sldId id="280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5ADAB5-55B2-4BE2-92A6-43570FDC7823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899FBA-76B3-4E28-A1A6-5AAC66B94507}">
      <dgm:prSet phldrT="[Text]"/>
      <dgm:spPr/>
      <dgm:t>
        <a:bodyPr/>
        <a:lstStyle/>
        <a:p>
          <a:r>
            <a:rPr lang="en-US" dirty="0" smtClean="0"/>
            <a:t>HIS</a:t>
          </a:r>
          <a:endParaRPr lang="en-US" dirty="0"/>
        </a:p>
      </dgm:t>
    </dgm:pt>
    <dgm:pt modelId="{13957E22-D0ED-4C66-9D69-5E444AE78B21}" type="parTrans" cxnId="{F7696425-3055-401D-A1F1-EED805947EAB}">
      <dgm:prSet/>
      <dgm:spPr/>
      <dgm:t>
        <a:bodyPr/>
        <a:lstStyle/>
        <a:p>
          <a:endParaRPr lang="en-US"/>
        </a:p>
      </dgm:t>
    </dgm:pt>
    <dgm:pt modelId="{F3AC08CC-F4F3-46F7-B282-7C2929ADD961}" type="sibTrans" cxnId="{F7696425-3055-401D-A1F1-EED805947EAB}">
      <dgm:prSet/>
      <dgm:spPr/>
      <dgm:t>
        <a:bodyPr/>
        <a:lstStyle/>
        <a:p>
          <a:endParaRPr lang="en-US"/>
        </a:p>
      </dgm:t>
    </dgm:pt>
    <dgm:pt modelId="{F6551820-5AA4-4B66-8EC9-66E341983A03}">
      <dgm:prSet phldrT="[Text]"/>
      <dgm:spPr/>
      <dgm:t>
        <a:bodyPr/>
        <a:lstStyle/>
        <a:p>
          <a:r>
            <a:rPr lang="en-US" dirty="0" smtClean="0"/>
            <a:t>REGULATORY FRAMEWORK</a:t>
          </a:r>
          <a:endParaRPr lang="en-US" dirty="0"/>
        </a:p>
      </dgm:t>
    </dgm:pt>
    <dgm:pt modelId="{2BDCC535-D527-46D5-BACE-9C1A30EF2EC3}" type="parTrans" cxnId="{DF1298FE-8116-4F98-8074-A7B8C3D61225}">
      <dgm:prSet/>
      <dgm:spPr/>
      <dgm:t>
        <a:bodyPr/>
        <a:lstStyle/>
        <a:p>
          <a:endParaRPr lang="en-US"/>
        </a:p>
      </dgm:t>
    </dgm:pt>
    <dgm:pt modelId="{0AEAE4D0-CD1F-4E75-892C-5C19EDABC458}" type="sibTrans" cxnId="{DF1298FE-8116-4F98-8074-A7B8C3D61225}">
      <dgm:prSet/>
      <dgm:spPr/>
      <dgm:t>
        <a:bodyPr/>
        <a:lstStyle/>
        <a:p>
          <a:endParaRPr lang="en-US"/>
        </a:p>
      </dgm:t>
    </dgm:pt>
    <dgm:pt modelId="{3B9CC6F2-B3BC-4958-9901-1D8A40720C76}">
      <dgm:prSet phldrT="[Text]"/>
      <dgm:spPr/>
      <dgm:t>
        <a:bodyPr/>
        <a:lstStyle/>
        <a:p>
          <a:r>
            <a:rPr lang="en-US" dirty="0" smtClean="0"/>
            <a:t>HARDWARE &amp; INFRASTRUCTURE</a:t>
          </a:r>
          <a:endParaRPr lang="en-US" dirty="0"/>
        </a:p>
      </dgm:t>
    </dgm:pt>
    <dgm:pt modelId="{1083CC4A-4464-4FE8-81A9-B1CDD00D0C0D}" type="parTrans" cxnId="{5E852608-2848-467A-876D-17715B1FD0DC}">
      <dgm:prSet/>
      <dgm:spPr/>
      <dgm:t>
        <a:bodyPr/>
        <a:lstStyle/>
        <a:p>
          <a:endParaRPr lang="en-US"/>
        </a:p>
      </dgm:t>
    </dgm:pt>
    <dgm:pt modelId="{E275C8A6-197D-4A90-B3B7-B8C4F7E198C6}" type="sibTrans" cxnId="{5E852608-2848-467A-876D-17715B1FD0DC}">
      <dgm:prSet/>
      <dgm:spPr/>
      <dgm:t>
        <a:bodyPr/>
        <a:lstStyle/>
        <a:p>
          <a:endParaRPr lang="en-US"/>
        </a:p>
      </dgm:t>
    </dgm:pt>
    <dgm:pt modelId="{4FA8CEE4-0EFE-4DA4-A519-09991726732F}">
      <dgm:prSet phldrT="[Text]"/>
      <dgm:spPr/>
      <dgm:t>
        <a:bodyPr/>
        <a:lstStyle/>
        <a:p>
          <a:r>
            <a:rPr lang="en-US" dirty="0" smtClean="0"/>
            <a:t>SOFTWARE</a:t>
          </a:r>
          <a:endParaRPr lang="en-US" dirty="0"/>
        </a:p>
      </dgm:t>
    </dgm:pt>
    <dgm:pt modelId="{D187896A-56CF-4152-9F26-5408E46209C4}" type="parTrans" cxnId="{6AF3CAEA-E57E-42CA-8C88-FA3EA57AB420}">
      <dgm:prSet/>
      <dgm:spPr/>
      <dgm:t>
        <a:bodyPr/>
        <a:lstStyle/>
        <a:p>
          <a:endParaRPr lang="en-US"/>
        </a:p>
      </dgm:t>
    </dgm:pt>
    <dgm:pt modelId="{FB9222A8-2C60-4471-87F5-AA9F5B17A742}" type="sibTrans" cxnId="{6AF3CAEA-E57E-42CA-8C88-FA3EA57AB420}">
      <dgm:prSet/>
      <dgm:spPr/>
      <dgm:t>
        <a:bodyPr/>
        <a:lstStyle/>
        <a:p>
          <a:endParaRPr lang="en-US"/>
        </a:p>
      </dgm:t>
    </dgm:pt>
    <dgm:pt modelId="{1FCB3E12-6C3E-43A8-BA0F-624A9768641A}">
      <dgm:prSet phldrT="[Text]"/>
      <dgm:spPr/>
      <dgm:t>
        <a:bodyPr/>
        <a:lstStyle/>
        <a:p>
          <a:r>
            <a:rPr lang="en-US" dirty="0" smtClean="0"/>
            <a:t>PEOPLEWARE</a:t>
          </a:r>
          <a:endParaRPr lang="en-US" dirty="0"/>
        </a:p>
      </dgm:t>
    </dgm:pt>
    <dgm:pt modelId="{6C9DF9F2-B5CA-4C9A-9AFE-A4BDCE8D56E3}" type="parTrans" cxnId="{86282349-FB3C-4565-BB20-69A66ACCB6DE}">
      <dgm:prSet/>
      <dgm:spPr/>
      <dgm:t>
        <a:bodyPr/>
        <a:lstStyle/>
        <a:p>
          <a:endParaRPr lang="en-US"/>
        </a:p>
      </dgm:t>
    </dgm:pt>
    <dgm:pt modelId="{F65D2DBE-CA7F-4554-ABE5-0537F9E5E766}" type="sibTrans" cxnId="{86282349-FB3C-4565-BB20-69A66ACCB6DE}">
      <dgm:prSet/>
      <dgm:spPr/>
      <dgm:t>
        <a:bodyPr/>
        <a:lstStyle/>
        <a:p>
          <a:endParaRPr lang="en-US"/>
        </a:p>
      </dgm:t>
    </dgm:pt>
    <dgm:pt modelId="{FF886177-3350-4EAF-9A12-5886FC21BB58}" type="pres">
      <dgm:prSet presAssocID="{505ADAB5-55B2-4BE2-92A6-43570FDC7823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D92A69A-D2FA-4418-AF07-44B86C3CDF9E}" type="pres">
      <dgm:prSet presAssocID="{505ADAB5-55B2-4BE2-92A6-43570FDC7823}" presName="matrix" presStyleCnt="0"/>
      <dgm:spPr/>
    </dgm:pt>
    <dgm:pt modelId="{11547089-04F3-4BFE-96EA-75B191C6C8D2}" type="pres">
      <dgm:prSet presAssocID="{505ADAB5-55B2-4BE2-92A6-43570FDC7823}" presName="tile1" presStyleLbl="node1" presStyleIdx="0" presStyleCnt="4"/>
      <dgm:spPr/>
      <dgm:t>
        <a:bodyPr/>
        <a:lstStyle/>
        <a:p>
          <a:endParaRPr lang="en-US"/>
        </a:p>
      </dgm:t>
    </dgm:pt>
    <dgm:pt modelId="{776996CF-A0AB-45F6-8917-9FDEE33BE836}" type="pres">
      <dgm:prSet presAssocID="{505ADAB5-55B2-4BE2-92A6-43570FDC782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075C7D-B63D-47A5-9610-6250AF6D3434}" type="pres">
      <dgm:prSet presAssocID="{505ADAB5-55B2-4BE2-92A6-43570FDC7823}" presName="tile2" presStyleLbl="node1" presStyleIdx="1" presStyleCnt="4"/>
      <dgm:spPr/>
      <dgm:t>
        <a:bodyPr/>
        <a:lstStyle/>
        <a:p>
          <a:endParaRPr lang="en-US"/>
        </a:p>
      </dgm:t>
    </dgm:pt>
    <dgm:pt modelId="{21EC58CA-9025-4A20-90D0-7147A676E3B9}" type="pres">
      <dgm:prSet presAssocID="{505ADAB5-55B2-4BE2-92A6-43570FDC782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75D11B-0DBD-45BE-803B-AB0A5A572891}" type="pres">
      <dgm:prSet presAssocID="{505ADAB5-55B2-4BE2-92A6-43570FDC7823}" presName="tile3" presStyleLbl="node1" presStyleIdx="2" presStyleCnt="4"/>
      <dgm:spPr/>
      <dgm:t>
        <a:bodyPr/>
        <a:lstStyle/>
        <a:p>
          <a:endParaRPr lang="en-US"/>
        </a:p>
      </dgm:t>
    </dgm:pt>
    <dgm:pt modelId="{117BF253-629F-443C-AC44-6056490034E8}" type="pres">
      <dgm:prSet presAssocID="{505ADAB5-55B2-4BE2-92A6-43570FDC782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A1BBFC-8EEC-4E7A-86FA-BF6A64EE4D73}" type="pres">
      <dgm:prSet presAssocID="{505ADAB5-55B2-4BE2-92A6-43570FDC7823}" presName="tile4" presStyleLbl="node1" presStyleIdx="3" presStyleCnt="4"/>
      <dgm:spPr/>
      <dgm:t>
        <a:bodyPr/>
        <a:lstStyle/>
        <a:p>
          <a:endParaRPr lang="en-US"/>
        </a:p>
      </dgm:t>
    </dgm:pt>
    <dgm:pt modelId="{7EB9DC43-E72E-479C-BEDB-8BBCA9C22776}" type="pres">
      <dgm:prSet presAssocID="{505ADAB5-55B2-4BE2-92A6-43570FDC782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8343A-B84F-47FB-84D1-7C8984FCC5C7}" type="pres">
      <dgm:prSet presAssocID="{505ADAB5-55B2-4BE2-92A6-43570FDC7823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6AF3CAEA-E57E-42CA-8C88-FA3EA57AB420}" srcId="{A8899FBA-76B3-4E28-A1A6-5AAC66B94507}" destId="{4FA8CEE4-0EFE-4DA4-A519-09991726732F}" srcOrd="2" destOrd="0" parTransId="{D187896A-56CF-4152-9F26-5408E46209C4}" sibTransId="{FB9222A8-2C60-4471-87F5-AA9F5B17A742}"/>
    <dgm:cxn modelId="{116B0090-D164-4156-99BB-4CD2F3993C53}" type="presOf" srcId="{1FCB3E12-6C3E-43A8-BA0F-624A9768641A}" destId="{7EB9DC43-E72E-479C-BEDB-8BBCA9C22776}" srcOrd="1" destOrd="0" presId="urn:microsoft.com/office/officeart/2005/8/layout/matrix1"/>
    <dgm:cxn modelId="{BE72CD59-0065-4E12-B245-3DC20AF731DA}" type="presOf" srcId="{4FA8CEE4-0EFE-4DA4-A519-09991726732F}" destId="{5F75D11B-0DBD-45BE-803B-AB0A5A572891}" srcOrd="0" destOrd="0" presId="urn:microsoft.com/office/officeart/2005/8/layout/matrix1"/>
    <dgm:cxn modelId="{0BE91E7A-8EFD-43D3-B720-BD85A25EC6C5}" type="presOf" srcId="{505ADAB5-55B2-4BE2-92A6-43570FDC7823}" destId="{FF886177-3350-4EAF-9A12-5886FC21BB58}" srcOrd="0" destOrd="0" presId="urn:microsoft.com/office/officeart/2005/8/layout/matrix1"/>
    <dgm:cxn modelId="{AF845C7C-3426-4150-AB57-34CA47F98293}" type="presOf" srcId="{F6551820-5AA4-4B66-8EC9-66E341983A03}" destId="{776996CF-A0AB-45F6-8917-9FDEE33BE836}" srcOrd="1" destOrd="0" presId="urn:microsoft.com/office/officeart/2005/8/layout/matrix1"/>
    <dgm:cxn modelId="{E8BA623D-9DD7-47DA-A93D-793E1D2ACD64}" type="presOf" srcId="{4FA8CEE4-0EFE-4DA4-A519-09991726732F}" destId="{117BF253-629F-443C-AC44-6056490034E8}" srcOrd="1" destOrd="0" presId="urn:microsoft.com/office/officeart/2005/8/layout/matrix1"/>
    <dgm:cxn modelId="{38E7DC6D-F026-4DE4-9266-F52FF70EEABB}" type="presOf" srcId="{3B9CC6F2-B3BC-4958-9901-1D8A40720C76}" destId="{21EC58CA-9025-4A20-90D0-7147A676E3B9}" srcOrd="1" destOrd="0" presId="urn:microsoft.com/office/officeart/2005/8/layout/matrix1"/>
    <dgm:cxn modelId="{A13ED3B4-3A96-4715-9794-7774DE997F31}" type="presOf" srcId="{1FCB3E12-6C3E-43A8-BA0F-624A9768641A}" destId="{A9A1BBFC-8EEC-4E7A-86FA-BF6A64EE4D73}" srcOrd="0" destOrd="0" presId="urn:microsoft.com/office/officeart/2005/8/layout/matrix1"/>
    <dgm:cxn modelId="{059FE344-3B2D-4078-8B94-D531A6D5AA21}" type="presOf" srcId="{3B9CC6F2-B3BC-4958-9901-1D8A40720C76}" destId="{B4075C7D-B63D-47A5-9610-6250AF6D3434}" srcOrd="0" destOrd="0" presId="urn:microsoft.com/office/officeart/2005/8/layout/matrix1"/>
    <dgm:cxn modelId="{DF1298FE-8116-4F98-8074-A7B8C3D61225}" srcId="{A8899FBA-76B3-4E28-A1A6-5AAC66B94507}" destId="{F6551820-5AA4-4B66-8EC9-66E341983A03}" srcOrd="0" destOrd="0" parTransId="{2BDCC535-D527-46D5-BACE-9C1A30EF2EC3}" sibTransId="{0AEAE4D0-CD1F-4E75-892C-5C19EDABC458}"/>
    <dgm:cxn modelId="{86282349-FB3C-4565-BB20-69A66ACCB6DE}" srcId="{A8899FBA-76B3-4E28-A1A6-5AAC66B94507}" destId="{1FCB3E12-6C3E-43A8-BA0F-624A9768641A}" srcOrd="3" destOrd="0" parTransId="{6C9DF9F2-B5CA-4C9A-9AFE-A4BDCE8D56E3}" sibTransId="{F65D2DBE-CA7F-4554-ABE5-0537F9E5E766}"/>
    <dgm:cxn modelId="{F7696425-3055-401D-A1F1-EED805947EAB}" srcId="{505ADAB5-55B2-4BE2-92A6-43570FDC7823}" destId="{A8899FBA-76B3-4E28-A1A6-5AAC66B94507}" srcOrd="0" destOrd="0" parTransId="{13957E22-D0ED-4C66-9D69-5E444AE78B21}" sibTransId="{F3AC08CC-F4F3-46F7-B282-7C2929ADD961}"/>
    <dgm:cxn modelId="{5E852608-2848-467A-876D-17715B1FD0DC}" srcId="{A8899FBA-76B3-4E28-A1A6-5AAC66B94507}" destId="{3B9CC6F2-B3BC-4958-9901-1D8A40720C76}" srcOrd="1" destOrd="0" parTransId="{1083CC4A-4464-4FE8-81A9-B1CDD00D0C0D}" sibTransId="{E275C8A6-197D-4A90-B3B7-B8C4F7E198C6}"/>
    <dgm:cxn modelId="{AF7FD2D7-6F90-432E-80D7-196B8B9176E3}" type="presOf" srcId="{A8899FBA-76B3-4E28-A1A6-5AAC66B94507}" destId="{61F8343A-B84F-47FB-84D1-7C8984FCC5C7}" srcOrd="0" destOrd="0" presId="urn:microsoft.com/office/officeart/2005/8/layout/matrix1"/>
    <dgm:cxn modelId="{5CC6E131-9815-46EA-8E9B-36D20687457C}" type="presOf" srcId="{F6551820-5AA4-4B66-8EC9-66E341983A03}" destId="{11547089-04F3-4BFE-96EA-75B191C6C8D2}" srcOrd="0" destOrd="0" presId="urn:microsoft.com/office/officeart/2005/8/layout/matrix1"/>
    <dgm:cxn modelId="{A2806BE1-D179-44F3-AFE1-2EC065FEAAE3}" type="presParOf" srcId="{FF886177-3350-4EAF-9A12-5886FC21BB58}" destId="{7D92A69A-D2FA-4418-AF07-44B86C3CDF9E}" srcOrd="0" destOrd="0" presId="urn:microsoft.com/office/officeart/2005/8/layout/matrix1"/>
    <dgm:cxn modelId="{0D06E5A0-374F-4E6D-9E26-F24CFEDD83F3}" type="presParOf" srcId="{7D92A69A-D2FA-4418-AF07-44B86C3CDF9E}" destId="{11547089-04F3-4BFE-96EA-75B191C6C8D2}" srcOrd="0" destOrd="0" presId="urn:microsoft.com/office/officeart/2005/8/layout/matrix1"/>
    <dgm:cxn modelId="{48044808-A022-448E-A591-A63E03CDD7E7}" type="presParOf" srcId="{7D92A69A-D2FA-4418-AF07-44B86C3CDF9E}" destId="{776996CF-A0AB-45F6-8917-9FDEE33BE836}" srcOrd="1" destOrd="0" presId="urn:microsoft.com/office/officeart/2005/8/layout/matrix1"/>
    <dgm:cxn modelId="{910A7A33-3141-4E8A-BE62-F81469DF3F75}" type="presParOf" srcId="{7D92A69A-D2FA-4418-AF07-44B86C3CDF9E}" destId="{B4075C7D-B63D-47A5-9610-6250AF6D3434}" srcOrd="2" destOrd="0" presId="urn:microsoft.com/office/officeart/2005/8/layout/matrix1"/>
    <dgm:cxn modelId="{659D21B5-5B2C-4EFC-B764-4855038CD6A7}" type="presParOf" srcId="{7D92A69A-D2FA-4418-AF07-44B86C3CDF9E}" destId="{21EC58CA-9025-4A20-90D0-7147A676E3B9}" srcOrd="3" destOrd="0" presId="urn:microsoft.com/office/officeart/2005/8/layout/matrix1"/>
    <dgm:cxn modelId="{2C3E4384-7713-4C18-94DE-7F5C46CFC55E}" type="presParOf" srcId="{7D92A69A-D2FA-4418-AF07-44B86C3CDF9E}" destId="{5F75D11B-0DBD-45BE-803B-AB0A5A572891}" srcOrd="4" destOrd="0" presId="urn:microsoft.com/office/officeart/2005/8/layout/matrix1"/>
    <dgm:cxn modelId="{7B5CA673-804B-4592-92FA-6EB4E3E0460E}" type="presParOf" srcId="{7D92A69A-D2FA-4418-AF07-44B86C3CDF9E}" destId="{117BF253-629F-443C-AC44-6056490034E8}" srcOrd="5" destOrd="0" presId="urn:microsoft.com/office/officeart/2005/8/layout/matrix1"/>
    <dgm:cxn modelId="{4411F473-3EDA-4EE3-92C1-66BFA48CF149}" type="presParOf" srcId="{7D92A69A-D2FA-4418-AF07-44B86C3CDF9E}" destId="{A9A1BBFC-8EEC-4E7A-86FA-BF6A64EE4D73}" srcOrd="6" destOrd="0" presId="urn:microsoft.com/office/officeart/2005/8/layout/matrix1"/>
    <dgm:cxn modelId="{8FA7CA0A-41A1-44C4-A91C-9CDC577B9353}" type="presParOf" srcId="{7D92A69A-D2FA-4418-AF07-44B86C3CDF9E}" destId="{7EB9DC43-E72E-479C-BEDB-8BBCA9C22776}" srcOrd="7" destOrd="0" presId="urn:microsoft.com/office/officeart/2005/8/layout/matrix1"/>
    <dgm:cxn modelId="{46E21044-397B-4D99-A345-302BDC83ABBD}" type="presParOf" srcId="{FF886177-3350-4EAF-9A12-5886FC21BB58}" destId="{61F8343A-B84F-47FB-84D1-7C8984FCC5C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547089-04F3-4BFE-96EA-75B191C6C8D2}">
      <dsp:nvSpPr>
        <dsp:cNvPr id="0" name=""/>
        <dsp:cNvSpPr/>
      </dsp:nvSpPr>
      <dsp:spPr>
        <a:xfrm rot="16200000">
          <a:off x="590550" y="-590550"/>
          <a:ext cx="2705100" cy="38862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REGULATORY FRAMEWORK</a:t>
          </a:r>
          <a:endParaRPr lang="en-US" sz="3600" kern="1200" dirty="0"/>
        </a:p>
      </dsp:txBody>
      <dsp:txXfrm rot="5400000">
        <a:off x="0" y="0"/>
        <a:ext cx="3886200" cy="2028825"/>
      </dsp:txXfrm>
    </dsp:sp>
    <dsp:sp modelId="{B4075C7D-B63D-47A5-9610-6250AF6D3434}">
      <dsp:nvSpPr>
        <dsp:cNvPr id="0" name=""/>
        <dsp:cNvSpPr/>
      </dsp:nvSpPr>
      <dsp:spPr>
        <a:xfrm>
          <a:off x="3886200" y="0"/>
          <a:ext cx="3886200" cy="27051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HARDWARE &amp; INFRASTRUCTURE</a:t>
          </a:r>
          <a:endParaRPr lang="en-US" sz="3600" kern="1200" dirty="0"/>
        </a:p>
      </dsp:txBody>
      <dsp:txXfrm>
        <a:off x="3886200" y="0"/>
        <a:ext cx="3886200" cy="2028825"/>
      </dsp:txXfrm>
    </dsp:sp>
    <dsp:sp modelId="{5F75D11B-0DBD-45BE-803B-AB0A5A572891}">
      <dsp:nvSpPr>
        <dsp:cNvPr id="0" name=""/>
        <dsp:cNvSpPr/>
      </dsp:nvSpPr>
      <dsp:spPr>
        <a:xfrm rot="10800000">
          <a:off x="0" y="2705100"/>
          <a:ext cx="3886200" cy="27051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SOFTWARE</a:t>
          </a:r>
          <a:endParaRPr lang="en-US" sz="3600" kern="1200" dirty="0"/>
        </a:p>
      </dsp:txBody>
      <dsp:txXfrm rot="10800000">
        <a:off x="0" y="3381374"/>
        <a:ext cx="3886200" cy="2028825"/>
      </dsp:txXfrm>
    </dsp:sp>
    <dsp:sp modelId="{A9A1BBFC-8EEC-4E7A-86FA-BF6A64EE4D73}">
      <dsp:nvSpPr>
        <dsp:cNvPr id="0" name=""/>
        <dsp:cNvSpPr/>
      </dsp:nvSpPr>
      <dsp:spPr>
        <a:xfrm rot="5400000">
          <a:off x="4476750" y="2114550"/>
          <a:ext cx="2705100" cy="38862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PEOPLEWARE</a:t>
          </a:r>
          <a:endParaRPr lang="en-US" sz="3600" kern="1200" dirty="0"/>
        </a:p>
      </dsp:txBody>
      <dsp:txXfrm rot="-5400000">
        <a:off x="3886200" y="3381374"/>
        <a:ext cx="3886200" cy="2028825"/>
      </dsp:txXfrm>
    </dsp:sp>
    <dsp:sp modelId="{61F8343A-B84F-47FB-84D1-7C8984FCC5C7}">
      <dsp:nvSpPr>
        <dsp:cNvPr id="0" name=""/>
        <dsp:cNvSpPr/>
      </dsp:nvSpPr>
      <dsp:spPr>
        <a:xfrm>
          <a:off x="2720340" y="2028825"/>
          <a:ext cx="2331720" cy="135255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HIS</a:t>
          </a:r>
          <a:endParaRPr lang="en-US" sz="3600" kern="1200" dirty="0"/>
        </a:p>
      </dsp:txBody>
      <dsp:txXfrm>
        <a:off x="2786366" y="2094851"/>
        <a:ext cx="2199668" cy="1220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D216D-B870-49A7-8ED7-B9E88CD8BAA6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EB84F-D5B6-4ED0-B418-9F46188DF3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4250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4024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7638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3448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7154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7913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79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9526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685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7449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88057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2082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6B712-A51A-4B42-B0DB-7BEC68555B2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68333-39FE-4D4A-B8CF-251D6F189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856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fidep.org/?wpfb_dl=8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ndp.org/content/dam/kenya/docs/Democratic%20Governance/KENYA%20AIDS%20STRATEGIC%20FRAMEWORK.pdf" TargetMode="External"/><Relationship Id="rId5" Type="http://schemas.openxmlformats.org/officeDocument/2006/relationships/hyperlink" Target="http://www.who.int/pmnch/media/events/2013/kenya_hssp.pdf" TargetMode="Externa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guidelines.health.go.ke/" TargetMode="Externa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innetwork.org/Resources/HIS.asp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healthsystems/strategy/everybodys_business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o.int/topics/ehealth/en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enya-today.com/politics/jubilee-manifesto" TargetMode="External"/><Relationship Id="rId5" Type="http://schemas.openxmlformats.org/officeDocument/2006/relationships/hyperlink" Target="http://kenyalaw.org/kl/fileadmin/pdfdownloads/bills/2015/HealthBill2015.pdf" TargetMode="External"/><Relationship Id="rId4" Type="http://schemas.openxmlformats.org/officeDocument/2006/relationships/hyperlink" Target="https://www.kenyaembassy.com/pdfs/The%20Constitution%20of%20Kenya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61949"/>
            <a:ext cx="8763000" cy="26860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STRENGTHENING</a:t>
            </a:r>
            <a:br>
              <a:rPr lang="en-US" dirty="0" smtClean="0"/>
            </a:br>
            <a:r>
              <a:rPr lang="en-US" dirty="0" smtClean="0"/>
              <a:t>NATIONAL/SUB-NATIONAL</a:t>
            </a:r>
            <a:br>
              <a:rPr lang="en-US" dirty="0" smtClean="0"/>
            </a:br>
            <a:r>
              <a:rPr lang="en-US" sz="5300" dirty="0" smtClean="0"/>
              <a:t>HEALTH INFORMATION SYSTEM (HIS)</a:t>
            </a:r>
            <a:br>
              <a:rPr lang="en-US" sz="5300" dirty="0" smtClean="0"/>
            </a:br>
            <a:r>
              <a:rPr lang="en-US" sz="3600" dirty="0" smtClean="0"/>
              <a:t>TOWARDS eHealth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743200"/>
          </a:xfrm>
        </p:spPr>
        <p:txBody>
          <a:bodyPr>
            <a:normAutofit fontScale="85000" lnSpcReduction="10000"/>
          </a:bodyPr>
          <a:lstStyle/>
          <a:p>
            <a:r>
              <a:rPr lang="en-US" sz="3500" b="1" dirty="0" smtClean="0">
                <a:solidFill>
                  <a:schemeClr val="tx1"/>
                </a:solidFill>
              </a:rPr>
              <a:t>THE HEALTH SECTOR DEVELOPMENT PARTNER FORUM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THE CATHOLIC UNIVERSITY OF EAST AFRICA</a:t>
            </a:r>
          </a:p>
          <a:p>
            <a:r>
              <a:rPr lang="en-US" sz="2400" dirty="0" smtClean="0"/>
              <a:t>9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October, 2015</a:t>
            </a:r>
          </a:p>
          <a:p>
            <a:endParaRPr lang="en-US" sz="2400" dirty="0" smtClean="0"/>
          </a:p>
          <a:p>
            <a:r>
              <a:rPr lang="en-US" sz="2400" dirty="0" smtClean="0"/>
              <a:t>James Kwach Ojwang’</a:t>
            </a:r>
          </a:p>
          <a:p>
            <a:r>
              <a:rPr lang="en-US" sz="2400" dirty="0" smtClean="0"/>
              <a:t>CDC Kenya</a:t>
            </a:r>
          </a:p>
          <a:p>
            <a:r>
              <a:rPr lang="en-US" sz="2400" dirty="0" smtClean="0"/>
              <a:t>HIS Technical Advisor / Member HSS ITT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11835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3340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REGULATORY FRAMEWORK - Policies</a:t>
            </a:r>
            <a:endParaRPr lang="en-US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460763" y="1066800"/>
            <a:ext cx="36576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Kenya Health Policy 2014-2030*.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410200" y="2438399"/>
            <a:ext cx="3657600" cy="1487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eHealth Policy 2015-2020 (Draft).</a:t>
            </a:r>
            <a:endParaRPr lang="en-US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266" y="1066800"/>
            <a:ext cx="3550539" cy="4525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28800"/>
            <a:ext cx="3276600" cy="41947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067800" cy="365125"/>
          </a:xfrm>
        </p:spPr>
        <p:txBody>
          <a:bodyPr/>
          <a:lstStyle/>
          <a:p>
            <a:r>
              <a:rPr lang="en-US" dirty="0" smtClean="0"/>
              <a:t>* </a:t>
            </a:r>
            <a:r>
              <a:rPr lang="en-US" dirty="0" smtClean="0">
                <a:hlinkClick r:id="rId4"/>
              </a:rPr>
              <a:t>https://www.afidep.org/?wpfb_dl=80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037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3340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REGULATORY FRAMEWORK – Strategic Plans</a:t>
            </a:r>
            <a:endParaRPr lang="en-US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51163" y="1066800"/>
            <a:ext cx="4267200" cy="1905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Health Sector Strategic and Investment Plan (KHSSP) 2013-2017*.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800600" y="2971800"/>
            <a:ext cx="4267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Kenya eHealth Strategy 2015-2002 (Draft).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703" y="1024784"/>
            <a:ext cx="2748897" cy="35564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800600" y="4114800"/>
            <a:ext cx="42672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Kenya AIDS Strategic Framework 2014-2019**.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799"/>
            <a:ext cx="3200400" cy="4288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5000"/>
            <a:ext cx="3100388" cy="43624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46703" y="6356350"/>
            <a:ext cx="8921097" cy="365125"/>
          </a:xfrm>
        </p:spPr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 smtClean="0">
                <a:hlinkClick r:id="rId5"/>
              </a:rPr>
              <a:t>http://www.who.int/pmnch/media/events/2013/kenya_hssp.pdf</a:t>
            </a:r>
            <a:endParaRPr lang="en-US" dirty="0" smtClean="0"/>
          </a:p>
          <a:p>
            <a:pPr marL="171450" indent="-171450">
              <a:buFont typeface="Arial" charset="0"/>
              <a:buChar char="•"/>
            </a:pPr>
            <a:r>
              <a:rPr lang="en-US" dirty="0" smtClean="0">
                <a:hlinkClick r:id="rId6"/>
              </a:rPr>
              <a:t>http</a:t>
            </a:r>
            <a:r>
              <a:rPr lang="en-US" dirty="0">
                <a:hlinkClick r:id="rId6"/>
              </a:rPr>
              <a:t>://</a:t>
            </a:r>
            <a:r>
              <a:rPr lang="en-US" dirty="0" smtClean="0">
                <a:hlinkClick r:id="rId6"/>
              </a:rPr>
              <a:t>www.undp.org/content/dam/kenya/docs/Democratic%20Governance/KENYA%20AIDS%20STRATEGIC%20FRAMEWORK.pdf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908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3340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REGULATORY FRAMEWORK – Standards and Guidelines</a:t>
            </a:r>
            <a:endParaRPr lang="en-US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51163" y="838200"/>
            <a:ext cx="42672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Primary Health Care Electronic Medical Records Systems*.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800600" y="2362200"/>
            <a:ext cx="42672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Electronic Laboratory Information Systems*.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800600" y="3505200"/>
            <a:ext cx="4267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Electronic Pharmacy Information Systems*.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78" y="1028700"/>
            <a:ext cx="2506122" cy="3390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7995"/>
            <a:ext cx="2590800" cy="32750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0"/>
            <a:ext cx="2440113" cy="3362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4800600" y="4495800"/>
            <a:ext cx="4267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Standards for Interoperability (Draft).</a:t>
            </a:r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800600" y="5410200"/>
            <a:ext cx="4267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mHealth</a:t>
            </a:r>
            <a:r>
              <a:rPr lang="en-US" dirty="0" smtClean="0"/>
              <a:t> Standards (Draft).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hlinkClick r:id="rId5"/>
              </a:rPr>
              <a:t>http://guidelines.health.go.ke/#/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650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1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3340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REGULATORY FRAMEWORK – Enterprise Architecture</a:t>
            </a:r>
            <a:endParaRPr lang="en-US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51163" y="1066800"/>
            <a:ext cx="42672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Kenya Health Enterprise Architecture – Definition Document (Draft).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33462"/>
            <a:ext cx="4055777" cy="4757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033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2362200"/>
            <a:ext cx="91440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Data Registries – Master Facility List (MFL) and Master Persons Index (MPI) through National Unique Persons Identification (NUPI).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Data Repositories – District Health Information System (DHIS II).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Warehouse – NASCOP Health Data Warehouse.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914400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SOFTWARE - Data Registries, Repositories, Warehouse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13223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1371600"/>
            <a:ext cx="9144000" cy="5486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Standards-based approach.</a:t>
            </a:r>
          </a:p>
          <a:p>
            <a:r>
              <a:rPr lang="en-US" dirty="0" smtClean="0"/>
              <a:t>27# EMR products assessed.</a:t>
            </a:r>
          </a:p>
          <a:p>
            <a:r>
              <a:rPr lang="en-US" dirty="0" smtClean="0"/>
              <a:t>4 systems closest to standards compliance selected.</a:t>
            </a:r>
          </a:p>
          <a:p>
            <a:r>
              <a:rPr lang="en-US" dirty="0" smtClean="0"/>
              <a:t>Open MRS, </a:t>
            </a:r>
            <a:r>
              <a:rPr lang="en-US" dirty="0" err="1" smtClean="0"/>
              <a:t>IQCare</a:t>
            </a:r>
            <a:r>
              <a:rPr lang="en-US" dirty="0" smtClean="0"/>
              <a:t>, CPAD, </a:t>
            </a:r>
            <a:r>
              <a:rPr lang="en-US" dirty="0" err="1" smtClean="0"/>
              <a:t>Funsoft</a:t>
            </a:r>
            <a:r>
              <a:rPr lang="en-US" dirty="0" smtClean="0"/>
              <a:t>.</a:t>
            </a:r>
          </a:p>
          <a:p>
            <a:r>
              <a:rPr lang="en-US" dirty="0" smtClean="0"/>
              <a:t>Open MRS (Kenya EMR), </a:t>
            </a:r>
            <a:r>
              <a:rPr lang="en-US" dirty="0" err="1" smtClean="0"/>
              <a:t>IQCare</a:t>
            </a:r>
            <a:r>
              <a:rPr lang="en-US" dirty="0" smtClean="0"/>
              <a:t>, and CPAD upgrade to meet the standards.</a:t>
            </a:r>
          </a:p>
          <a:p>
            <a:r>
              <a:rPr lang="en-US" dirty="0" smtClean="0"/>
              <a:t>Kenya EMR and </a:t>
            </a:r>
            <a:r>
              <a:rPr lang="en-US" dirty="0" err="1" smtClean="0"/>
              <a:t>IQCare</a:t>
            </a:r>
            <a:r>
              <a:rPr lang="en-US" dirty="0" smtClean="0"/>
              <a:t> targeted to be implemented in 600 health facilities.</a:t>
            </a:r>
          </a:p>
          <a:p>
            <a:r>
              <a:rPr lang="en-US" dirty="0" smtClean="0"/>
              <a:t>ITECH (</a:t>
            </a:r>
            <a:r>
              <a:rPr lang="en-US" dirty="0" err="1" smtClean="0"/>
              <a:t>KenyaEMR</a:t>
            </a:r>
            <a:r>
              <a:rPr lang="en-US" dirty="0" smtClean="0"/>
              <a:t>) &amp; PALLADIUM (</a:t>
            </a:r>
            <a:r>
              <a:rPr lang="en-US" dirty="0" err="1" smtClean="0"/>
              <a:t>IQCare</a:t>
            </a:r>
            <a:r>
              <a:rPr lang="en-US" dirty="0" smtClean="0"/>
              <a:t>) assigned regions.</a:t>
            </a:r>
          </a:p>
          <a:p>
            <a:r>
              <a:rPr lang="en-US" dirty="0" smtClean="0"/>
              <a:t>643 Health Facilities deployed with standard EMRs.</a:t>
            </a:r>
          </a:p>
          <a:p>
            <a:r>
              <a:rPr lang="en-US" dirty="0" smtClean="0"/>
              <a:t>Currently focusing on optimizing data use.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762000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SOFTWARE – Electronic Medical Records (EMR) Systems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44934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1981200"/>
            <a:ext cx="91440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Standards-based approach.</a:t>
            </a:r>
          </a:p>
          <a:p>
            <a:r>
              <a:rPr lang="en-US" dirty="0" smtClean="0"/>
              <a:t>Reference Laboratories equipped with LABWARE.</a:t>
            </a:r>
          </a:p>
          <a:p>
            <a:r>
              <a:rPr lang="en-US" dirty="0" smtClean="0"/>
              <a:t>20# Health Facilities deployed with Basic LIS (BLIS).</a:t>
            </a:r>
          </a:p>
          <a:p>
            <a:r>
              <a:rPr lang="en-US" dirty="0" smtClean="0"/>
              <a:t>1 Health Facility deployed with Open ELIS.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914400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SOFTWARE – Laboratory Information Management Systems (LIMS)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84132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SOFTWARE – </a:t>
            </a:r>
            <a:r>
              <a:rPr lang="en-US" b="1" dirty="0" smtClean="0"/>
              <a:t>Pharmacy </a:t>
            </a:r>
            <a:r>
              <a:rPr lang="en-US" b="1" dirty="0"/>
              <a:t>I</a:t>
            </a:r>
            <a:r>
              <a:rPr lang="en-US" b="1" dirty="0" smtClean="0"/>
              <a:t>nfo </a:t>
            </a:r>
            <a:r>
              <a:rPr lang="en-US" b="1" dirty="0"/>
              <a:t>S</a:t>
            </a:r>
            <a:r>
              <a:rPr lang="en-US" b="1" dirty="0" smtClean="0"/>
              <a:t>ystems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Antiretroviral Dispensing Tool (ADT) developed by USAID/MSH. </a:t>
            </a:r>
          </a:p>
          <a:p>
            <a:r>
              <a:rPr lang="en-US" dirty="0" smtClean="0"/>
              <a:t>An </a:t>
            </a:r>
            <a:r>
              <a:rPr lang="en-US" dirty="0"/>
              <a:t>easy-to-use electronic pharmacy management </a:t>
            </a:r>
            <a:r>
              <a:rPr lang="en-US" dirty="0" smtClean="0"/>
              <a:t>software.</a:t>
            </a:r>
          </a:p>
          <a:p>
            <a:r>
              <a:rPr lang="en-US" dirty="0"/>
              <a:t>T</a:t>
            </a:r>
            <a:r>
              <a:rPr lang="en-US" dirty="0" smtClean="0"/>
              <a:t>racks </a:t>
            </a:r>
            <a:r>
              <a:rPr lang="en-US" dirty="0"/>
              <a:t>patient information and monitors the ARVs being prescribed and dispensed</a:t>
            </a:r>
            <a:r>
              <a:rPr lang="en-US" dirty="0" smtClean="0"/>
              <a:t>.</a:t>
            </a:r>
          </a:p>
          <a:p>
            <a:r>
              <a:rPr lang="en-US" dirty="0"/>
              <a:t>The ADT tool is being rolled out in </a:t>
            </a:r>
            <a:r>
              <a:rPr lang="en-US" dirty="0" smtClean="0"/>
              <a:t>all health </a:t>
            </a:r>
            <a:r>
              <a:rPr lang="en-US" dirty="0"/>
              <a:t>facilities </a:t>
            </a:r>
            <a:r>
              <a:rPr lang="en-US" dirty="0" smtClean="0"/>
              <a:t>offering ART throughout Kenya.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KENYA HIS LANDSCAPE ACHIEVEMENTS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513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1371600"/>
            <a:ext cx="91440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eMobile – Health Commodities – KEMSA.</a:t>
            </a:r>
          </a:p>
          <a:p>
            <a:r>
              <a:rPr lang="en-US" dirty="0" smtClean="0"/>
              <a:t>Text for Life (T4L) – Blood donor management.</a:t>
            </a:r>
          </a:p>
          <a:p>
            <a:r>
              <a:rPr lang="en-US" dirty="0" err="1" smtClean="0"/>
              <a:t>mPEP</a:t>
            </a:r>
            <a:r>
              <a:rPr lang="en-US" dirty="0" smtClean="0"/>
              <a:t> – Health care worker PEP adherence.</a:t>
            </a:r>
          </a:p>
          <a:p>
            <a:r>
              <a:rPr lang="en-US" dirty="0" smtClean="0"/>
              <a:t>ART for Live (A4L) – ART adherence.</a:t>
            </a:r>
          </a:p>
          <a:p>
            <a:r>
              <a:rPr lang="en-US" dirty="0" smtClean="0"/>
              <a:t>SMS Printers – Lab results transmission (EID, CD4, Viral Load, TB).</a:t>
            </a:r>
          </a:p>
          <a:p>
            <a:r>
              <a:rPr lang="en-US" dirty="0" smtClean="0"/>
              <a:t>eLearning – Mobile Learning.</a:t>
            </a:r>
          </a:p>
          <a:p>
            <a:r>
              <a:rPr lang="en-US" dirty="0" smtClean="0"/>
              <a:t>Other alert/reminder systems to increase access.</a:t>
            </a:r>
          </a:p>
          <a:p>
            <a:r>
              <a:rPr lang="en-US" dirty="0" smtClean="0"/>
              <a:t>Done through PPP grant under CDC foundation and </a:t>
            </a:r>
            <a:r>
              <a:rPr lang="en-US" dirty="0" err="1" smtClean="0"/>
              <a:t>mHealth</a:t>
            </a:r>
            <a:r>
              <a:rPr lang="en-US" dirty="0" smtClean="0"/>
              <a:t> Kenya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762000"/>
            <a:ext cx="91440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SOFTWARE – Mobile Health (</a:t>
            </a:r>
            <a:r>
              <a:rPr lang="en-US" b="1" dirty="0" err="1" smtClean="0"/>
              <a:t>mHealth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45130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2362200"/>
            <a:ext cx="91440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rHRIS</a:t>
            </a:r>
            <a:r>
              <a:rPr lang="en-US" dirty="0" smtClean="0"/>
              <a:t> – Single platform system supporting </a:t>
            </a:r>
            <a:r>
              <a:rPr lang="en-US" dirty="0" err="1" smtClean="0"/>
              <a:t>eigh</a:t>
            </a:r>
            <a:r>
              <a:rPr lang="en-US" dirty="0" smtClean="0"/>
              <a:t> regulatory bodies (</a:t>
            </a:r>
            <a:r>
              <a:rPr lang="en-US" baseline="0" dirty="0" smtClean="0">
                <a:latin typeface="Arial Narrow" pitchFamily="34" charset="0"/>
              </a:rPr>
              <a:t>NCK, </a:t>
            </a:r>
            <a:r>
              <a:rPr lang="en-US" dirty="0" smtClean="0">
                <a:latin typeface="Arial Narrow" pitchFamily="34" charset="0"/>
              </a:rPr>
              <a:t>MPDB, </a:t>
            </a:r>
            <a:r>
              <a:rPr lang="en-US" baseline="0" dirty="0" smtClean="0">
                <a:latin typeface="Arial Narrow" pitchFamily="34" charset="0"/>
              </a:rPr>
              <a:t>KMLTTB, COC, </a:t>
            </a:r>
            <a:r>
              <a:rPr lang="en-US" dirty="0" smtClean="0">
                <a:latin typeface="Arial Narrow" pitchFamily="34" charset="0"/>
              </a:rPr>
              <a:t>PPB, </a:t>
            </a:r>
            <a:r>
              <a:rPr lang="en-US" baseline="0" dirty="0" smtClean="0">
                <a:latin typeface="Arial Narrow" pitchFamily="34" charset="0"/>
              </a:rPr>
              <a:t>PHOTC, RPB, SORK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iHRIS</a:t>
            </a:r>
            <a:r>
              <a:rPr lang="en-US" dirty="0" smtClean="0"/>
              <a:t> – Open source HRIS system used by MOH and now deployed in 20 counties for managing the health workforce in deployment including training monitoring.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990600"/>
            <a:ext cx="91440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SOFTWARE – Human Resource Information System (HRIS)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29191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WHAT IS HIS? WHY HIS?</a:t>
            </a:r>
          </a:p>
          <a:p>
            <a:r>
              <a:rPr lang="en-US" dirty="0" smtClean="0"/>
              <a:t>WHAT IS eHealth? WHY eHealth?</a:t>
            </a:r>
          </a:p>
          <a:p>
            <a:r>
              <a:rPr lang="en-US" dirty="0" smtClean="0"/>
              <a:t>INGREDIENTS OF HIS</a:t>
            </a:r>
          </a:p>
          <a:p>
            <a:r>
              <a:rPr lang="en-US" dirty="0" smtClean="0"/>
              <a:t>KENYA HIS LANDSCAPE ACHIEVEMENTS</a:t>
            </a:r>
          </a:p>
          <a:p>
            <a:r>
              <a:rPr lang="en-US" dirty="0" smtClean="0"/>
              <a:t>PLANNED ACTIVITIES</a:t>
            </a:r>
          </a:p>
          <a:p>
            <a:r>
              <a:rPr lang="en-US" dirty="0" smtClean="0"/>
              <a:t>CHALLENGES</a:t>
            </a:r>
          </a:p>
          <a:p>
            <a:r>
              <a:rPr lang="en-US" dirty="0" smtClean="0"/>
              <a:t>COUNTY OPPORTUNITIES</a:t>
            </a:r>
          </a:p>
          <a:p>
            <a:r>
              <a:rPr lang="en-US" dirty="0" smtClean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86380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868362"/>
          </a:xfrm>
        </p:spPr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8037"/>
            <a:ext cx="8229600" cy="57451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Uninformed implementation methodologies.</a:t>
            </a:r>
          </a:p>
          <a:p>
            <a:r>
              <a:rPr lang="en-US" dirty="0" smtClean="0"/>
              <a:t>Low adoption rates.</a:t>
            </a:r>
          </a:p>
          <a:p>
            <a:r>
              <a:rPr lang="en-US" dirty="0" smtClean="0"/>
              <a:t>HIS Coordination.</a:t>
            </a:r>
          </a:p>
          <a:p>
            <a:r>
              <a:rPr lang="en-US" dirty="0" smtClean="0"/>
              <a:t>Duplication of efforts and parallel systems.</a:t>
            </a:r>
          </a:p>
          <a:p>
            <a:r>
              <a:rPr lang="en-US" dirty="0" smtClean="0"/>
              <a:t>Proliferation of systems.</a:t>
            </a:r>
          </a:p>
          <a:p>
            <a:r>
              <a:rPr lang="en-US" dirty="0" smtClean="0"/>
              <a:t>Slow stakeholder buy in.</a:t>
            </a:r>
          </a:p>
          <a:p>
            <a:r>
              <a:rPr lang="en-US" dirty="0" smtClean="0"/>
              <a:t>Inadequate availability of technical support.</a:t>
            </a:r>
          </a:p>
          <a:p>
            <a:r>
              <a:rPr lang="en-US" dirty="0" smtClean="0"/>
              <a:t>Scanty evidence base for success.</a:t>
            </a:r>
          </a:p>
          <a:p>
            <a:r>
              <a:rPr lang="en-US" dirty="0" smtClean="0"/>
              <a:t>Low utility rates.</a:t>
            </a:r>
          </a:p>
          <a:p>
            <a:r>
              <a:rPr lang="en-US" dirty="0" smtClean="0"/>
              <a:t>Lack of interoperability solutions.</a:t>
            </a:r>
          </a:p>
          <a:p>
            <a:r>
              <a:rPr lang="en-US" dirty="0" smtClean="0"/>
              <a:t>Change management.</a:t>
            </a:r>
          </a:p>
          <a:p>
            <a:r>
              <a:rPr lang="en-US" dirty="0" smtClean="0"/>
              <a:t>Policy Framework.</a:t>
            </a:r>
          </a:p>
          <a:p>
            <a:r>
              <a:rPr lang="en-US" dirty="0" smtClean="0"/>
              <a:t>Lack of policies for unique identification of patients.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79100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COUNTY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Adaptation of existing strategy and policy documents.</a:t>
            </a:r>
          </a:p>
          <a:p>
            <a:r>
              <a:rPr lang="en-US" sz="2600" dirty="0" smtClean="0"/>
              <a:t>Scale-up of tested EHR systems which have been shown to work in HIV care.</a:t>
            </a:r>
          </a:p>
          <a:p>
            <a:r>
              <a:rPr lang="en-US" sz="2600" dirty="0" smtClean="0"/>
              <a:t>Implement interoperable solution (don’t re-invent the wheel).</a:t>
            </a:r>
          </a:p>
          <a:p>
            <a:r>
              <a:rPr lang="en-US" sz="2600" dirty="0" smtClean="0"/>
              <a:t>Available technical capacity for advice.</a:t>
            </a:r>
          </a:p>
          <a:p>
            <a:r>
              <a:rPr lang="en-US" sz="2600" dirty="0" smtClean="0"/>
              <a:t>Application of </a:t>
            </a:r>
            <a:r>
              <a:rPr lang="en-US" sz="2600" dirty="0" err="1" smtClean="0"/>
              <a:t>mHealth</a:t>
            </a:r>
            <a:r>
              <a:rPr lang="en-US" sz="2600" dirty="0" smtClean="0"/>
              <a:t> solutions where appropriate due to wide cell-phone coverage.</a:t>
            </a:r>
          </a:p>
          <a:p>
            <a:r>
              <a:rPr lang="en-US" sz="2600" dirty="0" smtClean="0"/>
              <a:t>Possibility of public-private-partnerships in eHealth projects.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xmlns="" val="311715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Create HIS coordination structures and promote integrates solutions.</a:t>
            </a:r>
          </a:p>
          <a:p>
            <a:r>
              <a:rPr lang="en-US" dirty="0" smtClean="0"/>
              <a:t>Increase eHealth adoption including academia.</a:t>
            </a:r>
          </a:p>
          <a:p>
            <a:r>
              <a:rPr lang="en-US" dirty="0" smtClean="0"/>
              <a:t>Create data demand to create data use and quality to improve evidence based decision making.</a:t>
            </a:r>
          </a:p>
          <a:p>
            <a:r>
              <a:rPr lang="en-US" dirty="0" smtClean="0"/>
              <a:t>Sensitization on appropriate approaches towards the implementation of HIS projects.</a:t>
            </a:r>
          </a:p>
        </p:txBody>
      </p:sp>
    </p:spTree>
    <p:extLst>
      <p:ext uri="{BB962C8B-B14F-4D97-AF65-F5344CB8AC3E}">
        <p14:creationId xmlns:p14="http://schemas.microsoft.com/office/powerpoint/2010/main" xmlns="" val="217950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92762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061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HIS?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effectLst/>
              </a:rPr>
              <a:t>Health information systems refer to systems that have the capabilities to </a:t>
            </a:r>
            <a:r>
              <a:rPr lang="en-US" b="1" dirty="0" smtClean="0">
                <a:effectLst/>
              </a:rPr>
              <a:t>capture</a:t>
            </a:r>
            <a:r>
              <a:rPr lang="en-US" dirty="0" smtClean="0">
                <a:effectLst/>
              </a:rPr>
              <a:t>, </a:t>
            </a:r>
            <a:r>
              <a:rPr lang="en-US" b="1" dirty="0" smtClean="0">
                <a:effectLst/>
              </a:rPr>
              <a:t>store</a:t>
            </a:r>
            <a:r>
              <a:rPr lang="en-US" dirty="0" smtClean="0">
                <a:effectLst/>
              </a:rPr>
              <a:t>, and </a:t>
            </a:r>
            <a:r>
              <a:rPr lang="en-US" b="1" dirty="0" smtClean="0">
                <a:effectLst/>
              </a:rPr>
              <a:t>process</a:t>
            </a:r>
            <a:r>
              <a:rPr lang="en-US" dirty="0" smtClean="0">
                <a:effectLst/>
              </a:rPr>
              <a:t> </a:t>
            </a:r>
            <a:r>
              <a:rPr lang="en-US" b="1" i="1" dirty="0" smtClean="0">
                <a:effectLst/>
              </a:rPr>
              <a:t>data</a:t>
            </a:r>
            <a:r>
              <a:rPr lang="en-US" dirty="0" smtClean="0">
                <a:effectLst/>
              </a:rPr>
              <a:t> related to the health of individuals or the activities of organizations that work within the health sector*. The processes can include data </a:t>
            </a:r>
            <a:r>
              <a:rPr lang="en-US" b="1" dirty="0" smtClean="0">
                <a:effectLst/>
              </a:rPr>
              <a:t>management</a:t>
            </a:r>
            <a:r>
              <a:rPr lang="en-US" dirty="0" smtClean="0">
                <a:effectLst/>
              </a:rPr>
              <a:t>, </a:t>
            </a:r>
            <a:r>
              <a:rPr lang="en-US" b="1" dirty="0" smtClean="0">
                <a:effectLst/>
              </a:rPr>
              <a:t>analysis</a:t>
            </a:r>
            <a:r>
              <a:rPr lang="en-US" dirty="0" smtClean="0">
                <a:effectLst/>
              </a:rPr>
              <a:t>, </a:t>
            </a:r>
            <a:r>
              <a:rPr lang="en-US" b="1" dirty="0" smtClean="0">
                <a:effectLst/>
              </a:rPr>
              <a:t>transmission</a:t>
            </a:r>
            <a:r>
              <a:rPr lang="en-US" dirty="0" smtClean="0">
                <a:effectLst/>
              </a:rPr>
              <a:t>, </a:t>
            </a:r>
            <a:r>
              <a:rPr lang="en-US" b="1" dirty="0" smtClean="0">
                <a:effectLst/>
              </a:rPr>
              <a:t>reporting</a:t>
            </a:r>
            <a:r>
              <a:rPr lang="en-US" dirty="0" smtClean="0">
                <a:effectLst/>
              </a:rPr>
              <a:t>, </a:t>
            </a:r>
            <a:r>
              <a:rPr lang="en-US" b="1" i="1" dirty="0" smtClean="0">
                <a:effectLst/>
              </a:rPr>
              <a:t>information</a:t>
            </a:r>
            <a:r>
              <a:rPr lang="en-US" dirty="0" smtClean="0">
                <a:effectLst/>
              </a:rPr>
              <a:t> </a:t>
            </a:r>
            <a:r>
              <a:rPr lang="en-US" dirty="0" err="1" smtClean="0">
                <a:effectLst/>
              </a:rPr>
              <a:t>e.t.c</a:t>
            </a:r>
            <a:r>
              <a:rPr lang="en-US" dirty="0" smtClean="0">
                <a:effectLst/>
              </a:rPr>
              <a:t>. geared towards </a:t>
            </a:r>
            <a:r>
              <a:rPr lang="en-US" b="1" i="1" dirty="0" smtClean="0">
                <a:solidFill>
                  <a:srgbClr val="FF0000"/>
                </a:solidFill>
                <a:effectLst/>
              </a:rPr>
              <a:t>decision making</a:t>
            </a:r>
            <a:r>
              <a:rPr lang="en-US" dirty="0" smtClean="0">
                <a:effectLst/>
              </a:rPr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8600" y="6356350"/>
            <a:ext cx="8686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* 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http://www.phinnetwork.org/Resources/HIS.aspx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97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HIS?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4111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89154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hlinkClick r:id="rId3"/>
              </a:rPr>
              <a:t>http://www.who.int/healthsystems/strategy/everybodys_business.pdf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98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eHealth?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effectLst/>
              </a:rPr>
              <a:t>eHealth is healthcare practice supported by </a:t>
            </a:r>
            <a:r>
              <a:rPr lang="en-US" b="1" dirty="0" smtClean="0">
                <a:effectLst/>
              </a:rPr>
              <a:t>electronic</a:t>
            </a:r>
            <a:r>
              <a:rPr lang="en-US" dirty="0" smtClean="0">
                <a:effectLst/>
              </a:rPr>
              <a:t> processes and communication* with a view of enhancing efficiencies in </a:t>
            </a:r>
            <a:r>
              <a:rPr lang="en-US" b="1" i="1" dirty="0" smtClean="0">
                <a:solidFill>
                  <a:srgbClr val="FF0000"/>
                </a:solidFill>
                <a:effectLst/>
              </a:rPr>
              <a:t>decision making</a:t>
            </a:r>
            <a:r>
              <a:rPr lang="en-US" dirty="0" smtClean="0">
                <a:effectLst/>
              </a:rPr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* 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http://www.who.int/topics/ehealth/en/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446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eHealth?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Secure, accurate, complete data.</a:t>
            </a:r>
          </a:p>
          <a:p>
            <a:r>
              <a:rPr lang="en-US" dirty="0" smtClean="0"/>
              <a:t>Easy, Faster, and broader shared access.</a:t>
            </a:r>
          </a:p>
          <a:p>
            <a:r>
              <a:rPr lang="en-US" dirty="0" smtClean="0"/>
              <a:t>Privacy.</a:t>
            </a:r>
          </a:p>
          <a:p>
            <a:r>
              <a:rPr lang="en-US" dirty="0" smtClean="0"/>
              <a:t>Accurate and prompt decision making for care.</a:t>
            </a:r>
          </a:p>
          <a:p>
            <a:r>
              <a:rPr lang="en-US" dirty="0" smtClean="0"/>
              <a:t>Faster response.</a:t>
            </a:r>
          </a:p>
          <a:p>
            <a:r>
              <a:rPr lang="en-US" dirty="0" smtClean="0"/>
              <a:t>Efficiencies and possible reduction in costs.</a:t>
            </a:r>
          </a:p>
          <a:p>
            <a:r>
              <a:rPr lang="en-US" dirty="0" smtClean="0"/>
              <a:t>Better quality of care.</a:t>
            </a:r>
          </a:p>
          <a:p>
            <a:r>
              <a:rPr lang="en-US" dirty="0" smtClean="0"/>
              <a:t>Improved health outcomes.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523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INGREDIENTS OF HIS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997678608"/>
              </p:ext>
            </p:extLst>
          </p:nvPr>
        </p:nvGraphicFramePr>
        <p:xfrm>
          <a:off x="609600" y="1143000"/>
          <a:ext cx="7772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5968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990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Laws, Policies, Strategic Plans, Standards and guidelines, and Enterprise Architecture.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152400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REGULATORY FRAMEWORK</a:t>
            </a:r>
            <a:endParaRPr lang="en-US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3886200"/>
            <a:ext cx="91440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Data Registries, Repositories, Warehouse, Electronic Medical Records (EMR) Systems, Laboratory Information Management Systems (LIMS), Mobile Health (</a:t>
            </a:r>
            <a:r>
              <a:rPr lang="en-US" dirty="0" err="1" smtClean="0"/>
              <a:t>mHealth</a:t>
            </a:r>
            <a:r>
              <a:rPr lang="en-US" dirty="0" smtClean="0"/>
              <a:t>), &amp; Human Resources Information System (HRIS).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342900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SOFTWARE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04538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KENYA HIS LANDSCAPE ACHIEVEMENTS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3340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REGULATORY FRAMEWORK - Laws</a:t>
            </a:r>
            <a:endParaRPr lang="en-US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53000" y="1066800"/>
            <a:ext cx="4165363" cy="137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Constitution of Kenya 2010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i="1" dirty="0" smtClean="0"/>
              <a:t>Article 43, 46, 232</a:t>
            </a:r>
            <a:r>
              <a:rPr lang="en-US" dirty="0" smtClean="0"/>
              <a:t>)*.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1" y="1148385"/>
            <a:ext cx="3730239" cy="380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345" y="1535045"/>
            <a:ext cx="4602485" cy="34179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953000" y="2438400"/>
            <a:ext cx="41148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Health Bill 2015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i="1" dirty="0" smtClean="0"/>
              <a:t>Part II Rights and Duties – Health Information and dissemination. Part V - Standards</a:t>
            </a:r>
            <a:r>
              <a:rPr lang="en-US" dirty="0" smtClean="0"/>
              <a:t>)**.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149748"/>
            <a:ext cx="9067800" cy="571728"/>
          </a:xfrm>
        </p:spPr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 smtClean="0">
                <a:hlinkClick r:id="rId4"/>
              </a:rPr>
              <a:t>https://www.kenyaembassy.com/pdfs/The%20Constitution%20of%20Kenya.pdf</a:t>
            </a:r>
            <a:r>
              <a:rPr lang="en-US" dirty="0" smtClean="0"/>
              <a:t> 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 smtClean="0"/>
              <a:t>** </a:t>
            </a: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kenyalaw.org/kl/fileadmin/pdfdownloads/bills/2015/HealthBill2015.pdf</a:t>
            </a:r>
            <a:r>
              <a:rPr lang="en-US" dirty="0" smtClean="0"/>
              <a:t> 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*** </a:t>
            </a:r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www.kenya-today.com/politics/jubilee-manifesto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133600"/>
            <a:ext cx="2743200" cy="401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953000" y="4648200"/>
            <a:ext cx="4165363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Jubilee Manifesto***.</a:t>
            </a:r>
          </a:p>
        </p:txBody>
      </p:sp>
    </p:spTree>
    <p:extLst>
      <p:ext uri="{BB962C8B-B14F-4D97-AF65-F5344CB8AC3E}">
        <p14:creationId xmlns:p14="http://schemas.microsoft.com/office/powerpoint/2010/main" xmlns="" val="117356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997</Words>
  <Application>Microsoft Office PowerPoint</Application>
  <PresentationFormat>On-screen Show (4:3)</PresentationFormat>
  <Paragraphs>147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STRENGTHENING NATIONAL/SUB-NATIONAL HEALTH INFORMATION SYSTEM (HIS) TOWARDS eHealth</vt:lpstr>
      <vt:lpstr>PRESENTATION OUTLINE</vt:lpstr>
      <vt:lpstr>WHAT IS HIS?</vt:lpstr>
      <vt:lpstr>WHY HIS?</vt:lpstr>
      <vt:lpstr>WHAT IS eHealth?</vt:lpstr>
      <vt:lpstr>WHY eHealth?</vt:lpstr>
      <vt:lpstr>INGREDIENTS OF HIS</vt:lpstr>
      <vt:lpstr>KENYA HIS LANDSCAPE ACHIEVEMENTS</vt:lpstr>
      <vt:lpstr>KENYA HIS LANDSCAPE ACHIEVEMENTS</vt:lpstr>
      <vt:lpstr>KENYA HIS LANDSCAPE ACHIEVEMENTS</vt:lpstr>
      <vt:lpstr>KENYA HIS LANDSCAPE ACHIEVEMENTS</vt:lpstr>
      <vt:lpstr>KENYA HIS LANDSCAPE ACHIEVEMENTS</vt:lpstr>
      <vt:lpstr>KENYA HIS LANDSCAPE ACHIEVEMENTS</vt:lpstr>
      <vt:lpstr>KENYA HIS LANDSCAPE ACHIEVEMENTS</vt:lpstr>
      <vt:lpstr>KENYA HIS LANDSCAPE ACHIEVEMENTS</vt:lpstr>
      <vt:lpstr>KENYA HIS LANDSCAPE ACHIEVEMENTS</vt:lpstr>
      <vt:lpstr>SOFTWARE – Pharmacy Info Systems</vt:lpstr>
      <vt:lpstr>KENYA HIS LANDSCAPE ACHIEVEMENTS</vt:lpstr>
      <vt:lpstr>KENYA HIS LANDSCAPE ACHIEVEMENTS</vt:lpstr>
      <vt:lpstr>CHALLENGES</vt:lpstr>
      <vt:lpstr>COUNTY OPPORTUNITIES</vt:lpstr>
      <vt:lpstr>RECOMMENDATIONS</vt:lpstr>
      <vt:lpstr>THANK YOU</vt:lpstr>
    </vt:vector>
  </TitlesOfParts>
  <Company>CDC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STRENGTHENING NATIONAL/SUB-NATIONAL HEALTH INFORMATION SYSTEM</dc:title>
  <dc:creator>James Kwach Ojwang</dc:creator>
  <cp:lastModifiedBy>Emmanuel </cp:lastModifiedBy>
  <cp:revision>33</cp:revision>
  <dcterms:created xsi:type="dcterms:W3CDTF">2015-10-08T14:02:42Z</dcterms:created>
  <dcterms:modified xsi:type="dcterms:W3CDTF">2015-10-13T16:54:25Z</dcterms:modified>
</cp:coreProperties>
</file>