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9" r:id="rId6"/>
    <p:sldId id="258" r:id="rId7"/>
    <p:sldId id="261" r:id="rId8"/>
    <p:sldId id="260" r:id="rId9"/>
    <p:sldId id="259" r:id="rId10"/>
    <p:sldId id="268" r:id="rId11"/>
    <p:sldId id="270" r:id="rId12"/>
    <p:sldId id="263" r:id="rId13"/>
    <p:sldId id="264" r:id="rId14"/>
    <p:sldId id="265" r:id="rId15"/>
    <p:sldId id="266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2304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218A53-1194-49FC-B570-4A2609D9E13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648031-704D-41B5-B732-2492EB402DB9}">
      <dgm:prSet custT="1"/>
      <dgm:spPr/>
      <dgm:t>
        <a:bodyPr/>
        <a:lstStyle/>
        <a:p>
          <a:pPr rtl="0"/>
          <a:r>
            <a:rPr lang="en-GB" sz="1600" b="1" dirty="0" smtClean="0">
              <a:solidFill>
                <a:schemeClr val="tx1"/>
              </a:solidFill>
            </a:rPr>
            <a:t>Awareness creation &amp; applications </a:t>
          </a:r>
          <a:endParaRPr lang="en-US" sz="1600" dirty="0">
            <a:solidFill>
              <a:schemeClr val="tx1"/>
            </a:solidFill>
          </a:endParaRPr>
        </a:p>
      </dgm:t>
    </dgm:pt>
    <dgm:pt modelId="{04FF6130-D54A-4231-B04B-AF851E30E110}" type="parTrans" cxnId="{0B10FEDE-94AF-4C0E-9DD1-B2E480DB8BE8}">
      <dgm:prSet/>
      <dgm:spPr/>
      <dgm:t>
        <a:bodyPr/>
        <a:lstStyle/>
        <a:p>
          <a:endParaRPr lang="en-US"/>
        </a:p>
      </dgm:t>
    </dgm:pt>
    <dgm:pt modelId="{E0E2A88F-D1A9-4ACA-B518-60B36BD118C9}" type="sibTrans" cxnId="{0B10FEDE-94AF-4C0E-9DD1-B2E480DB8BE8}">
      <dgm:prSet/>
      <dgm:spPr/>
      <dgm:t>
        <a:bodyPr/>
        <a:lstStyle/>
        <a:p>
          <a:endParaRPr lang="en-US"/>
        </a:p>
      </dgm:t>
    </dgm:pt>
    <dgm:pt modelId="{46945D0B-FDA9-4CC0-A4AE-F32C7AEC0670}">
      <dgm:prSet custT="1"/>
      <dgm:spPr/>
      <dgm:t>
        <a:bodyPr/>
        <a:lstStyle/>
        <a:p>
          <a:pPr rtl="0"/>
          <a:r>
            <a:rPr lang="en-GB" sz="1600" b="1" dirty="0" smtClean="0">
              <a:solidFill>
                <a:schemeClr val="tx1"/>
              </a:solidFill>
            </a:rPr>
            <a:t>Screening for deficiencies</a:t>
          </a:r>
          <a:endParaRPr lang="en-US" sz="1600" dirty="0">
            <a:solidFill>
              <a:schemeClr val="tx1"/>
            </a:solidFill>
          </a:endParaRPr>
        </a:p>
      </dgm:t>
    </dgm:pt>
    <dgm:pt modelId="{9551C087-14EF-4DCF-88C8-DF0CBEA56E1A}" type="parTrans" cxnId="{B02B8511-8427-4558-845A-9B743D0AFF18}">
      <dgm:prSet/>
      <dgm:spPr/>
      <dgm:t>
        <a:bodyPr/>
        <a:lstStyle/>
        <a:p>
          <a:endParaRPr lang="en-US"/>
        </a:p>
      </dgm:t>
    </dgm:pt>
    <dgm:pt modelId="{0DDEDD2C-0615-4D94-BC23-62381BBDBF3F}" type="sibTrans" cxnId="{B02B8511-8427-4558-845A-9B743D0AFF18}">
      <dgm:prSet/>
      <dgm:spPr/>
      <dgm:t>
        <a:bodyPr/>
        <a:lstStyle/>
        <a:p>
          <a:endParaRPr lang="en-US"/>
        </a:p>
      </dgm:t>
    </dgm:pt>
    <dgm:pt modelId="{D76D094E-6873-49CD-AF97-FA6EAA782914}">
      <dgm:prSet custT="1"/>
      <dgm:spPr/>
      <dgm:t>
        <a:bodyPr/>
        <a:lstStyle/>
        <a:p>
          <a:pPr rtl="0"/>
          <a:r>
            <a:rPr lang="en-GB" sz="1600" b="1" dirty="0" smtClean="0">
              <a:solidFill>
                <a:schemeClr val="tx1"/>
              </a:solidFill>
            </a:rPr>
            <a:t>Alignment/</a:t>
          </a:r>
        </a:p>
        <a:p>
          <a:pPr rtl="0"/>
          <a:r>
            <a:rPr lang="en-GB" sz="1600" b="1" dirty="0" smtClean="0">
              <a:solidFill>
                <a:schemeClr val="tx1"/>
              </a:solidFill>
            </a:rPr>
            <a:t>tailoring of  solutions</a:t>
          </a:r>
          <a:endParaRPr lang="en-US" sz="1600" dirty="0">
            <a:solidFill>
              <a:schemeClr val="tx1"/>
            </a:solidFill>
          </a:endParaRPr>
        </a:p>
      </dgm:t>
    </dgm:pt>
    <dgm:pt modelId="{78800D9B-5DF0-45D3-8FDA-CFA98F5EC3E6}" type="parTrans" cxnId="{F79780B9-F7EC-4206-8541-15B372A35155}">
      <dgm:prSet/>
      <dgm:spPr/>
      <dgm:t>
        <a:bodyPr/>
        <a:lstStyle/>
        <a:p>
          <a:endParaRPr lang="en-US"/>
        </a:p>
      </dgm:t>
    </dgm:pt>
    <dgm:pt modelId="{8ACD287B-FA09-4F6E-85C0-947608B24256}" type="sibTrans" cxnId="{F79780B9-F7EC-4206-8541-15B372A35155}">
      <dgm:prSet/>
      <dgm:spPr/>
      <dgm:t>
        <a:bodyPr/>
        <a:lstStyle/>
        <a:p>
          <a:endParaRPr lang="en-US"/>
        </a:p>
      </dgm:t>
    </dgm:pt>
    <dgm:pt modelId="{0BCE8121-2075-41E3-8B6B-5D102D40FDA6}">
      <dgm:prSet custT="1"/>
      <dgm:spPr/>
      <dgm:t>
        <a:bodyPr/>
        <a:lstStyle/>
        <a:p>
          <a:pPr rtl="0"/>
          <a:r>
            <a:rPr lang="en-GB" sz="1600" b="1" dirty="0" smtClean="0">
              <a:solidFill>
                <a:schemeClr val="tx1"/>
              </a:solidFill>
            </a:rPr>
            <a:t>Development/</a:t>
          </a:r>
        </a:p>
        <a:p>
          <a:pPr rtl="0"/>
          <a:r>
            <a:rPr lang="en-GB" sz="1600" b="1" dirty="0" smtClean="0">
              <a:solidFill>
                <a:schemeClr val="tx1"/>
              </a:solidFill>
            </a:rPr>
            <a:t>supporting of learning communities</a:t>
          </a:r>
          <a:endParaRPr lang="en-US" sz="1600" dirty="0">
            <a:solidFill>
              <a:schemeClr val="tx1"/>
            </a:solidFill>
          </a:endParaRPr>
        </a:p>
      </dgm:t>
    </dgm:pt>
    <dgm:pt modelId="{99868AA9-50B4-4E0C-9B5A-DB01F9646F68}" type="parTrans" cxnId="{EB817586-1453-4C65-AC3B-0FE8BD51436E}">
      <dgm:prSet/>
      <dgm:spPr/>
      <dgm:t>
        <a:bodyPr/>
        <a:lstStyle/>
        <a:p>
          <a:endParaRPr lang="en-US"/>
        </a:p>
      </dgm:t>
    </dgm:pt>
    <dgm:pt modelId="{C2A0DB48-0A8D-46C4-A7AA-3A75D1E4B982}" type="sibTrans" cxnId="{EB817586-1453-4C65-AC3B-0FE8BD51436E}">
      <dgm:prSet/>
      <dgm:spPr/>
      <dgm:t>
        <a:bodyPr/>
        <a:lstStyle/>
        <a:p>
          <a:endParaRPr lang="en-US"/>
        </a:p>
      </dgm:t>
    </dgm:pt>
    <dgm:pt modelId="{1695648D-8DBD-45EA-81D0-4F81062E5FCF}" type="pres">
      <dgm:prSet presAssocID="{84218A53-1194-49FC-B570-4A2609D9E13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CDBBF2-2441-44C7-BA05-D1371CD602B4}" type="pres">
      <dgm:prSet presAssocID="{84648031-704D-41B5-B732-2492EB402DB9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ABC766-D19B-47B7-AECB-D022BBFACFFF}" type="pres">
      <dgm:prSet presAssocID="{E0E2A88F-D1A9-4ACA-B518-60B36BD118C9}" presName="parTxOnlySpace" presStyleCnt="0"/>
      <dgm:spPr/>
    </dgm:pt>
    <dgm:pt modelId="{0C8C3913-80F5-476D-A206-C0E46FFD08E9}" type="pres">
      <dgm:prSet presAssocID="{46945D0B-FDA9-4CC0-A4AE-F32C7AEC0670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F6A910-C462-4E28-B32B-996D87B4E9B1}" type="pres">
      <dgm:prSet presAssocID="{0DDEDD2C-0615-4D94-BC23-62381BBDBF3F}" presName="parTxOnlySpace" presStyleCnt="0"/>
      <dgm:spPr/>
    </dgm:pt>
    <dgm:pt modelId="{475D6272-7D50-4644-8979-0DD20B98C356}" type="pres">
      <dgm:prSet presAssocID="{D76D094E-6873-49CD-AF97-FA6EAA782914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73C538-128A-4E69-AFD5-BC814CAB76A3}" type="pres">
      <dgm:prSet presAssocID="{8ACD287B-FA09-4F6E-85C0-947608B24256}" presName="parTxOnlySpace" presStyleCnt="0"/>
      <dgm:spPr/>
    </dgm:pt>
    <dgm:pt modelId="{44E27A6B-5777-49C3-A803-D7911F30F105}" type="pres">
      <dgm:prSet presAssocID="{0BCE8121-2075-41E3-8B6B-5D102D40FDA6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9759A4-24EE-B147-8A2F-9DC97F7EDF7F}" type="presOf" srcId="{D76D094E-6873-49CD-AF97-FA6EAA782914}" destId="{475D6272-7D50-4644-8979-0DD20B98C356}" srcOrd="0" destOrd="0" presId="urn:microsoft.com/office/officeart/2005/8/layout/chevron1"/>
    <dgm:cxn modelId="{B02B8511-8427-4558-845A-9B743D0AFF18}" srcId="{84218A53-1194-49FC-B570-4A2609D9E13F}" destId="{46945D0B-FDA9-4CC0-A4AE-F32C7AEC0670}" srcOrd="1" destOrd="0" parTransId="{9551C087-14EF-4DCF-88C8-DF0CBEA56E1A}" sibTransId="{0DDEDD2C-0615-4D94-BC23-62381BBDBF3F}"/>
    <dgm:cxn modelId="{5205DEA2-7D04-A147-BC1D-9ED563E33407}" type="presOf" srcId="{0BCE8121-2075-41E3-8B6B-5D102D40FDA6}" destId="{44E27A6B-5777-49C3-A803-D7911F30F105}" srcOrd="0" destOrd="0" presId="urn:microsoft.com/office/officeart/2005/8/layout/chevron1"/>
    <dgm:cxn modelId="{0B10FEDE-94AF-4C0E-9DD1-B2E480DB8BE8}" srcId="{84218A53-1194-49FC-B570-4A2609D9E13F}" destId="{84648031-704D-41B5-B732-2492EB402DB9}" srcOrd="0" destOrd="0" parTransId="{04FF6130-D54A-4231-B04B-AF851E30E110}" sibTransId="{E0E2A88F-D1A9-4ACA-B518-60B36BD118C9}"/>
    <dgm:cxn modelId="{CA83003A-2B9A-B949-BCB9-25FC921C3EFA}" type="presOf" srcId="{84218A53-1194-49FC-B570-4A2609D9E13F}" destId="{1695648D-8DBD-45EA-81D0-4F81062E5FCF}" srcOrd="0" destOrd="0" presId="urn:microsoft.com/office/officeart/2005/8/layout/chevron1"/>
    <dgm:cxn modelId="{E67F30FA-0098-2848-A20A-A76B304A2357}" type="presOf" srcId="{84648031-704D-41B5-B732-2492EB402DB9}" destId="{E8CDBBF2-2441-44C7-BA05-D1371CD602B4}" srcOrd="0" destOrd="0" presId="urn:microsoft.com/office/officeart/2005/8/layout/chevron1"/>
    <dgm:cxn modelId="{EB817586-1453-4C65-AC3B-0FE8BD51436E}" srcId="{84218A53-1194-49FC-B570-4A2609D9E13F}" destId="{0BCE8121-2075-41E3-8B6B-5D102D40FDA6}" srcOrd="3" destOrd="0" parTransId="{99868AA9-50B4-4E0C-9B5A-DB01F9646F68}" sibTransId="{C2A0DB48-0A8D-46C4-A7AA-3A75D1E4B982}"/>
    <dgm:cxn modelId="{F79780B9-F7EC-4206-8541-15B372A35155}" srcId="{84218A53-1194-49FC-B570-4A2609D9E13F}" destId="{D76D094E-6873-49CD-AF97-FA6EAA782914}" srcOrd="2" destOrd="0" parTransId="{78800D9B-5DF0-45D3-8FDA-CFA98F5EC3E6}" sibTransId="{8ACD287B-FA09-4F6E-85C0-947608B24256}"/>
    <dgm:cxn modelId="{471F6B32-F658-DA46-8E04-223C6A4508FA}" type="presOf" srcId="{46945D0B-FDA9-4CC0-A4AE-F32C7AEC0670}" destId="{0C8C3913-80F5-476D-A206-C0E46FFD08E9}" srcOrd="0" destOrd="0" presId="urn:microsoft.com/office/officeart/2005/8/layout/chevron1"/>
    <dgm:cxn modelId="{160CE687-E574-A84F-B27C-705ADB42B2BF}" type="presParOf" srcId="{1695648D-8DBD-45EA-81D0-4F81062E5FCF}" destId="{E8CDBBF2-2441-44C7-BA05-D1371CD602B4}" srcOrd="0" destOrd="0" presId="urn:microsoft.com/office/officeart/2005/8/layout/chevron1"/>
    <dgm:cxn modelId="{0F50300D-9302-C945-A0A7-921826BBE654}" type="presParOf" srcId="{1695648D-8DBD-45EA-81D0-4F81062E5FCF}" destId="{63ABC766-D19B-47B7-AECB-D022BBFACFFF}" srcOrd="1" destOrd="0" presId="urn:microsoft.com/office/officeart/2005/8/layout/chevron1"/>
    <dgm:cxn modelId="{FFD006E6-F1EF-A84B-9924-9C654B81F346}" type="presParOf" srcId="{1695648D-8DBD-45EA-81D0-4F81062E5FCF}" destId="{0C8C3913-80F5-476D-A206-C0E46FFD08E9}" srcOrd="2" destOrd="0" presId="urn:microsoft.com/office/officeart/2005/8/layout/chevron1"/>
    <dgm:cxn modelId="{A2B35DBA-7468-234E-8B3C-659E84BFE9A5}" type="presParOf" srcId="{1695648D-8DBD-45EA-81D0-4F81062E5FCF}" destId="{DCF6A910-C462-4E28-B32B-996D87B4E9B1}" srcOrd="3" destOrd="0" presId="urn:microsoft.com/office/officeart/2005/8/layout/chevron1"/>
    <dgm:cxn modelId="{C715BA98-DA72-964F-A8C4-235BBEA52802}" type="presParOf" srcId="{1695648D-8DBD-45EA-81D0-4F81062E5FCF}" destId="{475D6272-7D50-4644-8979-0DD20B98C356}" srcOrd="4" destOrd="0" presId="urn:microsoft.com/office/officeart/2005/8/layout/chevron1"/>
    <dgm:cxn modelId="{54033A54-460F-3140-BB4A-3AD57D1E19A3}" type="presParOf" srcId="{1695648D-8DBD-45EA-81D0-4F81062E5FCF}" destId="{4C73C538-128A-4E69-AFD5-BC814CAB76A3}" srcOrd="5" destOrd="0" presId="urn:microsoft.com/office/officeart/2005/8/layout/chevron1"/>
    <dgm:cxn modelId="{94EA11A9-72DD-DB4C-9D91-3C2996F27B6D}" type="presParOf" srcId="{1695648D-8DBD-45EA-81D0-4F81062E5FCF}" destId="{44E27A6B-5777-49C3-A803-D7911F30F10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DBBF2-2441-44C7-BA05-D1371CD602B4}">
      <dsp:nvSpPr>
        <dsp:cNvPr id="0" name=""/>
        <dsp:cNvSpPr/>
      </dsp:nvSpPr>
      <dsp:spPr>
        <a:xfrm>
          <a:off x="4241" y="2173188"/>
          <a:ext cx="2469058" cy="9876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Awareness creation &amp; applications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98053" y="2173188"/>
        <a:ext cx="1481435" cy="987623"/>
      </dsp:txXfrm>
    </dsp:sp>
    <dsp:sp modelId="{0C8C3913-80F5-476D-A206-C0E46FFD08E9}">
      <dsp:nvSpPr>
        <dsp:cNvPr id="0" name=""/>
        <dsp:cNvSpPr/>
      </dsp:nvSpPr>
      <dsp:spPr>
        <a:xfrm>
          <a:off x="2226394" y="2173188"/>
          <a:ext cx="2469058" cy="9876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Screening for deficiencies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720206" y="2173188"/>
        <a:ext cx="1481435" cy="987623"/>
      </dsp:txXfrm>
    </dsp:sp>
    <dsp:sp modelId="{475D6272-7D50-4644-8979-0DD20B98C356}">
      <dsp:nvSpPr>
        <dsp:cNvPr id="0" name=""/>
        <dsp:cNvSpPr/>
      </dsp:nvSpPr>
      <dsp:spPr>
        <a:xfrm>
          <a:off x="4448547" y="2173188"/>
          <a:ext cx="2469058" cy="9876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Alignment/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tailoring of  solutions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942359" y="2173188"/>
        <a:ext cx="1481435" cy="987623"/>
      </dsp:txXfrm>
    </dsp:sp>
    <dsp:sp modelId="{44E27A6B-5777-49C3-A803-D7911F30F105}">
      <dsp:nvSpPr>
        <dsp:cNvPr id="0" name=""/>
        <dsp:cNvSpPr/>
      </dsp:nvSpPr>
      <dsp:spPr>
        <a:xfrm>
          <a:off x="6670699" y="2173188"/>
          <a:ext cx="2469058" cy="9876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Development/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</a:rPr>
            <a:t>supporting of learning communities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7164511" y="2173188"/>
        <a:ext cx="1481435" cy="987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23F1B90-BF73-4F05-BF40-9CE2ED45577F}" type="datetimeFigureOut">
              <a:rPr lang="en-US" smtClean="0"/>
              <a:t>10/9/15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D4F3362-A9B4-4757-9674-97B8C4003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14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4338070-2EDE-4601-A0CD-BD9B3A498B50}" type="datetimeFigureOut">
              <a:rPr lang="en-US" smtClean="0"/>
              <a:t>10/9/15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38CB9F7-62C9-45BB-81BF-71CD961B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81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CHMI Approaches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Organizing delivery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Cooperatives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franchising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 service chains\ networks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Professional associations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Financing care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Government health insurance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 savings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Micro/ community health insurance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Vouchers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Cross-subsidization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Contracting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Regulating performances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Expansion incentives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Licensing and accreditation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 standards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Pay for performance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Policy/ legislation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Changing behaviors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Conditional cash transfer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Consumer association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Consumer education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Provider training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marketing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Enhancing processes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ICT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Innovative operational processes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Laboratory testing and diagnostics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Mobile clinics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Products/ equipment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chain enhancements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 focus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MNCH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HIV/ AIDS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FP &amp; RH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Pharmacy services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Malaria and other vector borne diseases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Mental health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Emergency care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Nutrition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Eye care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Dentistry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Rehabilitation care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NCDs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Communicable diseases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care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Secondary/ tertiary care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Funding sources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Donor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Government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kind contributions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Investor capital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Revenue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Self-funded (bootstrapped)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CB9F7-62C9-45BB-81BF-71CD961B4D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81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2E27E-1CA3-4138-B8FC-5D95ABB22B4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2E27E-1CA3-4138-B8FC-5D95ABB22B4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7480"/>
            <a:ext cx="3623310" cy="4160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568575"/>
            <a:ext cx="6096000" cy="1470025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9E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4168140"/>
            <a:ext cx="5791200" cy="9372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609600"/>
            <a:ext cx="204914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46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DE94D4-4F59-4358-BADC-4FE0F41B0C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87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914400" cy="365125"/>
          </a:xfrm>
          <a:prstGeom prst="rect">
            <a:avLst/>
          </a:prstGeom>
        </p:spPr>
        <p:txBody>
          <a:bodyPr/>
          <a:lstStyle/>
          <a:p>
            <a:fld id="{2DA1E437-1E0F-43E0-8607-E6B1F7D64003}" type="datetime1">
              <a:rPr lang="en-US" smtClean="0"/>
              <a:pPr/>
              <a:t>10/9/15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0" y="6356350"/>
            <a:ext cx="6172200" cy="365125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/>
              <a:t>Through Partnership, Provide Sustainable Capacity Solutions to Improve Lives in Africa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48600" y="6356350"/>
            <a:ext cx="838200" cy="365125"/>
          </a:xfrm>
          <a:prstGeom prst="rect">
            <a:avLst/>
          </a:prstGeom>
        </p:spPr>
        <p:txBody>
          <a:bodyPr/>
          <a:lstStyle/>
          <a:p>
            <a:fld id="{C59ABC1E-BF43-476E-B278-3A54DFCC5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16420"/>
      </p:ext>
    </p:extLst>
  </p:cSld>
  <p:clrMapOvr>
    <a:masterClrMapping/>
  </p:clrMapOvr>
  <p:transition xmlns:p14="http://schemas.microsoft.com/office/powerpoint/2010/main"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85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69875"/>
            <a:ext cx="1134745" cy="79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7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9E1C3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fricacapacityalliance.org/n4a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ricacapacityalliance.org/n4a" TargetMode="External"/><Relationship Id="rId4" Type="http://schemas.openxmlformats.org/officeDocument/2006/relationships/hyperlink" Target="http://www.healthmarketinnovations.org/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africacapacityalliance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" y="2697480"/>
            <a:ext cx="3623310" cy="416052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4648200"/>
            <a:ext cx="5486400" cy="1752600"/>
          </a:xfrm>
        </p:spPr>
        <p:txBody>
          <a:bodyPr>
            <a:normAutofit/>
          </a:bodyPr>
          <a:lstStyle/>
          <a:p>
            <a:endParaRPr lang="en-GB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en-GB" sz="1400" dirty="0" smtClean="0">
                <a:solidFill>
                  <a:srgbClr val="000000"/>
                </a:solidFill>
              </a:rPr>
              <a:t>Presented by: Elizabeth </a:t>
            </a:r>
            <a:r>
              <a:rPr lang="en-GB" sz="1400" dirty="0" err="1" smtClean="0">
                <a:solidFill>
                  <a:srgbClr val="000000"/>
                </a:solidFill>
              </a:rPr>
              <a:t>Mwashuma</a:t>
            </a:r>
            <a:r>
              <a:rPr lang="en-GB" sz="1400" dirty="0" smtClean="0">
                <a:solidFill>
                  <a:srgbClr val="000000"/>
                </a:solidFill>
              </a:rPr>
              <a:t>, </a:t>
            </a:r>
          </a:p>
          <a:p>
            <a:pPr algn="l"/>
            <a:r>
              <a:rPr lang="en-GB" sz="1400" dirty="0" smtClean="0">
                <a:solidFill>
                  <a:srgbClr val="000000"/>
                </a:solidFill>
              </a:rPr>
              <a:t>Technical Officer, Public Private Partnerships</a:t>
            </a:r>
            <a:endParaRPr lang="en-GB" sz="1400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55" y="685800"/>
            <a:ext cx="2125345" cy="152647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14600" y="2286000"/>
            <a:ext cx="6477000" cy="2362200"/>
          </a:xfrm>
          <a:prstGeom prst="rect">
            <a:avLst/>
          </a:prstGeom>
          <a:ln w="28575" cap="flat" cmpd="sng" algn="ctr">
            <a:solidFill>
              <a:schemeClr val="dk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9E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Calibri"/>
              </a:rPr>
            </a:br>
            <a:r>
              <a:rPr lang="en-US" sz="1600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Calibri"/>
              </a:rPr>
            </a:br>
            <a:r>
              <a:rPr lang="en-US" sz="1600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Calibri"/>
              </a:rPr>
            </a:br>
            <a:r>
              <a:rPr lang="en-US" sz="1600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Calibri"/>
              </a:rPr>
            </a:br>
            <a:r>
              <a:rPr lang="en-US" sz="1600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Calibri"/>
              </a:rPr>
            </a:br>
            <a:r>
              <a:rPr lang="en-US" sz="1600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1600" dirty="0" smtClean="0">
                <a:solidFill>
                  <a:srgbClr val="000000"/>
                </a:solidFill>
                <a:latin typeface="Calibri"/>
              </a:rPr>
            </a:br>
            <a:r>
              <a:rPr lang="en-US" sz="1600" dirty="0" smtClean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Facilitating Development of PPPs in Health  </a:t>
            </a:r>
            <a:br>
              <a:rPr lang="en-US" sz="1600" dirty="0" smtClean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</a:br>
            <a:r>
              <a:rPr lang="en-US" sz="1600" dirty="0" smtClean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___________</a:t>
            </a:r>
            <a:br>
              <a:rPr lang="en-US" sz="1600" dirty="0" smtClean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</a:b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 </a:t>
            </a:r>
            <a:br>
              <a:rPr lang="en-US" sz="1600" dirty="0" smtClean="0">
                <a:latin typeface="Helvetica" pitchFamily="34" charset="0"/>
                <a:cs typeface="Helvetica" pitchFamily="34" charset="0"/>
              </a:rPr>
            </a:br>
            <a:r>
              <a:rPr lang="en-US" sz="1600" i="1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The Journey So Far </a:t>
            </a:r>
            <a:r>
              <a:rPr lang="en-US" sz="1600" i="1" dirty="0" smtClean="0">
                <a:latin typeface="Helvetica" pitchFamily="34" charset="0"/>
                <a:cs typeface="Helvetica" pitchFamily="34" charset="0"/>
              </a:rPr>
              <a:t/>
            </a:r>
            <a:br>
              <a:rPr lang="en-US" sz="1600" i="1" dirty="0" smtClean="0">
                <a:latin typeface="Helvetica" pitchFamily="34" charset="0"/>
                <a:cs typeface="Helvetica" pitchFamily="34" charset="0"/>
              </a:rPr>
            </a:br>
            <a:endParaRPr lang="en-US" sz="160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en-US" altLang="en-US" sz="160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US" altLang="en-US" sz="1600" dirty="0" smtClean="0">
                <a:solidFill>
                  <a:schemeClr val="tx1"/>
                </a:solidFill>
                <a:latin typeface="+mj-lt"/>
              </a:rPr>
            </a:br>
            <a:endParaRPr lang="en-GB" altLang="en-US" sz="1600" b="0" dirty="0" smtClean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 rot="10800000" flipH="1" flipV="1">
            <a:off x="3429000" y="5715000"/>
            <a:ext cx="54102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GB" sz="1300" dirty="0"/>
              <a:t>Africa Capacity Alliance</a:t>
            </a:r>
            <a:br>
              <a:rPr lang="en-GB" sz="1300" dirty="0"/>
            </a:br>
            <a:r>
              <a:rPr lang="en-GB" sz="1300" i="1" dirty="0" smtClean="0"/>
              <a:t>Changing </a:t>
            </a:r>
            <a:r>
              <a:rPr lang="en-GB" sz="1300" i="1" dirty="0"/>
              <a:t>lives through better health</a:t>
            </a:r>
            <a:r>
              <a:rPr lang="en-US" sz="1300" dirty="0">
                <a:solidFill>
                  <a:srgbClr val="000000"/>
                </a:solidFill>
              </a:rPr>
              <a:t/>
            </a:r>
            <a:br>
              <a:rPr lang="en-US" sz="1300" dirty="0">
                <a:solidFill>
                  <a:srgbClr val="000000"/>
                </a:solidFill>
              </a:rPr>
            </a:br>
            <a:r>
              <a:rPr lang="en-US" sz="1300" dirty="0">
                <a:solidFill>
                  <a:srgbClr val="000000"/>
                </a:solidFill>
                <a:latin typeface="Helvetica" pitchFamily="34" charset="0"/>
                <a:cs typeface="Helvetica" pitchFamily="34" charset="0"/>
              </a:rPr>
              <a:t/>
            </a:r>
            <a:br>
              <a:rPr lang="en-US" sz="1300" dirty="0">
                <a:solidFill>
                  <a:srgbClr val="000000"/>
                </a:solidFill>
                <a:latin typeface="Helvetica" pitchFamily="34" charset="0"/>
                <a:cs typeface="Helvetica" pitchFamily="34" charset="0"/>
              </a:rPr>
            </a:br>
            <a:r>
              <a:rPr lang="en-US" b="0" dirty="0">
                <a:solidFill>
                  <a:srgbClr val="000000"/>
                </a:solidFill>
              </a:rPr>
              <a:t/>
            </a:r>
            <a:br>
              <a:rPr lang="en-US" b="0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chemeClr val="tx1"/>
                </a:solidFill>
              </a:rPr>
              <a:t/>
            </a:r>
            <a:br>
              <a:rPr lang="en-US" altLang="en-US" dirty="0">
                <a:solidFill>
                  <a:schemeClr val="tx1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71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for Africa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Platform providing opportunity for increased collaboration in health sector</a:t>
            </a:r>
          </a:p>
          <a:p>
            <a:r>
              <a:rPr lang="en-US" sz="2800" dirty="0" smtClean="0"/>
              <a:t>Brings together public and private sector actors </a:t>
            </a:r>
          </a:p>
          <a:p>
            <a:r>
              <a:rPr lang="en-US" sz="2800" dirty="0" smtClean="0"/>
              <a:t>It</a:t>
            </a:r>
            <a:r>
              <a:rPr lang="fr-FR" sz="2800" dirty="0" smtClean="0"/>
              <a:t>’</a:t>
            </a:r>
            <a:r>
              <a:rPr lang="en-US" sz="2800" dirty="0" smtClean="0"/>
              <a:t>s a first stop shop for all information on public private partnerships in health</a:t>
            </a:r>
          </a:p>
          <a:p>
            <a:pPr lvl="1"/>
            <a:r>
              <a:rPr lang="en-US" sz="2800" dirty="0" smtClean="0"/>
              <a:t>Publication and resources</a:t>
            </a:r>
          </a:p>
          <a:p>
            <a:pPr lvl="1"/>
            <a:r>
              <a:rPr lang="en-US" sz="2800" dirty="0" smtClean="0"/>
              <a:t>Events and Technical meetings</a:t>
            </a:r>
          </a:p>
          <a:p>
            <a:pPr lvl="1"/>
            <a:r>
              <a:rPr lang="en-US" sz="2800" dirty="0" smtClean="0"/>
              <a:t>Webinars</a:t>
            </a:r>
          </a:p>
          <a:p>
            <a:pPr marL="457200" lvl="1" indent="0">
              <a:buNone/>
            </a:pPr>
            <a:r>
              <a:rPr lang="en-US" sz="2800" dirty="0" smtClean="0">
                <a:hlinkClick r:id="rId2"/>
              </a:rPr>
              <a:t>www.africacapacityalliance.org/n4a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518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Market Innovations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initiative </a:t>
            </a:r>
          </a:p>
          <a:p>
            <a:r>
              <a:rPr lang="en-US" dirty="0" smtClean="0"/>
              <a:t>Mandate: identify, analyze, connect innovative health programs and facilitate their scale up through linkages</a:t>
            </a:r>
          </a:p>
          <a:p>
            <a:r>
              <a:rPr lang="en-US" dirty="0" smtClean="0"/>
              <a:t>ACA’s mandate: identify and connect health innovations with funders, investors, national and county governments for better health </a:t>
            </a:r>
            <a:r>
              <a:rPr lang="en-US" dirty="0" smtClean="0"/>
              <a:t>outcomes</a:t>
            </a:r>
          </a:p>
          <a:p>
            <a:pPr lvl="1"/>
            <a:r>
              <a:rPr lang="en-US" dirty="0" smtClean="0"/>
              <a:t>Yr1 – Health Innovations Award</a:t>
            </a:r>
            <a:endParaRPr lang="en-US" dirty="0" smtClean="0"/>
          </a:p>
          <a:p>
            <a:pPr lvl="1"/>
            <a:r>
              <a:rPr lang="en-US" dirty="0" err="1" smtClean="0"/>
              <a:t>Yr</a:t>
            </a:r>
            <a:r>
              <a:rPr lang="en-US" dirty="0" smtClean="0"/>
              <a:t> 2 - </a:t>
            </a:r>
            <a:r>
              <a:rPr lang="en-US" dirty="0" smtClean="0"/>
              <a:t>Round </a:t>
            </a:r>
            <a:r>
              <a:rPr lang="en-US" dirty="0" smtClean="0"/>
              <a:t>Table </a:t>
            </a:r>
            <a:r>
              <a:rPr lang="en-US" dirty="0" smtClean="0"/>
              <a:t>Discussions on strengthening </a:t>
            </a:r>
            <a:r>
              <a:rPr lang="en-US" smtClean="0"/>
              <a:t>MNCH outcomes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11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CHMI/ ACA RTDs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Series of 4 RTDs</a:t>
            </a:r>
          </a:p>
          <a:p>
            <a:r>
              <a:rPr lang="en-US" dirty="0" smtClean="0"/>
              <a:t>Theme: Strengthening the healthcare ecosystem </a:t>
            </a:r>
            <a:r>
              <a:rPr lang="en-US" dirty="0" err="1" smtClean="0"/>
              <a:t>thorugh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Fact finding mission – RTD1</a:t>
            </a:r>
          </a:p>
          <a:p>
            <a:pPr lvl="2"/>
            <a:r>
              <a:rPr lang="en-US" dirty="0" smtClean="0"/>
              <a:t>Understanding challenges and gaps at the county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28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Through Partnership, Provide Sustainable Capacity Solutions to Improve Lives in Africa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553200" cy="68580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GB" sz="2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 Roundtable Discussions</a:t>
            </a:r>
            <a:br>
              <a:rPr lang="en-GB" sz="2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</a:br>
            <a:r>
              <a:rPr lang="en-GB" sz="2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Goal &amp; Expected Outcomes</a:t>
            </a:r>
            <a:endParaRPr lang="en-US" sz="2400" dirty="0"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8305800" cy="37338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Verdana" pitchFamily="34" charset="0"/>
              <a:buChar char="□"/>
            </a:pPr>
            <a:r>
              <a:rPr lang="en-GB" sz="1800" b="1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Goal: </a:t>
            </a:r>
            <a:r>
              <a:rPr lang="en-GB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To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contribute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to the strengthening of the health market ecosystem in MNCH through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innovations</a:t>
            </a:r>
          </a:p>
          <a:p>
            <a:pPr>
              <a:buNone/>
            </a:pPr>
            <a:endParaRPr lang="en-US" sz="1800" dirty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Verdana" pitchFamily="34" charset="0"/>
              <a:buChar char="□"/>
            </a:pPr>
            <a:r>
              <a:rPr lang="en-US" sz="1800" b="1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How: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Create opportunities for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partnerships between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stakeholders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(private health innovators, investors, government incl. county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level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and development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partners) by </a:t>
            </a:r>
            <a:r>
              <a:rPr lang="en-GB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facilitating a platform of engagement and partnering process</a:t>
            </a:r>
            <a:endParaRPr lang="en-US" sz="18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None/>
            </a:pPr>
            <a:endParaRPr lang="en-US" sz="1800" dirty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Verdana" pitchFamily="34" charset="0"/>
              <a:buChar char="□"/>
            </a:pPr>
            <a:r>
              <a:rPr lang="en-US" sz="1800" b="1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Outcomes:	-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Formation </a:t>
            </a:r>
            <a:r>
              <a:rPr lang="en-GB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of PPPs and scale up of innovations</a:t>
            </a:r>
          </a:p>
          <a:p>
            <a:pPr>
              <a:buNone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			-Identification &amp; dialogue on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policy-level directions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for 			strengthening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the health market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ecosystem</a:t>
            </a:r>
          </a:p>
          <a:p>
            <a:pPr>
              <a:buNone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			-Enhanced capacities for effective PPP in health programs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37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Through Partnership, Provide Sustainable Capacity Solutions to Improve Lives in Africa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6400800" cy="6096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GB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Purpose of Roundtable Discussions</a:t>
            </a:r>
            <a:endParaRPr lang="en-US" sz="2400" dirty="0"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8305800" cy="44958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Calibri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To meet other innovators 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For encouragement - "I am not alone.“ “Here I am </a:t>
            </a:r>
            <a:r>
              <a:rPr lang="en-US" sz="1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understood”.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Confidence - "I'm not so crazy after all." 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Relationship - Develop on-going friendships</a:t>
            </a:r>
          </a:p>
          <a:p>
            <a:pPr lvl="1">
              <a:buNone/>
            </a:pPr>
            <a:endParaRPr lang="en-US" sz="14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Calibri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To advance diffusion of innovation 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Sharing knowledge, lessons learned &amp; experiences.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Sorting out the big </a:t>
            </a:r>
            <a:r>
              <a:rPr lang="en-US" sz="1400" dirty="0" err="1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pic</a:t>
            </a:r>
            <a:r>
              <a:rPr lang="en-US" sz="1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.</a:t>
            </a: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 How does it all fit? Where are we going?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Synergy of new ideas, new perspectives &amp; new dreams </a:t>
            </a:r>
          </a:p>
          <a:p>
            <a:pPr lvl="1">
              <a:buNone/>
            </a:pPr>
            <a:endParaRPr lang="en-US" sz="14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Calibri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To facilitate collaboration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Explore opportunities for teaming up to accomplish common goals 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latin typeface="Helvetica" pitchFamily="34" charset="0"/>
                <a:cs typeface="Helvetica" pitchFamily="34" charset="0"/>
              </a:rPr>
              <a:t>Develop synergies between the innovators and the investors</a:t>
            </a:r>
            <a:endParaRPr lang="en-US" sz="14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"Network" - Learn who knows what and who is doing what</a:t>
            </a:r>
          </a:p>
          <a:p>
            <a:pPr lvl="1">
              <a:buNone/>
            </a:pPr>
            <a:endParaRPr lang="en-US" sz="14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Verdana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Facilitate partnership between innovators and counties</a:t>
            </a:r>
            <a:endParaRPr lang="en-US" sz="1800" dirty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5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Through Partnership, Provide Sustainable Capacity Solutions to Improve Lives in Africa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228601"/>
            <a:ext cx="7772400" cy="76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endParaRPr lang="en-GB" sz="2800" b="1" dirty="0">
              <a:solidFill>
                <a:srgbClr val="C00000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5943600" cy="5794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>
              <a:defRPr/>
            </a:pPr>
            <a:r>
              <a:rPr lang="en-GB" sz="2400" dirty="0" smtClean="0">
                <a:latin typeface="Helvetica" pitchFamily="34" charset="0"/>
                <a:cs typeface="Helvetica" pitchFamily="34" charset="0"/>
              </a:rPr>
              <a:t>Roundtable Discussions Approach</a:t>
            </a:r>
            <a:endParaRPr lang="en-GB" sz="2400" dirty="0">
              <a:solidFill>
                <a:srgbClr val="9F1C30"/>
              </a:solidFill>
              <a:latin typeface="Helvetica" pitchFamily="34" charset="0"/>
              <a:ea typeface="Verdana" panose="020B0604030504040204" pitchFamily="34" charset="0"/>
              <a:cs typeface="Helvetica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8153400" cy="2514600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Verdana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An open process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where all actors come together to find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solution </a:t>
            </a:r>
            <a:r>
              <a:rPr lang="en-US" sz="1800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to a particular 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challenge</a:t>
            </a:r>
          </a:p>
          <a:p>
            <a:pPr>
              <a:buNone/>
            </a:pPr>
            <a:endParaRPr lang="en-US" sz="1800" dirty="0" smtClean="0">
              <a:solidFill>
                <a:srgbClr val="333333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Verdana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The Roundtables process includes: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Technical exchanges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Policy dialogues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Showcase of innovative work in </a:t>
            </a:r>
            <a:r>
              <a:rPr lang="en-US" sz="1400" dirty="0" err="1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MNCH</a:t>
            </a:r>
            <a:endParaRPr lang="en-US" sz="14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Networking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172200" cy="6096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>
              <a:defRPr/>
            </a:pPr>
            <a:r>
              <a:rPr lang="en-GB" sz="2400" dirty="0" smtClean="0">
                <a:solidFill>
                  <a:srgbClr val="9F1C30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Key milestones to Date</a:t>
            </a:r>
            <a:endParaRPr lang="en-GB" sz="2400" dirty="0">
              <a:solidFill>
                <a:srgbClr val="9F1C30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>
                <a:solidFill>
                  <a:prstClr val="white"/>
                </a:solidFill>
              </a:rPr>
              <a:pPr/>
              <a:t>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3962400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□"/>
            </a:pP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Four Roundtable Discussions held</a:t>
            </a:r>
          </a:p>
          <a:p>
            <a:pPr lvl="1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−"/>
            </a:pPr>
            <a:r>
              <a:rPr lang="en-US" sz="20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November 2014</a:t>
            </a:r>
          </a:p>
          <a:p>
            <a:pPr lvl="1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−"/>
            </a:pPr>
            <a:r>
              <a:rPr lang="en-US" sz="20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February 2015</a:t>
            </a:r>
          </a:p>
          <a:p>
            <a:pPr lvl="1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−"/>
            </a:pPr>
            <a:r>
              <a:rPr lang="en-US" sz="20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April 2015</a:t>
            </a:r>
          </a:p>
          <a:p>
            <a:pPr lvl="1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−"/>
            </a:pPr>
            <a:r>
              <a:rPr lang="en-US" sz="20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July 2015</a:t>
            </a:r>
          </a:p>
          <a:p>
            <a:pPr marL="347472" lvl="1" indent="-347472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□"/>
            </a:pP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Facilitated discussions </a:t>
            </a:r>
            <a:r>
              <a:rPr lang="en-US" sz="2400" dirty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on successes, </a:t>
            </a: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challenges &amp; </a:t>
            </a:r>
            <a:r>
              <a:rPr lang="en-US" sz="2400" dirty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practical solutions towards promotion of </a:t>
            </a: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health </a:t>
            </a: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innovations at the county level</a:t>
            </a:r>
            <a:endParaRPr lang="en-US" sz="2400" dirty="0" smtClean="0">
              <a:solidFill>
                <a:prstClr val="black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□"/>
            </a:pP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Facilitated formation </a:t>
            </a:r>
            <a:r>
              <a:rPr lang="en-US" sz="2400" dirty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of </a:t>
            </a: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partnerships between innovators &amp; </a:t>
            </a:r>
            <a:r>
              <a:rPr lang="en-US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county governments</a:t>
            </a:r>
            <a:endParaRPr lang="en-US" sz="2400" dirty="0" smtClean="0">
              <a:solidFill>
                <a:prstClr val="black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□"/>
            </a:pPr>
            <a:r>
              <a:rPr lang="en-GB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Policy suggestions for strengthening health market ecosystem</a:t>
            </a:r>
            <a:endParaRPr lang="en-US" sz="24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Verdana" pitchFamily="34" charset="0"/>
              <a:buChar char="□"/>
            </a:pPr>
            <a:r>
              <a:rPr lang="en-GB" sz="24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Facilitated identification and formation of partnerships </a:t>
            </a:r>
          </a:p>
        </p:txBody>
      </p:sp>
    </p:spTree>
    <p:extLst>
      <p:ext uri="{BB962C8B-B14F-4D97-AF65-F5344CB8AC3E}">
        <p14:creationId xmlns:p14="http://schemas.microsoft.com/office/powerpoint/2010/main" val="212271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57200"/>
            <a:ext cx="6096000" cy="4572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>
              <a:defRPr/>
            </a:pPr>
            <a:r>
              <a:rPr lang="en-GB" sz="2400" b="1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Key Results</a:t>
            </a:r>
            <a:endParaRPr lang="en-US" sz="2400" dirty="0"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1447800"/>
            <a:ext cx="8153400" cy="3809999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Font typeface="Calibri" pitchFamily="34" charset="0"/>
              <a:buChar char="□"/>
            </a:pPr>
            <a:r>
              <a:rPr lang="en-US" sz="1800" b="1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Formation of partnership </a:t>
            </a:r>
          </a:p>
          <a:p>
            <a:pPr marL="731520" lvl="2" indent="-347472">
              <a:buNone/>
            </a:pPr>
            <a:r>
              <a:rPr lang="en-US" sz="1800" u="sng" dirty="0" err="1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Meru</a:t>
            </a:r>
            <a:r>
              <a:rPr lang="en-US" sz="1800" u="sng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 County</a:t>
            </a:r>
          </a:p>
          <a:p>
            <a:pPr marL="731520" lvl="1">
              <a:buFont typeface="Calibri" pitchFamily="34" charset="0"/>
              <a:buChar char="−"/>
            </a:pPr>
            <a:r>
              <a:rPr lang="en-US" sz="165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Following meetings and discussions with IFC – World Bank representatives at the CHMI Roundtable meetings, the World Bank is currently supporting </a:t>
            </a:r>
            <a:r>
              <a:rPr lang="en-US" sz="1650" dirty="0" err="1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Meru</a:t>
            </a:r>
            <a:r>
              <a:rPr lang="en-US" sz="165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 County to strengthen the quality of care in the county.</a:t>
            </a:r>
          </a:p>
          <a:p>
            <a:pPr marL="731520" lvl="1">
              <a:buFont typeface="Calibri" pitchFamily="34" charset="0"/>
              <a:buChar char="−"/>
            </a:pPr>
            <a:r>
              <a:rPr lang="en-US" sz="165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Linkage between </a:t>
            </a:r>
            <a:r>
              <a:rPr lang="en-US" sz="1650" dirty="0" err="1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Meru</a:t>
            </a:r>
            <a:r>
              <a:rPr lang="en-US" sz="165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 County </a:t>
            </a:r>
            <a:r>
              <a:rPr lang="en-US" sz="165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with both </a:t>
            </a:r>
            <a:r>
              <a:rPr lang="en-US" sz="165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Phillips Healthcare and </a:t>
            </a:r>
            <a:r>
              <a:rPr lang="en-US" sz="1650" dirty="0" err="1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MobileODT</a:t>
            </a:r>
            <a:r>
              <a:rPr lang="en-US" sz="165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 created from one of the CHMI Roundtables and partnership established with a focus on improving cancer care.</a:t>
            </a:r>
          </a:p>
          <a:p>
            <a:pPr marL="731520" lvl="1">
              <a:buNone/>
            </a:pPr>
            <a:endParaRPr lang="en-US" sz="10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342900" lvl="1" indent="-342900">
              <a:buFont typeface="Calibri" pitchFamily="34" charset="0"/>
              <a:buChar char="□"/>
            </a:pPr>
            <a:r>
              <a:rPr lang="en-GB" sz="1800" b="1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Policy to strengthen health market ecosystem-</a:t>
            </a:r>
            <a:r>
              <a:rPr lang="en-GB" sz="165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 Supported the development of Malawi PPP guidelines for HIV&amp;AIDS</a:t>
            </a:r>
          </a:p>
          <a:p>
            <a:pPr marL="342900" lvl="1" indent="-342900">
              <a:buNone/>
            </a:pPr>
            <a:endParaRPr lang="en-GB" sz="1000" dirty="0" smtClean="0">
              <a:solidFill>
                <a:prstClr val="black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342900" lvl="1" indent="-342900">
              <a:buFont typeface="Calibri" pitchFamily="34" charset="0"/>
              <a:buChar char="□"/>
            </a:pPr>
            <a:r>
              <a:rPr lang="en-US" sz="1800" b="1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Linking of innovators and investors- </a:t>
            </a:r>
            <a:r>
              <a:rPr lang="en-US" sz="18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Linked the Makers movement MNCH with </a:t>
            </a:r>
            <a:r>
              <a:rPr lang="en-US" sz="1800" dirty="0" err="1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Intellecap</a:t>
            </a:r>
            <a:endParaRPr lang="en-US" sz="18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342900" lvl="1" indent="-342900">
              <a:buFont typeface="Calibri" pitchFamily="34" charset="0"/>
              <a:buChar char="□"/>
            </a:pPr>
            <a:endParaRPr lang="en-US" sz="18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342900" lvl="1" indent="-342900">
              <a:buFont typeface="Calibri" pitchFamily="34" charset="0"/>
              <a:buChar char="□"/>
            </a:pPr>
            <a:endParaRPr lang="en-US" sz="1800" b="1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Calibri" pitchFamily="34" charset="0"/>
              <a:buChar char="□"/>
            </a:pPr>
            <a:endParaRPr lang="en-US" sz="1800" b="1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Calibri" pitchFamily="34" charset="0"/>
              <a:buChar char="□"/>
            </a:pPr>
            <a:endParaRPr lang="en-US" sz="1800" b="1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Calibri" pitchFamily="34" charset="0"/>
              <a:buChar char="□"/>
            </a:pPr>
            <a:endParaRPr lang="en-US" sz="1800" b="1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Calibri" pitchFamily="34" charset="0"/>
              <a:buChar char="□"/>
            </a:pPr>
            <a:endParaRPr lang="en-US" sz="1800" b="1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731520" lvl="1">
              <a:buNone/>
            </a:pPr>
            <a:endParaRPr lang="en-US" sz="17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19421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33400"/>
            <a:ext cx="6096000" cy="4572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2400" b="1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Many Questions Still Remain</a:t>
            </a:r>
            <a:endParaRPr lang="en-US" sz="2400" b="1" dirty="0"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286001"/>
            <a:ext cx="8153400" cy="3810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Font typeface="Calibri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What kind of financing model is most likely to unlock additional private sector participation in Health?</a:t>
            </a:r>
          </a:p>
          <a:p>
            <a:pPr>
              <a:buFont typeface="Calibri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How to reconcile diverse requirements and needs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Varying Country and County contexts</a:t>
            </a:r>
            <a:endParaRPr lang="en-US" sz="14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buFont typeface="Calibri" pitchFamily="34" charset="0"/>
              <a:buChar char="□"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How could those convening </a:t>
            </a:r>
            <a:r>
              <a:rPr lang="en-US" sz="1800" dirty="0" err="1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MNCH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PPPs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 better structure their support?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Innovators are challenged in mobilizing adequate start-up Capital </a:t>
            </a:r>
          </a:p>
          <a:p>
            <a:pPr lvl="1">
              <a:buFont typeface="Verdana" pitchFamily="34" charset="0"/>
              <a:buChar char="−"/>
            </a:pPr>
            <a:r>
              <a:rPr lang="en-US" sz="1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Investors (donor/private sector) demand for value/scale</a:t>
            </a:r>
          </a:p>
          <a:p>
            <a:pPr>
              <a:buFont typeface="Verdana" pitchFamily="34" charset="0"/>
              <a:buChar char="□"/>
            </a:pPr>
            <a:endParaRPr 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Through Partnership, Provide Sustainable Capacity Solutions to Improve Lives in Africa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39739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5334000"/>
            <a:ext cx="6553200" cy="685800"/>
          </a:xfrm>
        </p:spPr>
        <p:txBody>
          <a:bodyPr/>
          <a:lstStyle/>
          <a:p>
            <a:pPr algn="ctr"/>
            <a:r>
              <a:rPr lang="en-US" b="1" dirty="0" smtClean="0"/>
              <a:t>Through Partnership, Provide Sustainable Capacity Solutions to Improve Lives in Africa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81000" y="1752600"/>
            <a:ext cx="80010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en-US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ct val="20000"/>
              </a:spcBef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en-US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 additional information on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ACA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and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CHMI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p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lease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visit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www.africacapacityalliance.org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www.africacapacityalliance.org/n4a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www.healthmarketinnovations.org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882464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48600" y="6400801"/>
            <a:ext cx="762000" cy="304800"/>
          </a:xfrm>
        </p:spPr>
        <p:txBody>
          <a:bodyPr/>
          <a:lstStyle/>
          <a:p>
            <a:fld id="{C59ABC1E-BF43-476E-B278-3A54DFCC53F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81000" y="1600200"/>
            <a:ext cx="4648200" cy="3810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74320" lvl="1" indent="-274320">
              <a:buFont typeface="Arial" pitchFamily="34" charset="0"/>
              <a:buChar char="•"/>
              <a:defRPr/>
            </a:pPr>
            <a:r>
              <a:rPr lang="en-GB" sz="21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Alliance of member institutions</a:t>
            </a:r>
          </a:p>
          <a:p>
            <a:pPr marL="274320" lvl="1" indent="-274320">
              <a:defRPr/>
            </a:pPr>
            <a:endParaRPr lang="en-GB" sz="21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274320" lvl="1" indent="-274320">
              <a:buFont typeface="Arial" pitchFamily="34" charset="0"/>
              <a:buChar char="•"/>
              <a:defRPr/>
            </a:pPr>
            <a:r>
              <a:rPr lang="en-GB" sz="21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Currently 37 in 12 countries</a:t>
            </a:r>
          </a:p>
          <a:p>
            <a:pPr marL="274320" lvl="1" indent="-274320">
              <a:defRPr/>
            </a:pPr>
            <a:endParaRPr lang="en-GB" sz="21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274320" lvl="1" indent="-274320">
              <a:buFont typeface="Arial" pitchFamily="34" charset="0"/>
              <a:buChar char="•"/>
              <a:defRPr/>
            </a:pPr>
            <a:r>
              <a:rPr lang="en-US" sz="21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Key pillars: HSS, CSS, PPP</a:t>
            </a:r>
          </a:p>
          <a:p>
            <a:pPr marL="274320" lvl="1" indent="-274320">
              <a:defRPr/>
            </a:pPr>
            <a:endParaRPr lang="en-US" sz="21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274320" lvl="1" indent="-274320">
              <a:buFont typeface="Arial" pitchFamily="34" charset="0"/>
              <a:buChar char="•"/>
              <a:defRPr/>
            </a:pPr>
            <a:r>
              <a:rPr lang="en-US" sz="21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One of the key strategic objective is to foster PPPs in health.</a:t>
            </a:r>
          </a:p>
          <a:p>
            <a:pPr marL="274320" lvl="1" indent="-274320">
              <a:defRPr/>
            </a:pPr>
            <a:endParaRPr lang="en-GB" sz="2100" dirty="0" smtClean="0"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marL="731520" lvl="2" indent="-274320">
              <a:buFont typeface="Helvetica" pitchFamily="34" charset="0"/>
              <a:buChar char="-"/>
              <a:defRPr/>
            </a:pPr>
            <a:r>
              <a:rPr lang="en-GB" sz="21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Through Technical support</a:t>
            </a:r>
          </a:p>
          <a:p>
            <a:pPr marL="731520" lvl="2" indent="-274320">
              <a:buFont typeface="Helvetica" pitchFamily="34" charset="0"/>
              <a:buChar char="-"/>
              <a:defRPr/>
            </a:pPr>
            <a:r>
              <a:rPr lang="en-GB" sz="21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Capacity and skills enhancement</a:t>
            </a:r>
          </a:p>
          <a:p>
            <a:pPr marL="731520" lvl="2" indent="-274320">
              <a:buFont typeface="Helvetica" pitchFamily="34" charset="0"/>
              <a:buChar char="-"/>
              <a:defRPr/>
            </a:pPr>
            <a:r>
              <a:rPr lang="en-GB" sz="21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Facilitating a platform of engagement and partnering process</a:t>
            </a:r>
          </a:p>
          <a:p>
            <a:pPr marL="731520" lvl="2" indent="-274320">
              <a:defRPr/>
            </a:pPr>
            <a:endParaRPr lang="en-US" dirty="0" smtClean="0">
              <a:solidFill>
                <a:prstClr val="black"/>
              </a:solidFill>
              <a:latin typeface="Helvetica" pitchFamily="34" charset="0"/>
              <a:ea typeface="Verdana" panose="020B0604030504040204" pitchFamily="34" charset="0"/>
              <a:cs typeface="Helvetica" pitchFamily="34" charset="0"/>
            </a:endParaRPr>
          </a:p>
          <a:p>
            <a:pPr lvl="1" indent="-457200">
              <a:buFont typeface="Arial" pitchFamily="34" charset="0"/>
              <a:buChar char="•"/>
              <a:defRPr/>
            </a:pPr>
            <a:endParaRPr lang="en-US" sz="2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00200"/>
            <a:ext cx="3392569" cy="38100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5943600" cy="6096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Africa Capacity Alliance</a:t>
            </a:r>
            <a:endParaRPr lang="en-US" sz="2400" dirty="0"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36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60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GB" sz="6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Thank You!</a:t>
            </a:r>
            <a:endParaRPr lang="en-US" sz="60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Through Partnership, Provide Sustainable Capacity Solutions to Improve Lives in Africa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2819399" cy="83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10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&amp; Achievements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Autofit/>
          </a:bodyPr>
          <a:lstStyle/>
          <a:p>
            <a:r>
              <a:rPr lang="en-US" sz="2200" dirty="0" smtClean="0"/>
              <a:t>Formerly known as RATN was founded </a:t>
            </a:r>
            <a:r>
              <a:rPr lang="en-US" sz="2200" dirty="0"/>
              <a:t>in 1997 as a joint project of the University of Nairobi </a:t>
            </a:r>
            <a:r>
              <a:rPr lang="en-US" sz="2200" dirty="0" smtClean="0"/>
              <a:t>&amp; University </a:t>
            </a:r>
            <a:r>
              <a:rPr lang="en-US" sz="2200" dirty="0"/>
              <a:t>of Manitoba, with support from the </a:t>
            </a:r>
            <a:r>
              <a:rPr lang="en-US" sz="2200" dirty="0" smtClean="0"/>
              <a:t>CIDA, </a:t>
            </a:r>
            <a:r>
              <a:rPr lang="en-US" sz="2200" dirty="0"/>
              <a:t>now Department of Foreign Affairs, Trade </a:t>
            </a:r>
            <a:r>
              <a:rPr lang="en-US" sz="2200" dirty="0" smtClean="0"/>
              <a:t>&amp; </a:t>
            </a:r>
            <a:r>
              <a:rPr lang="en-US" sz="2200" dirty="0"/>
              <a:t>Development (DFATD).  </a:t>
            </a:r>
            <a:endParaRPr lang="en-US" sz="2200" dirty="0" smtClean="0"/>
          </a:p>
          <a:p>
            <a:r>
              <a:rPr lang="en-US" sz="2200" dirty="0" smtClean="0"/>
              <a:t>The </a:t>
            </a:r>
            <a:r>
              <a:rPr lang="en-US" sz="2200" dirty="0"/>
              <a:t>project formed a network of training institutions to address the lack of HIV and AIDS-specific training for healthcare workers in resource-limited settings.  </a:t>
            </a:r>
            <a:endParaRPr lang="en-US" sz="2200" dirty="0" smtClean="0"/>
          </a:p>
          <a:p>
            <a:r>
              <a:rPr lang="en-US" sz="2200" dirty="0" smtClean="0"/>
              <a:t>The </a:t>
            </a:r>
            <a:r>
              <a:rPr lang="en-US" sz="2200" dirty="0"/>
              <a:t>network originally included </a:t>
            </a:r>
            <a:r>
              <a:rPr lang="en-US" sz="2200" dirty="0" smtClean="0"/>
              <a:t>17 </a:t>
            </a:r>
            <a:r>
              <a:rPr lang="en-US" sz="2200" dirty="0"/>
              <a:t>Member Institutions (MIs) in </a:t>
            </a:r>
            <a:r>
              <a:rPr lang="en-US" sz="2200" dirty="0" smtClean="0"/>
              <a:t>7 </a:t>
            </a:r>
            <a:r>
              <a:rPr lang="en-US" sz="2200" dirty="0"/>
              <a:t>countries</a:t>
            </a:r>
            <a:r>
              <a:rPr lang="en-US" sz="2200" dirty="0" smtClean="0"/>
              <a:t>.</a:t>
            </a:r>
          </a:p>
          <a:p>
            <a:r>
              <a:rPr lang="en-US" sz="2200" dirty="0" smtClean="0"/>
              <a:t>RATN evolved </a:t>
            </a:r>
            <a:r>
              <a:rPr lang="en-US" sz="2200" dirty="0"/>
              <a:t>into an independent NGO with a focus on capacity building for health.  </a:t>
            </a:r>
            <a:endParaRPr lang="en-US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87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&amp; Achievements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15400" cy="5105400"/>
          </a:xfrm>
        </p:spPr>
        <p:txBody>
          <a:bodyPr>
            <a:noAutofit/>
          </a:bodyPr>
          <a:lstStyle/>
          <a:p>
            <a:r>
              <a:rPr lang="en-US" sz="2200" dirty="0" smtClean="0"/>
              <a:t>The </a:t>
            </a:r>
            <a:r>
              <a:rPr lang="en-US" sz="2200" dirty="0"/>
              <a:t>network currently </a:t>
            </a:r>
            <a:r>
              <a:rPr lang="en-US" sz="2200" dirty="0" smtClean="0"/>
              <a:t>has 37 MIs in 12 </a:t>
            </a:r>
            <a:r>
              <a:rPr lang="en-US" sz="2200" dirty="0"/>
              <a:t>countries </a:t>
            </a:r>
            <a:r>
              <a:rPr lang="en-US" sz="2200" dirty="0" smtClean="0"/>
              <a:t>in SSA</a:t>
            </a:r>
          </a:p>
          <a:p>
            <a:r>
              <a:rPr lang="en-US" sz="2200" dirty="0" smtClean="0"/>
              <a:t>Over </a:t>
            </a:r>
            <a:r>
              <a:rPr lang="en-US" sz="2200" dirty="0"/>
              <a:t>the last </a:t>
            </a:r>
            <a:r>
              <a:rPr lang="en-US" sz="2200" dirty="0" smtClean="0"/>
              <a:t>16, ACA has </a:t>
            </a:r>
            <a:r>
              <a:rPr lang="en-US" sz="2200" dirty="0"/>
              <a:t>delivered </a:t>
            </a:r>
            <a:r>
              <a:rPr lang="en-US" sz="2200" dirty="0" smtClean="0"/>
              <a:t>570 </a:t>
            </a:r>
            <a:r>
              <a:rPr lang="en-US" sz="2200" dirty="0"/>
              <a:t>courses </a:t>
            </a:r>
            <a:r>
              <a:rPr lang="en-US" sz="2200" dirty="0" smtClean="0"/>
              <a:t>&amp; </a:t>
            </a:r>
            <a:r>
              <a:rPr lang="en-US" sz="2200" dirty="0"/>
              <a:t>trained </a:t>
            </a:r>
            <a:r>
              <a:rPr lang="en-US" sz="2200" dirty="0" smtClean="0"/>
              <a:t>close to 8,000 healthcare </a:t>
            </a:r>
            <a:r>
              <a:rPr lang="en-US" sz="2200" dirty="0"/>
              <a:t>workers who have impacted millions of patients.  </a:t>
            </a:r>
            <a:endParaRPr lang="en-US" sz="2200" dirty="0" smtClean="0"/>
          </a:p>
          <a:p>
            <a:r>
              <a:rPr lang="en-US" sz="2200" dirty="0" smtClean="0"/>
              <a:t>While </a:t>
            </a:r>
            <a:r>
              <a:rPr lang="en-US" sz="2200" dirty="0"/>
              <a:t>training remains a core component of its work, </a:t>
            </a:r>
            <a:r>
              <a:rPr lang="en-US" sz="2200" dirty="0" smtClean="0"/>
              <a:t>ACA </a:t>
            </a:r>
            <a:r>
              <a:rPr lang="en-US" sz="2200" dirty="0"/>
              <a:t>has expanded its activities to include technical </a:t>
            </a:r>
            <a:r>
              <a:rPr lang="en-US" sz="2200" dirty="0" smtClean="0"/>
              <a:t>&amp; </a:t>
            </a:r>
            <a:r>
              <a:rPr lang="en-US" sz="2200" dirty="0"/>
              <a:t>institutional capacity building, advocacy, </a:t>
            </a:r>
            <a:r>
              <a:rPr lang="en-US" sz="2200" dirty="0" smtClean="0"/>
              <a:t>research, </a:t>
            </a:r>
            <a:r>
              <a:rPr lang="en-US" sz="2200" dirty="0"/>
              <a:t>knowledge </a:t>
            </a:r>
            <a:r>
              <a:rPr lang="en-US" sz="2200" dirty="0" smtClean="0"/>
              <a:t>&amp; </a:t>
            </a:r>
            <a:r>
              <a:rPr lang="en-US" sz="2200" dirty="0"/>
              <a:t>information sharing.  </a:t>
            </a:r>
            <a:endParaRPr lang="en-US" sz="2200" dirty="0" smtClean="0"/>
          </a:p>
          <a:p>
            <a:r>
              <a:rPr lang="en-US" sz="2200" dirty="0" smtClean="0"/>
              <a:t>ACA has built the capacity of its 37 </a:t>
            </a:r>
            <a:r>
              <a:rPr lang="en-US" sz="2200" dirty="0" err="1" smtClean="0"/>
              <a:t>Mis</a:t>
            </a:r>
            <a:r>
              <a:rPr lang="en-US" sz="2200" dirty="0" smtClean="0"/>
              <a:t> (Technical &amp; Institutional)</a:t>
            </a:r>
          </a:p>
          <a:p>
            <a:r>
              <a:rPr lang="en-US" sz="2200" dirty="0" smtClean="0"/>
              <a:t>ACA built capacities of other </a:t>
            </a:r>
            <a:r>
              <a:rPr lang="en-US" sz="2200" dirty="0" err="1" smtClean="0"/>
              <a:t>organisation</a:t>
            </a:r>
            <a:r>
              <a:rPr lang="en-US" sz="2200" dirty="0" smtClean="0"/>
              <a:t> through projects (RECABASO, RAIG, INSTANT, </a:t>
            </a:r>
            <a:r>
              <a:rPr lang="en-US" sz="2200" dirty="0" err="1" smtClean="0"/>
              <a:t>Fanikisha</a:t>
            </a:r>
            <a:r>
              <a:rPr lang="en-US" sz="22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05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&amp; Achievements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ACA’s technical expertise has also expanded beyond HIV and AIDS</a:t>
            </a:r>
          </a:p>
          <a:p>
            <a:r>
              <a:rPr lang="en-US" sz="2400" dirty="0" smtClean="0"/>
              <a:t>To </a:t>
            </a:r>
            <a:r>
              <a:rPr lang="en-US" sz="2400" dirty="0"/>
              <a:t>reflect this larger mandate </a:t>
            </a:r>
            <a:r>
              <a:rPr lang="en-US" sz="2400" dirty="0" smtClean="0"/>
              <a:t>&amp; </a:t>
            </a:r>
            <a:r>
              <a:rPr lang="en-US" sz="2400" dirty="0"/>
              <a:t>its expanded geographical scope, RATN changed its name to </a:t>
            </a:r>
            <a:r>
              <a:rPr lang="en-US" sz="2400" dirty="0" smtClean="0"/>
              <a:t>ACA </a:t>
            </a:r>
            <a:r>
              <a:rPr lang="en-US" sz="2400" dirty="0"/>
              <a:t>in January 2014. </a:t>
            </a:r>
            <a:r>
              <a:rPr lang="en-US" sz="2400" dirty="0" smtClean="0"/>
              <a:t>ACA </a:t>
            </a:r>
            <a:r>
              <a:rPr lang="en-US" sz="2400" dirty="0"/>
              <a:t>launched its next five-year Strategic Plan (2014-2019</a:t>
            </a:r>
            <a:r>
              <a:rPr lang="en-US" sz="2400" dirty="0" smtClean="0"/>
              <a:t>) in March 2014</a:t>
            </a:r>
          </a:p>
          <a:p>
            <a:r>
              <a:rPr lang="en-US" sz="2400" dirty="0" smtClean="0"/>
              <a:t>The SP charts </a:t>
            </a:r>
            <a:r>
              <a:rPr lang="en-US" sz="2400" dirty="0"/>
              <a:t>a path for the </a:t>
            </a:r>
            <a:r>
              <a:rPr lang="en-US" sz="2400" dirty="0" err="1" smtClean="0"/>
              <a:t>organisation</a:t>
            </a:r>
            <a:r>
              <a:rPr lang="en-US" sz="2400" dirty="0" smtClean="0"/>
              <a:t> </a:t>
            </a:r>
            <a:r>
              <a:rPr lang="en-US" sz="2400" dirty="0"/>
              <a:t>to implement its recalibrated mission of </a:t>
            </a:r>
            <a:r>
              <a:rPr lang="en-US" sz="2400" i="1" dirty="0"/>
              <a:t>providing sustainable capacity solutions that will improve health outcomes, </a:t>
            </a:r>
            <a:r>
              <a:rPr lang="en-US" sz="2400" i="1" dirty="0" smtClean="0"/>
              <a:t>&amp; </a:t>
            </a:r>
            <a:r>
              <a:rPr lang="en-US" sz="2400" i="1" dirty="0"/>
              <a:t>therefore lives, in Africa.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60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79" y="850124"/>
            <a:ext cx="6858000" cy="830365"/>
          </a:xfrm>
        </p:spPr>
        <p:txBody>
          <a:bodyPr/>
          <a:lstStyle/>
          <a:p>
            <a:r>
              <a:rPr lang="en-US" dirty="0" smtClean="0"/>
              <a:t>ACA Strategic Pillars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2DE94D4-4F59-4358-BADC-4FE0F41B0C02}" type="slidenum">
              <a:rPr lang="en-GB" smtClean="0"/>
              <a:pPr algn="r"/>
              <a:t>6</a:t>
            </a:fld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551040"/>
              </p:ext>
            </p:extLst>
          </p:nvPr>
        </p:nvGraphicFramePr>
        <p:xfrm>
          <a:off x="22871" y="5358622"/>
          <a:ext cx="2811780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1780"/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200" dirty="0">
                          <a:effectLst/>
                        </a:rPr>
                        <a:t>A– The ACA Vision</a:t>
                      </a:r>
                      <a:endParaRPr lang="en-US" sz="10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200" dirty="0">
                          <a:effectLst/>
                        </a:rPr>
                        <a:t>B– The expected impact of ACA activities</a:t>
                      </a:r>
                      <a:endParaRPr lang="en-US" sz="10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200" dirty="0">
                          <a:effectLst/>
                        </a:rPr>
                        <a:t>C– ACA’s Strategic programming </a:t>
                      </a:r>
                      <a:r>
                        <a:rPr lang="en-ZA" sz="1200" dirty="0" smtClean="0">
                          <a:effectLst/>
                        </a:rPr>
                        <a:t>pillars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200" dirty="0" smtClean="0">
                          <a:effectLst/>
                        </a:rPr>
                        <a:t>D– ACA’s capacity building components</a:t>
                      </a:r>
                      <a:endParaRPr lang="en-US" sz="1000" dirty="0" smtClean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200" dirty="0" smtClean="0">
                          <a:effectLst/>
                        </a:rPr>
                        <a:t>E– Cross-Cutting Functions for the Alliance</a:t>
                      </a:r>
                      <a:endParaRPr lang="en-ZA" sz="12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1536700" y="3746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788273" y="391105"/>
            <a:ext cx="7315200" cy="5921375"/>
            <a:chOff x="1875" y="735"/>
            <a:chExt cx="9378" cy="10465"/>
          </a:xfrm>
        </p:grpSpPr>
        <p:cxnSp>
          <p:nvCxnSpPr>
            <p:cNvPr id="9" name="AutoShape 3"/>
            <p:cNvCxnSpPr>
              <a:cxnSpLocks noChangeShapeType="1"/>
            </p:cNvCxnSpPr>
            <p:nvPr/>
          </p:nvCxnSpPr>
          <p:spPr bwMode="auto">
            <a:xfrm>
              <a:off x="5790" y="5655"/>
              <a:ext cx="5055" cy="0"/>
            </a:xfrm>
            <a:prstGeom prst="straightConnector1">
              <a:avLst/>
            </a:prstGeom>
            <a:noFill/>
            <a:ln w="25400">
              <a:solidFill>
                <a:srgbClr val="FF66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AutoShape 4"/>
            <p:cNvCxnSpPr>
              <a:cxnSpLocks noChangeShapeType="1"/>
            </p:cNvCxnSpPr>
            <p:nvPr/>
          </p:nvCxnSpPr>
          <p:spPr bwMode="auto">
            <a:xfrm>
              <a:off x="5790" y="6555"/>
              <a:ext cx="5055" cy="0"/>
            </a:xfrm>
            <a:prstGeom prst="straightConnector1">
              <a:avLst/>
            </a:prstGeom>
            <a:noFill/>
            <a:ln w="25400">
              <a:solidFill>
                <a:srgbClr val="FF66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AutoShape 5"/>
            <p:cNvCxnSpPr>
              <a:cxnSpLocks noChangeShapeType="1"/>
            </p:cNvCxnSpPr>
            <p:nvPr/>
          </p:nvCxnSpPr>
          <p:spPr bwMode="auto">
            <a:xfrm>
              <a:off x="5865" y="7530"/>
              <a:ext cx="4980" cy="0"/>
            </a:xfrm>
            <a:prstGeom prst="straightConnector1">
              <a:avLst/>
            </a:prstGeom>
            <a:noFill/>
            <a:ln w="25400">
              <a:solidFill>
                <a:srgbClr val="FF66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AutoShape 6"/>
            <p:cNvCxnSpPr>
              <a:cxnSpLocks noChangeShapeType="1"/>
            </p:cNvCxnSpPr>
            <p:nvPr/>
          </p:nvCxnSpPr>
          <p:spPr bwMode="auto">
            <a:xfrm>
              <a:off x="5790" y="4770"/>
              <a:ext cx="5055" cy="1"/>
            </a:xfrm>
            <a:prstGeom prst="straightConnector1">
              <a:avLst/>
            </a:prstGeom>
            <a:noFill/>
            <a:ln w="25400">
              <a:solidFill>
                <a:srgbClr val="FF66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AutoShape 7"/>
            <p:cNvSpPr>
              <a:spLocks noChangeArrowheads="1"/>
            </p:cNvSpPr>
            <p:nvPr/>
          </p:nvSpPr>
          <p:spPr bwMode="auto">
            <a:xfrm>
              <a:off x="5520" y="1710"/>
              <a:ext cx="5733" cy="1834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28575">
              <a:solidFill>
                <a:srgbClr val="FFFF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b" anchorCtr="0" upright="1">
              <a:noAutofit/>
            </a:bodyPr>
            <a:lstStyle/>
            <a:p>
              <a:pPr marL="0" marR="0" indent="17145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100" b="1">
                  <a:effectLst/>
                  <a:latin typeface="Arial"/>
                  <a:ea typeface="Times New Roman"/>
                  <a:cs typeface="Times New Roman"/>
                </a:rPr>
                <a:t>Improved Health Outcomes in Africa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6015" y="735"/>
              <a:ext cx="4920" cy="975"/>
            </a:xfrm>
            <a:prstGeom prst="rect">
              <a:avLst/>
            </a:prstGeom>
            <a:solidFill>
              <a:srgbClr val="66FF33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200" b="1" dirty="0">
                  <a:effectLst/>
                  <a:latin typeface="Arial"/>
                  <a:ea typeface="Times New Roman"/>
                  <a:cs typeface="Times New Roman"/>
                </a:rPr>
                <a:t>Healthy Lives, Better Africa, Better World</a:t>
              </a:r>
              <a:endParaRPr lang="en-US" sz="1000" dirty="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80" y="3675"/>
              <a:ext cx="1080" cy="45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200" b="1">
                  <a:effectLst/>
                  <a:latin typeface="Rockwell Extra Bold"/>
                  <a:ea typeface="Times New Roman"/>
                  <a:cs typeface="Arial"/>
                </a:rPr>
                <a:t>HEALTH SYSTEMS STRENGTHENING (HSS)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7980" y="3675"/>
              <a:ext cx="1080" cy="45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200" b="1">
                  <a:effectLst/>
                  <a:latin typeface="Rockwell Extra Bold"/>
                  <a:ea typeface="Times New Roman"/>
                  <a:cs typeface="Arial"/>
                </a:rPr>
                <a:t>COMMUNITY SYSTEMS STRENGTHENING (CSS)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9435" y="3675"/>
              <a:ext cx="1080" cy="45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 dirty="0">
                  <a:effectLst/>
                  <a:latin typeface="Rockwell Extra Bold"/>
                  <a:ea typeface="Times New Roman"/>
                  <a:cs typeface="Arial"/>
                </a:rPr>
                <a:t>STRENGTHENING PUBLIC-PRIVATE PARTNERSHIPS (PPPs)</a:t>
              </a:r>
              <a:endParaRPr lang="en-US" sz="1000" dirty="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1875" y="4470"/>
              <a:ext cx="3915" cy="690"/>
            </a:xfrm>
            <a:prstGeom prst="homePlate">
              <a:avLst>
                <a:gd name="adj" fmla="val 141848"/>
              </a:avLst>
            </a:prstGeom>
            <a:solidFill>
              <a:schemeClr val="bg1">
                <a:lumMod val="95000"/>
                <a:lumOff val="0"/>
              </a:schemeClr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Technical capacity</a:t>
              </a:r>
              <a:r>
                <a:rPr lang="en-ZA" sz="1000" i="1">
                  <a:effectLst/>
                  <a:latin typeface="Arial"/>
                  <a:ea typeface="Times New Roman"/>
                  <a:cs typeface="Times New Roman"/>
                </a:rPr>
                <a:t>(Human Capacity Skills and Knowledge)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9" name="AutoShape 13"/>
            <p:cNvSpPr>
              <a:spLocks noChangeArrowheads="1"/>
            </p:cNvSpPr>
            <p:nvPr/>
          </p:nvSpPr>
          <p:spPr bwMode="auto">
            <a:xfrm>
              <a:off x="1875" y="5310"/>
              <a:ext cx="3990" cy="705"/>
            </a:xfrm>
            <a:prstGeom prst="homePlate">
              <a:avLst>
                <a:gd name="adj" fmla="val 141489"/>
              </a:avLst>
            </a:prstGeom>
            <a:solidFill>
              <a:schemeClr val="bg1">
                <a:lumMod val="95000"/>
                <a:lumOff val="0"/>
              </a:schemeClr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333375" algn="ctr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</a:pPr>
              <a:r>
                <a:rPr lang="en-ZA" sz="1000" b="1" dirty="0">
                  <a:effectLst/>
                  <a:latin typeface="Arial"/>
                  <a:ea typeface="Times New Roman"/>
                  <a:cs typeface="Times New Roman"/>
                </a:rPr>
                <a:t>Institutional capacity</a:t>
              </a:r>
              <a:r>
                <a:rPr lang="en-ZA" sz="1000" i="1" dirty="0">
                  <a:effectLst/>
                  <a:latin typeface="Arial"/>
                  <a:ea typeface="Times New Roman"/>
                  <a:cs typeface="Times New Roman"/>
                </a:rPr>
                <a:t>(Organizational Systems)</a:t>
              </a:r>
              <a:endParaRPr lang="en-US" sz="1000" dirty="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0" name="AutoShape 14"/>
            <p:cNvSpPr>
              <a:spLocks noChangeArrowheads="1"/>
            </p:cNvSpPr>
            <p:nvPr/>
          </p:nvSpPr>
          <p:spPr bwMode="auto">
            <a:xfrm>
              <a:off x="1875" y="6195"/>
              <a:ext cx="3915" cy="690"/>
            </a:xfrm>
            <a:prstGeom prst="homePlate">
              <a:avLst>
                <a:gd name="adj" fmla="val 141848"/>
              </a:avLst>
            </a:prstGeom>
            <a:solidFill>
              <a:schemeClr val="bg1">
                <a:lumMod val="95000"/>
                <a:lumOff val="0"/>
              </a:schemeClr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295275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Adaptive capacity</a:t>
              </a:r>
              <a:r>
                <a:rPr lang="en-ZA" sz="1000" i="1">
                  <a:effectLst/>
                  <a:latin typeface="Arial"/>
                  <a:ea typeface="Times New Roman"/>
                  <a:cs typeface="Times New Roman"/>
                </a:rPr>
                <a:t>(Develop Learning Institutions)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1" name="AutoShape 15"/>
            <p:cNvSpPr>
              <a:spLocks noChangeArrowheads="1"/>
            </p:cNvSpPr>
            <p:nvPr/>
          </p:nvSpPr>
          <p:spPr bwMode="auto">
            <a:xfrm>
              <a:off x="1875" y="7065"/>
              <a:ext cx="3915" cy="930"/>
            </a:xfrm>
            <a:prstGeom prst="homePlate">
              <a:avLst>
                <a:gd name="adj" fmla="val 105242"/>
              </a:avLst>
            </a:prstGeom>
            <a:solidFill>
              <a:schemeClr val="bg1">
                <a:lumMod val="95000"/>
                <a:lumOff val="0"/>
              </a:schemeClr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Influencing capacity</a:t>
              </a:r>
              <a:r>
                <a:rPr lang="en-ZA" sz="1000" i="1">
                  <a:effectLst/>
                  <a:latin typeface="Arial"/>
                  <a:ea typeface="Times New Roman"/>
                  <a:cs typeface="Times New Roman"/>
                </a:rPr>
                <a:t>(Organizations as Change Agents for Health Sector)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5235" y="8370"/>
              <a:ext cx="5805" cy="450"/>
            </a:xfrm>
            <a:prstGeom prst="rect">
              <a:avLst/>
            </a:prstGeom>
            <a:solidFill>
              <a:srgbClr val="FFC000">
                <a:alpha val="3999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Technical Support and Quality Assurance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5235" y="10245"/>
              <a:ext cx="5805" cy="420"/>
            </a:xfrm>
            <a:prstGeom prst="rect">
              <a:avLst/>
            </a:prstGeom>
            <a:solidFill>
              <a:srgbClr val="FFC000">
                <a:alpha val="3999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Advocacy and Partnerships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5235" y="8955"/>
              <a:ext cx="5805" cy="495"/>
            </a:xfrm>
            <a:prstGeom prst="rect">
              <a:avLst/>
            </a:prstGeom>
            <a:solidFill>
              <a:srgbClr val="FFC000">
                <a:alpha val="3999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Resource Mobilization and Grants Management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5235" y="9585"/>
              <a:ext cx="5805" cy="510"/>
            </a:xfrm>
            <a:prstGeom prst="rect">
              <a:avLst/>
            </a:prstGeom>
            <a:solidFill>
              <a:srgbClr val="FFC000">
                <a:alpha val="3999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Knowledge and Lessons Sharing 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5235" y="825"/>
              <a:ext cx="735" cy="735"/>
            </a:xfrm>
            <a:prstGeom prst="ellipse">
              <a:avLst/>
            </a:prstGeom>
            <a:solidFill>
              <a:schemeClr val="lt1">
                <a:lumMod val="100000"/>
                <a:lumOff val="0"/>
              </a:schemeClr>
            </a:solidFill>
            <a:ln w="317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400" b="1">
                  <a:effectLst/>
                  <a:latin typeface="Calibri"/>
                  <a:ea typeface="Times New Roman"/>
                  <a:cs typeface="Times New Roman"/>
                </a:rPr>
                <a:t>A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4500" y="9150"/>
              <a:ext cx="735" cy="735"/>
            </a:xfrm>
            <a:prstGeom prst="ellipse">
              <a:avLst/>
            </a:prstGeom>
            <a:solidFill>
              <a:schemeClr val="lt1">
                <a:lumMod val="100000"/>
                <a:lumOff val="0"/>
              </a:schemeClr>
            </a:solidFill>
            <a:ln w="317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400" b="1">
                  <a:effectLst/>
                  <a:latin typeface="Calibri"/>
                  <a:ea typeface="Times New Roman"/>
                  <a:cs typeface="Times New Roman"/>
                </a:rPr>
                <a:t>E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5745" y="3735"/>
              <a:ext cx="735" cy="735"/>
            </a:xfrm>
            <a:prstGeom prst="ellipse">
              <a:avLst/>
            </a:prstGeom>
            <a:solidFill>
              <a:schemeClr val="lt1">
                <a:lumMod val="100000"/>
                <a:lumOff val="0"/>
              </a:schemeClr>
            </a:solidFill>
            <a:ln w="317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400" b="1">
                  <a:effectLst/>
                  <a:latin typeface="Calibri"/>
                  <a:ea typeface="Times New Roman"/>
                  <a:cs typeface="Times New Roman"/>
                </a:rPr>
                <a:t>C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2085" y="7995"/>
              <a:ext cx="735" cy="735"/>
            </a:xfrm>
            <a:prstGeom prst="ellipse">
              <a:avLst/>
            </a:prstGeom>
            <a:solidFill>
              <a:schemeClr val="lt1">
                <a:lumMod val="100000"/>
                <a:lumOff val="0"/>
              </a:schemeClr>
            </a:solidFill>
            <a:ln w="317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400" b="1">
                  <a:effectLst/>
                  <a:latin typeface="Calibri"/>
                  <a:ea typeface="Times New Roman"/>
                  <a:cs typeface="Times New Roman"/>
                </a:rPr>
                <a:t>D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10110" y="2280"/>
              <a:ext cx="735" cy="735"/>
            </a:xfrm>
            <a:prstGeom prst="ellipse">
              <a:avLst/>
            </a:prstGeom>
            <a:solidFill>
              <a:schemeClr val="lt1">
                <a:lumMod val="100000"/>
                <a:lumOff val="0"/>
              </a:schemeClr>
            </a:solidFill>
            <a:ln w="31750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400" b="1">
                  <a:effectLst/>
                  <a:latin typeface="Calibri"/>
                  <a:ea typeface="Times New Roman"/>
                  <a:cs typeface="Times New Roman"/>
                </a:rPr>
                <a:t>B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5235" y="10780"/>
              <a:ext cx="5805" cy="420"/>
            </a:xfrm>
            <a:prstGeom prst="rect">
              <a:avLst/>
            </a:prstGeom>
            <a:solidFill>
              <a:srgbClr val="FFC000">
                <a:alpha val="3999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ZA" sz="1000" b="1">
                  <a:effectLst/>
                  <a:latin typeface="Arial"/>
                  <a:ea typeface="Times New Roman"/>
                  <a:cs typeface="Times New Roman"/>
                </a:rPr>
                <a:t>Evidence and Accountability of Results</a:t>
              </a:r>
              <a:endParaRPr lang="en-US" sz="1000">
                <a:effectLst/>
                <a:latin typeface="Calibri"/>
                <a:ea typeface="Times New Roman"/>
                <a:cs typeface="Times New Roman"/>
              </a:endParaRPr>
            </a:p>
          </p:txBody>
        </p:sp>
      </p:grpSp>
      <p:sp>
        <p:nvSpPr>
          <p:cNvPr id="32" name="Rectangle 45"/>
          <p:cNvSpPr>
            <a:spLocks noChangeArrowheads="1"/>
          </p:cNvSpPr>
          <p:nvPr/>
        </p:nvSpPr>
        <p:spPr bwMode="auto">
          <a:xfrm>
            <a:off x="1536700" y="1012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2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icrosoft JhengHei" pitchFamily="34" charset="-120"/>
                <a:cs typeface="Arial" pitchFamily="34" charset="0"/>
              </a:rPr>
              <a:t>Key elements of the ACA Intervention Framework:</a:t>
            </a:r>
            <a:endParaRPr kumimoji="0" lang="en-ZA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565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4636"/>
            <a:ext cx="4962525" cy="1143000"/>
          </a:xfrm>
        </p:spPr>
        <p:txBody>
          <a:bodyPr/>
          <a:lstStyle/>
          <a:p>
            <a:pPr algn="ctr"/>
            <a:r>
              <a:rPr lang="en-US" dirty="0" smtClean="0"/>
              <a:t>Institutional Strengthening Process</a:t>
            </a:r>
            <a:endParaRPr lang="en-US" dirty="0"/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824132"/>
              </p:ext>
            </p:extLst>
          </p:nvPr>
        </p:nvGraphicFramePr>
        <p:xfrm>
          <a:off x="0" y="1371600"/>
          <a:ext cx="9144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86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6324600" cy="6858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400" b="1" dirty="0" smtClean="0">
                <a:latin typeface="Helvetica" pitchFamily="34" charset="0"/>
                <a:ea typeface="Verdana" pitchFamily="34" charset="0"/>
                <a:cs typeface="Helvetica" pitchFamily="34" charset="0"/>
              </a:rPr>
              <a:t>ACA’s Projects and Activities</a:t>
            </a:r>
            <a:endParaRPr lang="en-US" sz="2400" b="1" dirty="0"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752600"/>
            <a:ext cx="7924800" cy="4191000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This include:</a:t>
            </a:r>
            <a:endParaRPr lang="en-US" sz="1800" dirty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>
              <a:spcBef>
                <a:spcPts val="0"/>
              </a:spcBef>
            </a:pPr>
            <a:r>
              <a:rPr lang="en-US" sz="1800" b="1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Centre for Health Market Innovations (CHMI)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- </a:t>
            </a:r>
            <a:r>
              <a:rPr lang="en-US" sz="16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Coordinated by Results for Development, </a:t>
            </a:r>
            <a:r>
              <a:rPr lang="en-US" sz="1600" dirty="0" smtClean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CHMI promotes programs, policies and practices that make quality health care delivered by private organizations affordable and accessible. </a:t>
            </a:r>
            <a:endParaRPr lang="en-US" sz="1600" dirty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0">
              <a:spcBef>
                <a:spcPts val="0"/>
              </a:spcBef>
            </a:pPr>
            <a:endParaRPr lang="en-US" sz="1800" dirty="0" smtClean="0">
              <a:solidFill>
                <a:prstClr val="black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0">
              <a:spcBef>
                <a:spcPts val="0"/>
              </a:spcBef>
            </a:pPr>
            <a:r>
              <a:rPr lang="en-US" sz="1800" b="1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Network </a:t>
            </a:r>
            <a:r>
              <a:rPr lang="en-US" sz="1800" b="1" dirty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for </a:t>
            </a:r>
            <a:r>
              <a:rPr lang="en-US" sz="1800" b="1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Africa</a:t>
            </a:r>
            <a:r>
              <a:rPr lang="en-US" sz="1800" dirty="0" smtClean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- </a:t>
            </a:r>
            <a:r>
              <a:rPr lang="en-US" sz="1600" dirty="0" smtClean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Network for Africa is an online community that strengthens the capacity of African public and private health sector leaders to partner for greater public health outcomes. </a:t>
            </a:r>
            <a:endParaRPr lang="en-US" sz="1600" dirty="0" smtClean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0">
              <a:spcBef>
                <a:spcPts val="0"/>
              </a:spcBef>
            </a:pPr>
            <a:endParaRPr lang="en-US" sz="1800" dirty="0">
              <a:solidFill>
                <a:prstClr val="black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  <a:p>
            <a:pPr lvl="0">
              <a:spcBef>
                <a:spcPts val="0"/>
              </a:spcBef>
            </a:pPr>
            <a:r>
              <a:rPr lang="en-US" sz="1800" b="1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Business </a:t>
            </a:r>
            <a:r>
              <a:rPr lang="en-US" sz="1800" b="1" dirty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skills </a:t>
            </a:r>
            <a:r>
              <a:rPr lang="en-US" sz="1800" b="1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training</a:t>
            </a:r>
            <a:r>
              <a:rPr lang="en-US" sz="18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- </a:t>
            </a:r>
            <a:r>
              <a:rPr lang="en-US" sz="16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Small &amp; medium sized </a:t>
            </a:r>
            <a:r>
              <a:rPr lang="en-US" sz="1600" dirty="0">
                <a:solidFill>
                  <a:prstClr val="black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healthcare </a:t>
            </a:r>
            <a:r>
              <a:rPr lang="en-US" sz="1600" dirty="0" smtClean="0">
                <a:solidFill>
                  <a:schemeClr val="tx1"/>
                </a:solidFill>
                <a:latin typeface="Helvetica" pitchFamily="34" charset="0"/>
                <a:ea typeface="Verdana" pitchFamily="34" charset="0"/>
                <a:cs typeface="Helvetica" pitchFamily="34" charset="0"/>
              </a:rPr>
              <a:t>enterprises </a:t>
            </a:r>
            <a:endParaRPr lang="en-US" sz="1600" dirty="0">
              <a:solidFill>
                <a:schemeClr val="tx1"/>
              </a:solidFill>
              <a:latin typeface="Helvetica" pitchFamily="34" charset="0"/>
              <a:ea typeface="Verdana" pitchFamily="34" charset="0"/>
              <a:cs typeface="Helvetic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ABC1E-BF43-476E-B278-3A54DFCC53F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69143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Healthcare </a:t>
            </a:r>
            <a:r>
              <a:rPr lang="en-US" dirty="0"/>
              <a:t>Strengthening through Capacity Building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USAID Capacity Building for Regional and Local NGOs in East Africa</a:t>
            </a:r>
          </a:p>
          <a:p>
            <a:r>
              <a:rPr lang="en-US" sz="2800" dirty="0" smtClean="0"/>
              <a:t>CB for Inadequately Served Population</a:t>
            </a:r>
          </a:p>
          <a:p>
            <a:r>
              <a:rPr lang="en-US" sz="2800" dirty="0" smtClean="0"/>
              <a:t>Network for Africa </a:t>
            </a:r>
          </a:p>
          <a:p>
            <a:r>
              <a:rPr lang="en-US" sz="2800" dirty="0" smtClean="0"/>
              <a:t>Health Market Innovations</a:t>
            </a:r>
          </a:p>
          <a:p>
            <a:r>
              <a:rPr lang="en-US" sz="2800" dirty="0" smtClean="0"/>
              <a:t>Business Skills Training (BST) Course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94D4-4F59-4358-BADC-4FE0F41B0C0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2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E3FC9CC8FFFD41897F1C6C85F9EA8F" ma:contentTypeVersion="0" ma:contentTypeDescription="Create a new document." ma:contentTypeScope="" ma:versionID="d7307017b1a28834c9a0748c9443b94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6908A1-EFAD-498A-8D35-AEA76CF0CE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A2E171-81D5-4881-B16C-9B7F911056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DC1CCFE-6723-4DA5-8E6A-0A31ED72C56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1302</Words>
  <Application>Microsoft Macintosh PowerPoint</Application>
  <PresentationFormat>On-screen Show (4:3)</PresentationFormat>
  <Paragraphs>257</Paragraphs>
  <Slides>20</Slides>
  <Notes>3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Africa Capacity Alliance Changing lives through better health    </vt:lpstr>
      <vt:lpstr>Africa Capacity Alliance</vt:lpstr>
      <vt:lpstr>History &amp; Achievements</vt:lpstr>
      <vt:lpstr>History &amp; Achievements (2)</vt:lpstr>
      <vt:lpstr>History &amp; Achievements (3)</vt:lpstr>
      <vt:lpstr>ACA Strategic Pillars</vt:lpstr>
      <vt:lpstr>Institutional Strengthening Process</vt:lpstr>
      <vt:lpstr>ACA’s Projects and Activities</vt:lpstr>
      <vt:lpstr>Healthcare Strengthening through Capacity Building</vt:lpstr>
      <vt:lpstr>Network for Africa</vt:lpstr>
      <vt:lpstr>Health Market Innovations</vt:lpstr>
      <vt:lpstr>CHMI/ ACA RTDs </vt:lpstr>
      <vt:lpstr> Roundtable Discussions Goal &amp; Expected Outcomes</vt:lpstr>
      <vt:lpstr> Purpose of Roundtable Discussions</vt:lpstr>
      <vt:lpstr>Roundtable Discussions Approach</vt:lpstr>
      <vt:lpstr>Key milestones to Date</vt:lpstr>
      <vt:lpstr>Key Results</vt:lpstr>
      <vt:lpstr>Many Questions Still Remain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 Maasjo</dc:creator>
  <cp:lastModifiedBy>Mam</cp:lastModifiedBy>
  <cp:revision>22</cp:revision>
  <cp:lastPrinted>2014-06-04T12:04:03Z</cp:lastPrinted>
  <dcterms:created xsi:type="dcterms:W3CDTF">2014-04-10T07:49:43Z</dcterms:created>
  <dcterms:modified xsi:type="dcterms:W3CDTF">2015-10-09T04:21:30Z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0x010100A5E3FC9CC8FFFD41897F1C6C85F9EA8F</vt:lpwstr>
  </property>
</Properties>
</file>