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9" r:id="rId3"/>
    <p:sldId id="257" r:id="rId4"/>
    <p:sldId id="258" r:id="rId5"/>
    <p:sldId id="277" r:id="rId6"/>
    <p:sldId id="259" r:id="rId7"/>
    <p:sldId id="270" r:id="rId8"/>
    <p:sldId id="260" r:id="rId9"/>
    <p:sldId id="261" r:id="rId10"/>
    <p:sldId id="272" r:id="rId11"/>
    <p:sldId id="262" r:id="rId12"/>
    <p:sldId id="273" r:id="rId13"/>
    <p:sldId id="263" r:id="rId14"/>
    <p:sldId id="275" r:id="rId15"/>
    <p:sldId id="264" r:id="rId16"/>
    <p:sldId id="276" r:id="rId17"/>
    <p:sldId id="265" r:id="rId18"/>
    <p:sldId id="266" r:id="rId19"/>
    <p:sldId id="268" r:id="rId20"/>
    <p:sldId id="267" r:id="rId2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4660"/>
  </p:normalViewPr>
  <p:slideViewPr>
    <p:cSldViewPr>
      <p:cViewPr varScale="1">
        <p:scale>
          <a:sx n="79" d="100"/>
          <a:sy n="79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08A3E-EA8A-48E7-A219-0B9D7D383BA7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F753D-3DA4-4D7C-8BE8-5EF279DC608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7533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lack of effective coordination due to the fragmented nature of operations and lack of a common legislative framework guiding the operations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F753D-3DA4-4D7C-8BE8-5EF279DC608D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95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58FDE7C-A711-4F0C-8E22-1F6B1324E390}" type="datetimeFigureOut">
              <a:rPr lang="sv-SE" smtClean="0"/>
              <a:t>2020-01-26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56CA0B5-A683-423D-B04D-BC5A3F65A273}" type="slidenum">
              <a:rPr lang="sv-SE" smtClean="0"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362200"/>
            <a:ext cx="3313355" cy="20484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KENYA HEALTH SECTOR DISASTER RISK MANAGEMENT CAPACITY</a:t>
            </a:r>
            <a:br>
              <a:rPr lang="en-US" dirty="0" smtClean="0"/>
            </a:b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Dr. James Teprey</a:t>
            </a:r>
          </a:p>
          <a:p>
            <a:r>
              <a:rPr lang="sv-SE" dirty="0" smtClean="0"/>
              <a:t>WHO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595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RECOMMENDATIONS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The ministry should conduct a comprehensive disaster risk assessment, Map facilities to identified disaster risk zones while relocating vulnerable ones.</a:t>
            </a:r>
          </a:p>
          <a:p>
            <a:r>
              <a:rPr lang="en-US" sz="2800" dirty="0" smtClean="0"/>
              <a:t>Integrate IDSR  information management mechanism 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8859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62000"/>
            <a:ext cx="7024744" cy="1676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/>
                <a:ea typeface="Calibri"/>
              </a:rPr>
              <a:t/>
            </a:r>
            <a:br>
              <a:rPr lang="en-US" dirty="0" smtClean="0">
                <a:latin typeface="Times New Roman"/>
                <a:ea typeface="Calibri"/>
              </a:rPr>
            </a:br>
            <a:r>
              <a:rPr lang="en-US" dirty="0" smtClean="0">
                <a:latin typeface="Times New Roman"/>
                <a:ea typeface="Calibri"/>
              </a:rPr>
              <a:t>INSTITUTIONAL PLANS AND LOGISTICAL SUPPORT FOR RESPONSE AND RECOVERY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country developed the National Pandemic Preparedness and Response Plan (NPPP</a:t>
            </a:r>
            <a:r>
              <a:rPr lang="en-US" dirty="0" smtClean="0"/>
              <a:t>)</a:t>
            </a:r>
          </a:p>
          <a:p>
            <a:r>
              <a:rPr lang="en-US" dirty="0"/>
              <a:t>T</a:t>
            </a:r>
            <a:r>
              <a:rPr lang="en-US" dirty="0" smtClean="0"/>
              <a:t>here </a:t>
            </a:r>
            <a:r>
              <a:rPr lang="en-US" dirty="0"/>
              <a:t>is the need to develop an all-hazard national health disaster </a:t>
            </a:r>
            <a:r>
              <a:rPr lang="en-US" dirty="0" smtClean="0"/>
              <a:t>plan.</a:t>
            </a:r>
          </a:p>
          <a:p>
            <a:r>
              <a:rPr lang="en-US" dirty="0" smtClean="0"/>
              <a:t>Noted  that most health facilities have no emergency operation plans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00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RECOMMENDATIONS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Operationalize the  NPPP</a:t>
            </a:r>
          </a:p>
          <a:p>
            <a:r>
              <a:rPr lang="en-US" dirty="0" smtClean="0"/>
              <a:t>Develop an </a:t>
            </a:r>
            <a:r>
              <a:rPr lang="en-US" dirty="0"/>
              <a:t>all-hazard </a:t>
            </a:r>
            <a:r>
              <a:rPr lang="en-US" dirty="0" smtClean="0"/>
              <a:t>national </a:t>
            </a:r>
            <a:r>
              <a:rPr lang="en-US" dirty="0"/>
              <a:t>disaster </a:t>
            </a:r>
            <a:r>
              <a:rPr lang="en-US" dirty="0" smtClean="0"/>
              <a:t> </a:t>
            </a:r>
            <a:r>
              <a:rPr lang="en-US" dirty="0"/>
              <a:t>plan </a:t>
            </a:r>
            <a:endParaRPr lang="en-US" dirty="0" smtClean="0"/>
          </a:p>
          <a:p>
            <a:r>
              <a:rPr lang="en-US" dirty="0" smtClean="0"/>
              <a:t>Provide for a  guiding legal framework for ambulance services in </a:t>
            </a:r>
            <a:r>
              <a:rPr lang="en-US" dirty="0"/>
              <a:t>K</a:t>
            </a:r>
            <a:r>
              <a:rPr lang="en-US" dirty="0" smtClean="0"/>
              <a:t>enya.</a:t>
            </a:r>
          </a:p>
          <a:p>
            <a:pPr lvl="0">
              <a:buClr>
                <a:srgbClr val="94C600"/>
              </a:buClr>
            </a:pPr>
            <a:r>
              <a:rPr lang="en-US" dirty="0" smtClean="0"/>
              <a:t>Utilize the regional KEMSA stores for disaster preparedness</a:t>
            </a:r>
          </a:p>
          <a:p>
            <a:pPr lvl="0">
              <a:buClr>
                <a:srgbClr val="94C600"/>
              </a:buClr>
            </a:pPr>
            <a:r>
              <a:rPr lang="en-US" dirty="0" smtClean="0">
                <a:solidFill>
                  <a:srgbClr val="3E3D2D"/>
                </a:solidFill>
              </a:rPr>
              <a:t>Provide  for accessible </a:t>
            </a:r>
            <a:r>
              <a:rPr lang="en-US" dirty="0">
                <a:solidFill>
                  <a:srgbClr val="3E3D2D"/>
                </a:solidFill>
              </a:rPr>
              <a:t>disaster contingency funds.</a:t>
            </a:r>
          </a:p>
          <a:p>
            <a:pPr marL="342900" lvl="1">
              <a:buClr>
                <a:srgbClr val="94C600"/>
              </a:buClr>
            </a:pPr>
            <a:r>
              <a:rPr lang="en-US" sz="2400" dirty="0">
                <a:solidFill>
                  <a:srgbClr val="3E3D2D"/>
                </a:solidFill>
              </a:rPr>
              <a:t>Support health facilities  to recover from responding to emergencies and disasters through compensation, insurance payments and budgetary allocations</a:t>
            </a:r>
            <a:endParaRPr lang="sv-SE" sz="2000" dirty="0">
              <a:solidFill>
                <a:srgbClr val="3E3D2D"/>
              </a:solidFill>
            </a:endParaRPr>
          </a:p>
          <a:p>
            <a:pPr marL="365760" lvl="1" indent="0">
              <a:buClr>
                <a:srgbClr val="94C600"/>
              </a:buClr>
              <a:buNone/>
            </a:pPr>
            <a:endParaRPr lang="sv-SE" sz="2000" dirty="0">
              <a:solidFill>
                <a:srgbClr val="3E3D2D"/>
              </a:solidFill>
            </a:endParaRPr>
          </a:p>
          <a:p>
            <a:endParaRPr lang="en-US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9274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8200"/>
            <a:ext cx="7024744" cy="1066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/>
                <a:ea typeface="Calibri"/>
              </a:rPr>
              <a:t>COMMUNITY DISASTER PREPAREDNESS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There  exists a community health strategy  and some communities have structures to handle local disasters</a:t>
            </a:r>
          </a:p>
          <a:p>
            <a:r>
              <a:rPr lang="en-US" sz="3200" dirty="0" smtClean="0"/>
              <a:t>There are however no clear coordination structures at the community level for DRM</a:t>
            </a:r>
          </a:p>
          <a:p>
            <a:pPr marL="68580" indent="0">
              <a:buNone/>
            </a:pP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96737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62000"/>
            <a:ext cx="7024744" cy="990600"/>
          </a:xfrm>
        </p:spPr>
        <p:txBody>
          <a:bodyPr/>
          <a:lstStyle/>
          <a:p>
            <a:r>
              <a:rPr lang="en-US" dirty="0" smtClean="0"/>
              <a:t>RECOMMENDATIONS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57400"/>
            <a:ext cx="6777317" cy="3775229"/>
          </a:xfrm>
        </p:spPr>
        <p:txBody>
          <a:bodyPr>
            <a:normAutofit/>
          </a:bodyPr>
          <a:lstStyle/>
          <a:p>
            <a:r>
              <a:rPr lang="en-US" dirty="0" smtClean="0"/>
              <a:t>Assist communities Develop a clear DRM structure  from grassroots to national level.</a:t>
            </a:r>
          </a:p>
          <a:p>
            <a:r>
              <a:rPr lang="en-US" dirty="0" smtClean="0"/>
              <a:t>Enhance the scope of the community strategy to include DRM and disaster risk information.</a:t>
            </a:r>
          </a:p>
          <a:p>
            <a:r>
              <a:rPr lang="en-US" dirty="0" smtClean="0"/>
              <a:t>Train stakeholders on DRM tools</a:t>
            </a:r>
          </a:p>
          <a:p>
            <a:r>
              <a:rPr lang="en-US" dirty="0" smtClean="0"/>
              <a:t>Enhance the capacity of Disease Surveillance Coordinators and relevant professionals to perform DRM functions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841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8200"/>
            <a:ext cx="7024744" cy="1295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/>
                <a:ea typeface="Calibri"/>
              </a:rPr>
              <a:t/>
            </a:r>
            <a:br>
              <a:rPr lang="en-US" dirty="0" smtClean="0">
                <a:latin typeface="Times New Roman"/>
                <a:ea typeface="Calibri"/>
              </a:rPr>
            </a:br>
            <a:r>
              <a:rPr lang="en-US" dirty="0" smtClean="0">
                <a:latin typeface="Times New Roman"/>
                <a:ea typeface="Calibri"/>
              </a:rPr>
              <a:t>HEALTH FACILITY MITIGATION MEASURES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133600"/>
            <a:ext cx="6777317" cy="3699029"/>
          </a:xfrm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endParaRPr lang="en-US" dirty="0"/>
          </a:p>
          <a:p>
            <a:r>
              <a:rPr lang="en-US" sz="3200" dirty="0" smtClean="0"/>
              <a:t>Few Health facilities have a master plan and some were constructed with minimal consultations from relevant professionals.</a:t>
            </a:r>
          </a:p>
          <a:p>
            <a:r>
              <a:rPr lang="en-US" sz="3200" dirty="0" smtClean="0"/>
              <a:t>There  were  inadequate resources for maintenance of most health facilities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22797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Health facilities should create and keep  master plans</a:t>
            </a:r>
          </a:p>
          <a:p>
            <a:r>
              <a:rPr lang="en-US" dirty="0" smtClean="0"/>
              <a:t>HF should Implement the directive on preventive maintenance funds.</a:t>
            </a:r>
          </a:p>
          <a:p>
            <a:r>
              <a:rPr lang="en-US" dirty="0" smtClean="0"/>
              <a:t>Harmonize policies &amp; guidelines for building construction to address DRM</a:t>
            </a:r>
            <a:endParaRPr lang="en-US" dirty="0"/>
          </a:p>
          <a:p>
            <a:r>
              <a:rPr lang="en-US" dirty="0" smtClean="0"/>
              <a:t>Identify and assess the resilience of old health facility buildings</a:t>
            </a:r>
          </a:p>
        </p:txBody>
      </p:sp>
    </p:spTree>
    <p:extLst>
      <p:ext uri="{BB962C8B-B14F-4D97-AF65-F5344CB8AC3E}">
        <p14:creationId xmlns:p14="http://schemas.microsoft.com/office/powerpoint/2010/main" val="121275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8200"/>
            <a:ext cx="7024744" cy="914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/>
                <a:ea typeface="Calibri"/>
              </a:rPr>
              <a:t>COMMUNICATION STRATEGIES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en-US" dirty="0" smtClean="0"/>
              <a:t>There existed  a comprehensive health disaster risk communication strategy but needed to be </a:t>
            </a:r>
          </a:p>
          <a:p>
            <a:pPr lvl="0">
              <a:buClr>
                <a:srgbClr val="94C600"/>
              </a:buClr>
            </a:pPr>
            <a:r>
              <a:rPr lang="en-US" dirty="0" smtClean="0">
                <a:solidFill>
                  <a:srgbClr val="3E3D2D"/>
                </a:solidFill>
              </a:rPr>
              <a:t> </a:t>
            </a:r>
            <a:r>
              <a:rPr lang="en-US" dirty="0">
                <a:solidFill>
                  <a:srgbClr val="3E3D2D"/>
                </a:solidFill>
              </a:rPr>
              <a:t>R</a:t>
            </a:r>
            <a:r>
              <a:rPr lang="en-US" dirty="0" smtClean="0">
                <a:solidFill>
                  <a:srgbClr val="3E3D2D"/>
                </a:solidFill>
              </a:rPr>
              <a:t>eviewed to address  </a:t>
            </a:r>
            <a:r>
              <a:rPr lang="en-US" dirty="0">
                <a:solidFill>
                  <a:srgbClr val="3E3D2D"/>
                </a:solidFill>
              </a:rPr>
              <a:t>all phases of the disaster </a:t>
            </a:r>
          </a:p>
          <a:p>
            <a:pPr lvl="0">
              <a:buClr>
                <a:srgbClr val="94C600"/>
              </a:buClr>
            </a:pPr>
            <a:r>
              <a:rPr lang="en-US" dirty="0" smtClean="0">
                <a:solidFill>
                  <a:srgbClr val="3E3D2D"/>
                </a:solidFill>
              </a:rPr>
              <a:t>Streamlined  current </a:t>
            </a:r>
            <a:r>
              <a:rPr lang="en-US" dirty="0">
                <a:solidFill>
                  <a:srgbClr val="3E3D2D"/>
                </a:solidFill>
              </a:rPr>
              <a:t>MOH communications office </a:t>
            </a:r>
            <a:r>
              <a:rPr lang="en-US" dirty="0" smtClean="0">
                <a:solidFill>
                  <a:srgbClr val="3E3D2D"/>
                </a:solidFill>
              </a:rPr>
              <a:t>to be in tandem with </a:t>
            </a:r>
            <a:r>
              <a:rPr lang="en-US" dirty="0">
                <a:solidFill>
                  <a:srgbClr val="3E3D2D"/>
                </a:solidFill>
              </a:rPr>
              <a:t>other government structures</a:t>
            </a:r>
          </a:p>
          <a:p>
            <a:pPr lvl="0">
              <a:buClr>
                <a:srgbClr val="94C600"/>
              </a:buClr>
            </a:pPr>
            <a:r>
              <a:rPr lang="en-US" dirty="0">
                <a:solidFill>
                  <a:srgbClr val="3E3D2D"/>
                </a:solidFill>
              </a:rPr>
              <a:t>M</a:t>
            </a:r>
            <a:r>
              <a:rPr lang="en-US" dirty="0" smtClean="0">
                <a:solidFill>
                  <a:srgbClr val="3E3D2D"/>
                </a:solidFill>
              </a:rPr>
              <a:t>echanisms </a:t>
            </a:r>
            <a:r>
              <a:rPr lang="en-US" dirty="0">
                <a:solidFill>
                  <a:srgbClr val="3E3D2D"/>
                </a:solidFill>
              </a:rPr>
              <a:t>for Monitoring, Evaluation and Knowledge </a:t>
            </a:r>
            <a:r>
              <a:rPr lang="en-US" dirty="0" smtClean="0">
                <a:solidFill>
                  <a:srgbClr val="3E3D2D"/>
                </a:solidFill>
              </a:rPr>
              <a:t>Management developed</a:t>
            </a:r>
            <a:endParaRPr lang="sv-SE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en-US" dirty="0" smtClean="0"/>
          </a:p>
          <a:p>
            <a:pPr marL="68580" indent="0">
              <a:buNone/>
            </a:pPr>
            <a:endParaRPr lang="en-US" dirty="0" smtClean="0"/>
          </a:p>
          <a:p>
            <a:pPr marL="68580" indent="0">
              <a:buNone/>
            </a:pPr>
            <a:endParaRPr lang="en-US" dirty="0" smtClean="0"/>
          </a:p>
          <a:p>
            <a:pPr marL="6858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189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/>
                <a:ea typeface="Calibri"/>
              </a:rPr>
              <a:t>HUMAN RESOURCE PLAN AND CAPACITY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current basic training in health related courses did  not adequately capture </a:t>
            </a:r>
          </a:p>
          <a:p>
            <a:r>
              <a:rPr lang="en-US" dirty="0" smtClean="0"/>
              <a:t>Few Staff are Trained in DRM</a:t>
            </a:r>
          </a:p>
          <a:p>
            <a:r>
              <a:rPr lang="en-US" dirty="0" smtClean="0"/>
              <a:t>MOH did  not also have a comprehensive health sector human resource plan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014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62000"/>
            <a:ext cx="7024744" cy="9144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RECOMMENDATIONS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1200"/>
            <a:ext cx="7262308" cy="4114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Undertake a training needs assessment for DRM</a:t>
            </a:r>
          </a:p>
          <a:p>
            <a:r>
              <a:rPr lang="en-US" dirty="0" smtClean="0"/>
              <a:t>Advocate for incorporation of DRM component in in-service training</a:t>
            </a:r>
          </a:p>
          <a:p>
            <a:r>
              <a:rPr lang="en-US" dirty="0" smtClean="0"/>
              <a:t>Develop a database of health experts on DRM that can be mobilized during times of crisis</a:t>
            </a:r>
          </a:p>
          <a:p>
            <a:r>
              <a:rPr lang="en-US" dirty="0" smtClean="0"/>
              <a:t>Finalize the human resource development policy</a:t>
            </a:r>
          </a:p>
          <a:p>
            <a:r>
              <a:rPr lang="en-US" dirty="0" smtClean="0"/>
              <a:t>Formulate policy on exercise/mock drills for level 4-6 health facilities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291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08013"/>
            <a:ext cx="9150351" cy="624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Title 1"/>
          <p:cNvSpPr txBox="1">
            <a:spLocks/>
          </p:cNvSpPr>
          <p:nvPr/>
        </p:nvSpPr>
        <p:spPr bwMode="auto">
          <a:xfrm>
            <a:off x="0" y="0"/>
            <a:ext cx="9144000" cy="633413"/>
          </a:xfrm>
          <a:prstGeom prst="rect">
            <a:avLst/>
          </a:pr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b="1" dirty="0" smtClean="0">
                <a:solidFill>
                  <a:srgbClr val="FFFFFF"/>
                </a:solidFill>
                <a:cs typeface="Arial" charset="0"/>
              </a:rPr>
              <a:t>Disaster Risk </a:t>
            </a:r>
            <a:r>
              <a:rPr lang="en-US" sz="3600" b="1" dirty="0">
                <a:solidFill>
                  <a:srgbClr val="FFFFFF"/>
                </a:solidFill>
                <a:cs typeface="Arial" charset="0"/>
              </a:rPr>
              <a:t>Management</a:t>
            </a:r>
          </a:p>
        </p:txBody>
      </p:sp>
      <p:sp>
        <p:nvSpPr>
          <p:cNvPr id="20484" name="TextBox 17"/>
          <p:cNvSpPr txBox="1">
            <a:spLocks noChangeArrowheads="1"/>
          </p:cNvSpPr>
          <p:nvPr/>
        </p:nvSpPr>
        <p:spPr bwMode="auto">
          <a:xfrm>
            <a:off x="-7938" y="6705600"/>
            <a:ext cx="9151938" cy="1793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GB" sz="9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0485" name="Date Placeholder 2"/>
          <p:cNvSpPr>
            <a:spLocks noGrp="1"/>
          </p:cNvSpPr>
          <p:nvPr>
            <p:ph type="dt" sz="quarter" idx="10"/>
          </p:nvPr>
        </p:nvSpPr>
        <p:spPr bwMode="auto">
          <a:xfrm>
            <a:off x="6516688" y="6713538"/>
            <a:ext cx="2133600" cy="144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DE5F8FC-3F5B-4EFB-931D-EA1AC7DB0E95}" type="datetime2">
              <a:rPr lang="en-US" sz="900" smtClean="0">
                <a:solidFill>
                  <a:srgbClr val="898989"/>
                </a:solidFill>
              </a:rPr>
              <a:pPr eaLnBrk="1" hangingPunct="1"/>
              <a:t>Sunday, January 26, 2020</a:t>
            </a:fld>
            <a:r>
              <a:rPr lang="en-US" sz="900" smtClean="0">
                <a:solidFill>
                  <a:srgbClr val="898989"/>
                </a:solidFill>
              </a:rPr>
              <a:t>   </a:t>
            </a:r>
            <a:r>
              <a:rPr lang="en-US" sz="900" smtClean="0">
                <a:solidFill>
                  <a:srgbClr val="CC3300"/>
                </a:solidFill>
              </a:rPr>
              <a:t>|</a:t>
            </a:r>
            <a:endParaRPr lang="en-GB" sz="900" smtClean="0">
              <a:solidFill>
                <a:srgbClr val="CC3300"/>
              </a:solidFill>
            </a:endParaRPr>
          </a:p>
        </p:txBody>
      </p:sp>
      <p:sp>
        <p:nvSpPr>
          <p:cNvPr id="20486" name="Slide Number Placeholder 11"/>
          <p:cNvSpPr>
            <a:spLocks noGrp="1"/>
          </p:cNvSpPr>
          <p:nvPr>
            <p:ph type="sldNum" sz="quarter" idx="12"/>
          </p:nvPr>
        </p:nvSpPr>
        <p:spPr bwMode="auto">
          <a:xfrm>
            <a:off x="8532813" y="6713538"/>
            <a:ext cx="514350" cy="142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900" smtClean="0">
                <a:solidFill>
                  <a:srgbClr val="898989"/>
                </a:solidFill>
              </a:rPr>
              <a:t>Page </a:t>
            </a:r>
            <a:fld id="{835C8396-84FE-435A-B436-37153FE2A67C}" type="slidenum">
              <a:rPr lang="en-GB" sz="900" smtClean="0">
                <a:solidFill>
                  <a:srgbClr val="898989"/>
                </a:solidFill>
              </a:rPr>
              <a:pPr eaLnBrk="1" hangingPunct="1"/>
              <a:t>2</a:t>
            </a:fld>
            <a:endParaRPr lang="en-GB" sz="900" smtClean="0">
              <a:solidFill>
                <a:srgbClr val="898989"/>
              </a:solidFill>
            </a:endParaRPr>
          </a:p>
        </p:txBody>
      </p:sp>
      <p:sp>
        <p:nvSpPr>
          <p:cNvPr id="20487" name="Date Placeholder 3"/>
          <p:cNvSpPr txBox="1">
            <a:spLocks/>
          </p:cNvSpPr>
          <p:nvPr/>
        </p:nvSpPr>
        <p:spPr bwMode="auto">
          <a:xfrm>
            <a:off x="61913" y="6713538"/>
            <a:ext cx="2133600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900" i="1">
                <a:solidFill>
                  <a:srgbClr val="FFFFFF"/>
                </a:solidFill>
                <a:latin typeface="Calibri" pitchFamily="34" charset="0"/>
              </a:rPr>
              <a:t>Programme Criticality</a:t>
            </a:r>
            <a:endParaRPr lang="en-GB" sz="900" i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1588" y="1582738"/>
            <a:ext cx="3763963" cy="5113337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-1588" y="1582738"/>
            <a:ext cx="3763963" cy="522287"/>
          </a:xfrm>
          <a:solidFill>
            <a:srgbClr val="CC3300"/>
          </a:solidFill>
        </p:spPr>
        <p:txBody>
          <a:bodyPr lIns="0" tIns="0" rIns="0" bIns="0"/>
          <a:lstStyle/>
          <a:p>
            <a:pPr indent="177800" algn="l" eaLnBrk="1" hangingPunct="1"/>
            <a:r>
              <a:rPr lang="en-US" sz="3200" b="1" smtClean="0">
                <a:solidFill>
                  <a:schemeClr val="bg1"/>
                </a:solidFill>
                <a:latin typeface="Arial" charset="0"/>
                <a:cs typeface="Arial" charset="0"/>
              </a:rPr>
              <a:t>What is Risk?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71438" y="2374900"/>
            <a:ext cx="3492500" cy="4176713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Risk </a:t>
            </a:r>
            <a:r>
              <a:rPr lang="en-US" sz="24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=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355600" indent="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Likelihood</a:t>
            </a:r>
          </a:p>
          <a:p>
            <a:pPr marL="355600" lvl="1" indent="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r>
              <a:rPr lang="en-US" sz="18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(of an event occurring)</a:t>
            </a:r>
          </a:p>
          <a:p>
            <a:pPr marL="355600" lvl="1" indent="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endParaRPr lang="en-US" sz="2400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55600" lvl="1" indent="-26670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X</a:t>
            </a:r>
            <a:r>
              <a:rPr lang="en-US" sz="1600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en-US" sz="1600" i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(Multiplied by)</a:t>
            </a:r>
          </a:p>
          <a:p>
            <a:pPr marL="896938" lvl="1" indent="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endParaRPr lang="en-US" sz="24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55600" lvl="1" indent="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Impact </a:t>
            </a:r>
          </a:p>
          <a:p>
            <a:pPr marL="355600" lvl="1" indent="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r>
              <a:rPr lang="en-US" sz="1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(of the event if it occurs)</a:t>
            </a:r>
          </a:p>
          <a:p>
            <a:pPr marL="355600" lvl="1" indent="0" eaLnBrk="1" fontAlgn="auto" hangingPunct="1">
              <a:spcAft>
                <a:spcPts val="0"/>
              </a:spcAft>
              <a:buClr>
                <a:srgbClr val="CC3300"/>
              </a:buClr>
              <a:buFont typeface="Arial" pitchFamily="34" charset="0"/>
              <a:buNone/>
              <a:defRPr/>
            </a:pPr>
            <a:endParaRPr lang="en-US" sz="2400" b="1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287338" y="3357563"/>
            <a:ext cx="0" cy="647700"/>
          </a:xfrm>
          <a:prstGeom prst="line">
            <a:avLst/>
          </a:prstGeom>
          <a:ln w="5715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287338" y="5445125"/>
            <a:ext cx="0" cy="647700"/>
          </a:xfrm>
          <a:prstGeom prst="line">
            <a:avLst/>
          </a:prstGeom>
          <a:ln w="5715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3338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Ministry of Health </a:t>
            </a:r>
          </a:p>
          <a:p>
            <a:r>
              <a:rPr lang="en-US" dirty="0" smtClean="0"/>
              <a:t>WHO</a:t>
            </a:r>
          </a:p>
          <a:p>
            <a:r>
              <a:rPr lang="en-US" dirty="0" smtClean="0"/>
              <a:t>UNISDR</a:t>
            </a:r>
          </a:p>
          <a:p>
            <a:r>
              <a:rPr lang="en-US" dirty="0" smtClean="0"/>
              <a:t>OTHER ORGANISATIONS, HOSPITALS</a:t>
            </a:r>
          </a:p>
          <a:p>
            <a:r>
              <a:rPr lang="en-US" dirty="0" smtClean="0"/>
              <a:t>Research assistants</a:t>
            </a:r>
          </a:p>
          <a:p>
            <a:r>
              <a:rPr lang="en-US" dirty="0" smtClean="0"/>
              <a:t>ALL RESPONDENTS </a:t>
            </a:r>
          </a:p>
          <a:p>
            <a:pPr marL="6858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470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GOAL OF THE ASSESMENT</a:t>
            </a:r>
            <a:endParaRPr lang="sv-S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US" dirty="0">
              <a:latin typeface="Times New Roman"/>
              <a:ea typeface="Calibri"/>
            </a:endParaRPr>
          </a:p>
          <a:p>
            <a:pPr marL="68580" indent="0">
              <a:buNone/>
            </a:pPr>
            <a:r>
              <a:rPr lang="en-US" sz="3600" dirty="0" smtClean="0">
                <a:latin typeface="Times New Roman"/>
                <a:ea typeface="Calibri"/>
              </a:rPr>
              <a:t>Document findings that would  </a:t>
            </a:r>
            <a:r>
              <a:rPr lang="en-US" sz="3600" dirty="0">
                <a:latin typeface="Times New Roman"/>
                <a:ea typeface="Calibri"/>
              </a:rPr>
              <a:t>inform </a:t>
            </a:r>
            <a:r>
              <a:rPr lang="en-US" sz="3600" dirty="0" smtClean="0">
                <a:latin typeface="Times New Roman"/>
                <a:ea typeface="Calibri"/>
              </a:rPr>
              <a:t> </a:t>
            </a:r>
            <a:r>
              <a:rPr lang="en-US" sz="3600" dirty="0">
                <a:latin typeface="Times New Roman"/>
                <a:ea typeface="Calibri"/>
              </a:rPr>
              <a:t>developing a roadmap for strengthening DRM capacity at National and County levels. 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370270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 USED FOR THE SURVEY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sz="39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Survey conducted May and June 2013</a:t>
            </a:r>
          </a:p>
          <a:p>
            <a:r>
              <a:rPr lang="en-US" sz="39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Subcontracted </a:t>
            </a:r>
            <a:r>
              <a:rPr lang="en-US" sz="3900" dirty="0" err="1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Moi</a:t>
            </a:r>
            <a:r>
              <a:rPr lang="en-US" sz="39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University</a:t>
            </a:r>
          </a:p>
          <a:p>
            <a:r>
              <a:rPr lang="en-US" sz="39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Utilized Multicounty tool that was reviewed and adopted to Kenyan situation.</a:t>
            </a:r>
          </a:p>
          <a:p>
            <a:r>
              <a:rPr lang="en-US" sz="39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Captured   National institutions,MoH ,    </a:t>
            </a:r>
            <a:r>
              <a:rPr lang="en-US" sz="39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L</a:t>
            </a:r>
            <a:r>
              <a:rPr lang="en-US" sz="39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ine </a:t>
            </a:r>
            <a:r>
              <a:rPr lang="en-US" sz="39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ministries </a:t>
            </a:r>
            <a:r>
              <a:rPr lang="en-US" sz="39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and counties of </a:t>
            </a:r>
            <a:r>
              <a:rPr lang="en-US" sz="3900" dirty="0" smtClean="0">
                <a:latin typeface="Times New Roman"/>
                <a:ea typeface="Calibri"/>
                <a:cs typeface="Times New Roman"/>
              </a:rPr>
              <a:t> Baringo</a:t>
            </a:r>
            <a:r>
              <a:rPr lang="en-US" sz="3900" dirty="0">
                <a:latin typeface="Times New Roman"/>
                <a:ea typeface="Calibri"/>
                <a:cs typeface="Times New Roman"/>
              </a:rPr>
              <a:t>, Kitui, Marsabit, Migori, </a:t>
            </a:r>
            <a:r>
              <a:rPr lang="en-US" sz="3900" dirty="0" smtClean="0">
                <a:latin typeface="Times New Roman"/>
                <a:ea typeface="Calibri"/>
                <a:cs typeface="Times New Roman"/>
              </a:rPr>
              <a:t>  Mombasa</a:t>
            </a:r>
            <a:r>
              <a:rPr lang="en-US" sz="3900" dirty="0">
                <a:latin typeface="Times New Roman"/>
                <a:ea typeface="Calibri"/>
                <a:cs typeface="Times New Roman"/>
              </a:rPr>
              <a:t>, and Nairobi </a:t>
            </a:r>
            <a:r>
              <a:rPr lang="en-US" sz="3900" dirty="0" smtClean="0">
                <a:latin typeface="Times New Roman"/>
                <a:ea typeface="Calibri"/>
                <a:cs typeface="Times New Roman"/>
              </a:rPr>
              <a:t>counties</a:t>
            </a:r>
          </a:p>
          <a:p>
            <a:r>
              <a:rPr lang="en-US" sz="3900" dirty="0" smtClean="0">
                <a:latin typeface="Times New Roman"/>
                <a:ea typeface="Calibri"/>
                <a:cs typeface="Times New Roman"/>
              </a:rPr>
              <a:t>Interview administered, FGD, KII.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3900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sv-SE" sz="3900" dirty="0">
              <a:latin typeface="Calibri"/>
              <a:ea typeface="Calibri"/>
              <a:cs typeface="Times New Roman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7153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487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Critical areas of DRM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/>
                <a:ea typeface="Calibri"/>
              </a:rPr>
              <a:t>LEGAL AND POLICY SUPPORT </a:t>
            </a:r>
            <a:r>
              <a:rPr lang="en-US" dirty="0" smtClean="0">
                <a:latin typeface="Times New Roman"/>
                <a:ea typeface="Calibri"/>
              </a:rPr>
              <a:t>FRAMEWORKS</a:t>
            </a:r>
          </a:p>
          <a:p>
            <a:r>
              <a:rPr lang="en-US" dirty="0">
                <a:latin typeface="Times New Roman"/>
                <a:ea typeface="Calibri"/>
              </a:rPr>
              <a:t>MOH COORDINATION </a:t>
            </a:r>
            <a:r>
              <a:rPr lang="en-US" dirty="0" smtClean="0">
                <a:latin typeface="Times New Roman"/>
                <a:ea typeface="Calibri"/>
              </a:rPr>
              <a:t>MECHANISMS</a:t>
            </a:r>
          </a:p>
          <a:p>
            <a:r>
              <a:rPr lang="en-US" dirty="0">
                <a:latin typeface="Times New Roman"/>
                <a:ea typeface="Calibri"/>
              </a:rPr>
              <a:t>HAZARDS  AND RISK VULNERABILITY,  SURVEILLANCE </a:t>
            </a:r>
            <a:r>
              <a:rPr lang="en-US" dirty="0" smtClean="0">
                <a:latin typeface="Times New Roman"/>
                <a:ea typeface="Calibri"/>
              </a:rPr>
              <a:t>INFORMATION</a:t>
            </a:r>
          </a:p>
          <a:p>
            <a:r>
              <a:rPr lang="en-US" dirty="0">
                <a:latin typeface="Times New Roman"/>
                <a:ea typeface="Calibri"/>
              </a:rPr>
              <a:t>INSTITUTIONAL PLANS AND LOGISTICAL SUPPORT FOR RESPONSE AND </a:t>
            </a:r>
            <a:r>
              <a:rPr lang="en-US" dirty="0" smtClean="0">
                <a:latin typeface="Times New Roman"/>
                <a:ea typeface="Calibri"/>
              </a:rPr>
              <a:t>RECOVERY</a:t>
            </a:r>
          </a:p>
          <a:p>
            <a:r>
              <a:rPr lang="en-US" dirty="0">
                <a:latin typeface="Times New Roman"/>
                <a:ea typeface="Calibri"/>
              </a:rPr>
              <a:t>COMMUNITY DISASTER </a:t>
            </a:r>
            <a:r>
              <a:rPr lang="en-US" dirty="0" smtClean="0">
                <a:latin typeface="Times New Roman"/>
                <a:ea typeface="Calibri"/>
              </a:rPr>
              <a:t>PREPAREDNESS</a:t>
            </a:r>
          </a:p>
          <a:p>
            <a:r>
              <a:rPr lang="en-US" dirty="0">
                <a:latin typeface="Times New Roman"/>
                <a:ea typeface="Calibri"/>
              </a:rPr>
              <a:t>HEALTH FACILITY MITIGATION </a:t>
            </a:r>
            <a:r>
              <a:rPr lang="en-US" dirty="0" smtClean="0">
                <a:latin typeface="Times New Roman"/>
                <a:ea typeface="Calibri"/>
              </a:rPr>
              <a:t>MEASURES</a:t>
            </a:r>
          </a:p>
          <a:p>
            <a:r>
              <a:rPr lang="en-US" dirty="0">
                <a:latin typeface="Times New Roman"/>
                <a:ea typeface="Calibri"/>
              </a:rPr>
              <a:t>COMMUNICATION STRATEGIES</a:t>
            </a:r>
            <a:r>
              <a:rPr lang="en-US" dirty="0" smtClean="0">
                <a:latin typeface="Times New Roman"/>
                <a:ea typeface="Calibri"/>
              </a:rPr>
              <a:t> </a:t>
            </a:r>
          </a:p>
          <a:p>
            <a:r>
              <a:rPr lang="en-US" dirty="0">
                <a:latin typeface="Times New Roman"/>
                <a:ea typeface="Calibri"/>
              </a:rPr>
              <a:t>HUMAN RESOURCE PLAN AND CAPACITY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04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latin typeface="Times New Roman"/>
                <a:ea typeface="Calibri"/>
              </a:rPr>
              <a:t> </a:t>
            </a:r>
            <a:r>
              <a:rPr lang="en-US" dirty="0" smtClean="0">
                <a:latin typeface="Times New Roman"/>
                <a:ea typeface="Calibri"/>
              </a:rPr>
              <a:t>LEGAL AND POLICY SUPPORT FRAMEWORKS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/>
                <a:ea typeface="Calibri"/>
              </a:rPr>
              <a:t>The National Disaster Risk Management </a:t>
            </a:r>
            <a:r>
              <a:rPr lang="en-US" sz="2800" dirty="0" smtClean="0">
                <a:latin typeface="Times New Roman"/>
                <a:ea typeface="Calibri"/>
              </a:rPr>
              <a:t>Bill </a:t>
            </a:r>
            <a:r>
              <a:rPr lang="en-US" sz="2800" dirty="0">
                <a:latin typeface="Times New Roman"/>
                <a:ea typeface="Calibri"/>
              </a:rPr>
              <a:t>is yet to be enacted.  </a:t>
            </a:r>
            <a:endParaRPr lang="en-US" sz="2800" dirty="0" smtClean="0">
              <a:latin typeface="Times New Roman"/>
              <a:ea typeface="Calibri"/>
            </a:endParaRPr>
          </a:p>
          <a:p>
            <a:r>
              <a:rPr lang="en-US" sz="2800" dirty="0" smtClean="0">
                <a:latin typeface="Times New Roman"/>
                <a:ea typeface="Calibri"/>
              </a:rPr>
              <a:t>The </a:t>
            </a:r>
            <a:r>
              <a:rPr lang="en-US" sz="2800" dirty="0">
                <a:latin typeface="Times New Roman"/>
                <a:ea typeface="Calibri"/>
              </a:rPr>
              <a:t>Bill does not give prominence to the role of the Health Sector.  </a:t>
            </a:r>
            <a:endParaRPr lang="en-US" sz="2800" dirty="0" smtClean="0">
              <a:latin typeface="Times New Roman"/>
              <a:ea typeface="Calibri"/>
            </a:endParaRPr>
          </a:p>
          <a:p>
            <a:r>
              <a:rPr lang="en-US" sz="2800" dirty="0" smtClean="0">
                <a:latin typeface="Times New Roman"/>
                <a:ea typeface="Calibri"/>
              </a:rPr>
              <a:t>There </a:t>
            </a:r>
            <a:r>
              <a:rPr lang="en-US" sz="2800" dirty="0">
                <a:latin typeface="Times New Roman"/>
                <a:ea typeface="Calibri"/>
              </a:rPr>
              <a:t>are several different pieces of legislation and policies related to DRM which are not harmonized and coordinated 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06843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Develop the Health Sector DRM Strategy and All Hazard plan that includes Disaster coordination</a:t>
            </a:r>
          </a:p>
          <a:p>
            <a:r>
              <a:rPr lang="en-US" sz="3600" dirty="0" smtClean="0"/>
              <a:t>Lobby for passing of the DRM bills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317927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56711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Times New Roman"/>
                <a:ea typeface="Calibri"/>
              </a:rPr>
              <a:t>MOH COORDINATION MECHANISMS</a:t>
            </a:r>
            <a:endParaRPr lang="sv-S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en-US" sz="3600" dirty="0" smtClean="0"/>
              <a:t>There exists an established structure but inadequate coordination mechanism for DRM within the health sector.</a:t>
            </a:r>
          </a:p>
          <a:p>
            <a:pPr lvl="0">
              <a:buClr>
                <a:srgbClr val="94C600"/>
              </a:buClr>
            </a:pPr>
            <a:r>
              <a:rPr lang="en-US" sz="3600" dirty="0" smtClean="0"/>
              <a:t>Recommended </a:t>
            </a:r>
            <a:r>
              <a:rPr lang="en-US" sz="3600" dirty="0" smtClean="0">
                <a:solidFill>
                  <a:srgbClr val="3E3D2D"/>
                </a:solidFill>
              </a:rPr>
              <a:t>Establishment of  </a:t>
            </a:r>
            <a:r>
              <a:rPr lang="en-US" sz="3600" dirty="0">
                <a:solidFill>
                  <a:srgbClr val="3E3D2D"/>
                </a:solidFill>
              </a:rPr>
              <a:t>a national standing committee on DRM and a multi-sectoral interagency health sector DRM forum</a:t>
            </a:r>
            <a:endParaRPr lang="sv-SE" sz="3600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en-US" sz="3600" dirty="0" smtClean="0"/>
          </a:p>
          <a:p>
            <a:pPr marL="68580" indent="0">
              <a:buNone/>
            </a:pP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197577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533400"/>
            <a:ext cx="7024744" cy="163726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/>
                <a:ea typeface="Calibri"/>
              </a:rPr>
              <a:t>HAZARDS  AND RISK VULNERABILITY,  SURVEILLANCE INFORMATION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The country lacks  comprehensive risk assessment information that can be used to plan interventions.</a:t>
            </a:r>
          </a:p>
          <a:p>
            <a:r>
              <a:rPr lang="en-US" sz="2800" dirty="0" smtClean="0"/>
              <a:t>Health sector facilities were not necessarily established based on the risks</a:t>
            </a:r>
          </a:p>
          <a:p>
            <a:r>
              <a:rPr lang="en-US" sz="2800" dirty="0" smtClean="0"/>
              <a:t>Some are located in hazard prone areas.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86100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437</TotalTime>
  <Words>733</Words>
  <Application>Microsoft Office PowerPoint</Application>
  <PresentationFormat>On-screen Show (4:3)</PresentationFormat>
  <Paragraphs>111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 2</vt:lpstr>
      <vt:lpstr>Austin</vt:lpstr>
      <vt:lpstr>     KENYA HEALTH SECTOR DISASTER RISK MANAGEMENT CAPACITY </vt:lpstr>
      <vt:lpstr>What is Risk?</vt:lpstr>
      <vt:lpstr>GOAL OF THE ASSESMENT</vt:lpstr>
      <vt:lpstr>METHOD USED FOR THE SURVEY</vt:lpstr>
      <vt:lpstr>Critical areas of DRM</vt:lpstr>
      <vt:lpstr> LEGAL AND POLICY SUPPORT FRAMEWORKS</vt:lpstr>
      <vt:lpstr>RECOMMENDATIONS </vt:lpstr>
      <vt:lpstr>MOH COORDINATION MECHANISMS</vt:lpstr>
      <vt:lpstr>HAZARDS  AND RISK VULNERABILITY,  SURVEILLANCE INFORMATION</vt:lpstr>
      <vt:lpstr> RECOMMENDATIONS</vt:lpstr>
      <vt:lpstr> INSTITUTIONAL PLANS AND LOGISTICAL SUPPORT FOR RESPONSE AND RECOVERY</vt:lpstr>
      <vt:lpstr> RECOMMENDATIONS</vt:lpstr>
      <vt:lpstr>COMMUNITY DISASTER PREPAREDNESS </vt:lpstr>
      <vt:lpstr>RECOMMENDATIONS</vt:lpstr>
      <vt:lpstr> HEALTH FACILITY MITIGATION MEASURES</vt:lpstr>
      <vt:lpstr>RECOMMENDATIONS</vt:lpstr>
      <vt:lpstr>COMMUNICATION STRATEGIES</vt:lpstr>
      <vt:lpstr>HUMAN RESOURCE PLAN AND CAPACITY</vt:lpstr>
      <vt:lpstr>    RECOMMENDATIONS </vt:lpstr>
      <vt:lpstr>ACKNOWLEDGEMENT</vt:lpstr>
    </vt:vector>
  </TitlesOfParts>
  <Company>Landstinget i Östergötland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DISASTER RISK MANAGEMENT CAPACITY</dc:title>
  <dc:creator>Teknik</dc:creator>
  <cp:lastModifiedBy>Emmanuel Mosoti Machani</cp:lastModifiedBy>
  <cp:revision>26</cp:revision>
  <dcterms:created xsi:type="dcterms:W3CDTF">2015-08-11T16:06:25Z</dcterms:created>
  <dcterms:modified xsi:type="dcterms:W3CDTF">2020-01-26T15:17:05Z</dcterms:modified>
</cp:coreProperties>
</file>